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314" r:id="rId10"/>
    <p:sldId id="264" r:id="rId11"/>
    <p:sldId id="265" r:id="rId12"/>
    <p:sldId id="266" r:id="rId13"/>
    <p:sldId id="267" r:id="rId14"/>
    <p:sldId id="315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83" r:id="rId42"/>
    <p:sldId id="284" r:id="rId43"/>
    <p:sldId id="285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5" r:id="rId52"/>
    <p:sldId id="306" r:id="rId53"/>
    <p:sldId id="336" r:id="rId54"/>
    <p:sldId id="316" r:id="rId55"/>
    <p:sldId id="307" r:id="rId56"/>
    <p:sldId id="308" r:id="rId57"/>
    <p:sldId id="309" r:id="rId58"/>
    <p:sldId id="310" r:id="rId59"/>
    <p:sldId id="311" r:id="rId60"/>
    <p:sldId id="313" r:id="rId61"/>
    <p:sldId id="317" r:id="rId62"/>
    <p:sldId id="318" r:id="rId63"/>
    <p:sldId id="319" r:id="rId64"/>
    <p:sldId id="320" r:id="rId65"/>
    <p:sldId id="321" r:id="rId66"/>
    <p:sldId id="324" r:id="rId67"/>
    <p:sldId id="322" r:id="rId68"/>
    <p:sldId id="323" r:id="rId69"/>
    <p:sldId id="325" r:id="rId70"/>
    <p:sldId id="333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4" r:id="rId79"/>
    <p:sldId id="335" r:id="rId8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2" autoAdjust="0"/>
    <p:restoredTop sz="94660"/>
  </p:normalViewPr>
  <p:slideViewPr>
    <p:cSldViewPr>
      <p:cViewPr varScale="1">
        <p:scale>
          <a:sx n="86" d="100"/>
          <a:sy n="86" d="100"/>
        </p:scale>
        <p:origin x="112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89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5824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724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567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23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656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7449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763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62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708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145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3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6350"/>
                    </a14:imgEffect>
                    <a14:imgEffect>
                      <a14:saturation sat="115000"/>
                    </a14:imgEffect>
                  </a14:imgLayer>
                </a14:imgProps>
              </a:ext>
            </a:extLst>
          </a:blip>
          <a:srcRect/>
          <a:stretch>
            <a:fillRect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946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5.wdp"/><Relationship Id="rId4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microsoft.com/office/2007/relationships/hdphoto" Target="../media/hdphoto8.wdp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microsoft.com/office/2007/relationships/hdphoto" Target="../media/hdphoto9.wdp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microsoft.com/office/2007/relationships/hdphoto" Target="../media/hdphoto12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microsoft.com/office/2007/relationships/hdphoto" Target="../media/hdphoto11.wdp"/><Relationship Id="rId4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4.wdp"/><Relationship Id="rId4" Type="http://schemas.openxmlformats.org/officeDocument/2006/relationships/image" Target="../media/image45.jpe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6.wdp"/><Relationship Id="rId4" Type="http://schemas.openxmlformats.org/officeDocument/2006/relationships/image" Target="../media/image47.jpe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7" Type="http://schemas.microsoft.com/office/2007/relationships/hdphoto" Target="../media/hdphoto19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jpeg"/><Relationship Id="rId5" Type="http://schemas.microsoft.com/office/2007/relationships/hdphoto" Target="../media/hdphoto18.wdp"/><Relationship Id="rId4" Type="http://schemas.openxmlformats.org/officeDocument/2006/relationships/image" Target="../media/image49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jpg"/><Relationship Id="rId4" Type="http://schemas.microsoft.com/office/2007/relationships/hdphoto" Target="../media/hdphoto20.wdp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7" Type="http://schemas.microsoft.com/office/2007/relationships/hdphoto" Target="../media/hdphoto23.wdp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microsoft.com/office/2007/relationships/hdphoto" Target="../media/hdphoto22.wdp"/><Relationship Id="rId4" Type="http://schemas.openxmlformats.org/officeDocument/2006/relationships/image" Target="../media/image55.jpe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g"/><Relationship Id="rId5" Type="http://schemas.microsoft.com/office/2007/relationships/hdphoto" Target="../media/hdphoto25.wdp"/><Relationship Id="rId4" Type="http://schemas.openxmlformats.org/officeDocument/2006/relationships/image" Target="../media/image58.jpe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27.wdp"/><Relationship Id="rId4" Type="http://schemas.openxmlformats.org/officeDocument/2006/relationships/image" Target="../media/image61.jpe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7" Type="http://schemas.microsoft.com/office/2007/relationships/hdphoto" Target="../media/hdphoto30.wdp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jpeg"/><Relationship Id="rId5" Type="http://schemas.microsoft.com/office/2007/relationships/hdphoto" Target="../media/hdphoto29.wdp"/><Relationship Id="rId4" Type="http://schemas.openxmlformats.org/officeDocument/2006/relationships/image" Target="../media/image63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31.wdp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jp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33.wdp"/><Relationship Id="rId4" Type="http://schemas.openxmlformats.org/officeDocument/2006/relationships/image" Target="../media/image68.jpe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34.wdp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5.wdp"/><Relationship Id="rId4" Type="http://schemas.openxmlformats.org/officeDocument/2006/relationships/image" Target="../media/image7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jpg"/><Relationship Id="rId4" Type="http://schemas.openxmlformats.org/officeDocument/2006/relationships/image" Target="../media/image73.jpg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36.wdp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37.wdp"/><Relationship Id="rId4" Type="http://schemas.openxmlformats.org/officeDocument/2006/relationships/image" Target="../media/image7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jpg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38.wdp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39.wdp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40.wdp"/><Relationship Id="rId4" Type="http://schemas.openxmlformats.org/officeDocument/2006/relationships/image" Target="../media/image82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41.wdp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42.wdp"/><Relationship Id="rId4" Type="http://schemas.openxmlformats.org/officeDocument/2006/relationships/image" Target="../media/image8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5" Type="http://schemas.microsoft.com/office/2007/relationships/hdphoto" Target="../media/hdphoto43.wdp"/><Relationship Id="rId4" Type="http://schemas.openxmlformats.org/officeDocument/2006/relationships/image" Target="../media/image87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g"/><Relationship Id="rId2" Type="http://schemas.openxmlformats.org/officeDocument/2006/relationships/image" Target="../media/image88.gif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microsoft.com/office/2007/relationships/hdphoto" Target="../media/hdphoto44.wdp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45.wdp"/><Relationship Id="rId4" Type="http://schemas.openxmlformats.org/officeDocument/2006/relationships/image" Target="../media/image9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microsoft.com/office/2007/relationships/hdphoto" Target="../media/hdphoto46.wdp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Relationship Id="rId5" Type="http://schemas.microsoft.com/office/2007/relationships/hdphoto" Target="../media/hdphoto47.wdp"/><Relationship Id="rId4" Type="http://schemas.openxmlformats.org/officeDocument/2006/relationships/image" Target="../media/image99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48.wdp"/><Relationship Id="rId7" Type="http://schemas.microsoft.com/office/2007/relationships/hdphoto" Target="../media/hdphoto50.wdp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jpeg"/><Relationship Id="rId5" Type="http://schemas.microsoft.com/office/2007/relationships/hdphoto" Target="../media/hdphoto49.wdp"/><Relationship Id="rId4" Type="http://schemas.openxmlformats.org/officeDocument/2006/relationships/image" Target="../media/image103.jpeg"/></Relationships>
</file>

<file path=ppt/slides/_rels/slide57.xml.rels><?xml version="1.0" encoding="UTF-8" standalone="yes"?>
<Relationships xmlns="http://schemas.openxmlformats.org/package/2006/relationships"><Relationship Id="rId3" Type="http://schemas.microsoft.com/office/2007/relationships/hdphoto" Target="../media/hdphoto51.wdp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52.wdp"/><Relationship Id="rId4" Type="http://schemas.openxmlformats.org/officeDocument/2006/relationships/image" Target="../media/image106.jpeg"/></Relationships>
</file>

<file path=ppt/slides/_rels/slide58.xml.rels><?xml version="1.0" encoding="UTF-8" standalone="yes"?>
<Relationships xmlns="http://schemas.openxmlformats.org/package/2006/relationships"><Relationship Id="rId3" Type="http://schemas.microsoft.com/office/2007/relationships/hdphoto" Target="../media/hdphoto53.wdp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54.wdp"/><Relationship Id="rId4" Type="http://schemas.openxmlformats.org/officeDocument/2006/relationships/image" Target="../media/image108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microsoft.com/office/2007/relationships/hdphoto" Target="../media/hdphoto55.wdp"/><Relationship Id="rId7" Type="http://schemas.microsoft.com/office/2007/relationships/hdphoto" Target="../media/hdphoto57.wdp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3.jpeg"/><Relationship Id="rId5" Type="http://schemas.microsoft.com/office/2007/relationships/hdphoto" Target="../media/hdphoto56.wdp"/><Relationship Id="rId4" Type="http://schemas.openxmlformats.org/officeDocument/2006/relationships/image" Target="../media/image112.jpeg"/></Relationships>
</file>

<file path=ppt/slides/_rels/slide61.xml.rels><?xml version="1.0" encoding="UTF-8" standalone="yes"?>
<Relationships xmlns="http://schemas.openxmlformats.org/package/2006/relationships"><Relationship Id="rId3" Type="http://schemas.microsoft.com/office/2007/relationships/hdphoto" Target="../media/hdphoto58.wdp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59.wdp"/><Relationship Id="rId4" Type="http://schemas.openxmlformats.org/officeDocument/2006/relationships/image" Target="../media/image115.jpeg"/></Relationships>
</file>

<file path=ppt/slides/_rels/slide62.xml.rels><?xml version="1.0" encoding="UTF-8" standalone="yes"?>
<Relationships xmlns="http://schemas.openxmlformats.org/package/2006/relationships"><Relationship Id="rId3" Type="http://schemas.microsoft.com/office/2007/relationships/hdphoto" Target="../media/hdphoto60.wdp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.xml"/><Relationship Id="rId5" Type="http://schemas.microsoft.com/office/2007/relationships/hdphoto" Target="../media/hdphoto61.wdp"/><Relationship Id="rId4" Type="http://schemas.openxmlformats.org/officeDocument/2006/relationships/image" Target="../media/image117.jpeg"/></Relationships>
</file>

<file path=ppt/slides/_rels/slide63.xml.rels><?xml version="1.0" encoding="UTF-8" standalone="yes"?>
<Relationships xmlns="http://schemas.openxmlformats.org/package/2006/relationships"><Relationship Id="rId3" Type="http://schemas.microsoft.com/office/2007/relationships/hdphoto" Target="../media/hdphoto62.wdp"/><Relationship Id="rId7" Type="http://schemas.microsoft.com/office/2007/relationships/hdphoto" Target="../media/hdphoto64.wdp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0.jpeg"/><Relationship Id="rId5" Type="http://schemas.microsoft.com/office/2007/relationships/hdphoto" Target="../media/hdphoto63.wdp"/><Relationship Id="rId4" Type="http://schemas.openxmlformats.org/officeDocument/2006/relationships/image" Target="../media/image119.jpeg"/></Relationships>
</file>

<file path=ppt/slides/_rels/slide64.xml.rels><?xml version="1.0" encoding="UTF-8" standalone="yes"?>
<Relationships xmlns="http://schemas.openxmlformats.org/package/2006/relationships"><Relationship Id="rId3" Type="http://schemas.microsoft.com/office/2007/relationships/hdphoto" Target="../media/hdphoto65.wdp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66.wdp"/><Relationship Id="rId4" Type="http://schemas.openxmlformats.org/officeDocument/2006/relationships/image" Target="../media/image122.jpeg"/></Relationships>
</file>

<file path=ppt/slides/_rels/slide65.xml.rels><?xml version="1.0" encoding="UTF-8" standalone="yes"?>
<Relationships xmlns="http://schemas.openxmlformats.org/package/2006/relationships"><Relationship Id="rId3" Type="http://schemas.microsoft.com/office/2007/relationships/hdphoto" Target="../media/hdphoto67.wdp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68.wdp"/><Relationship Id="rId4" Type="http://schemas.openxmlformats.org/officeDocument/2006/relationships/image" Target="../media/image124.jpeg"/></Relationships>
</file>

<file path=ppt/slides/_rels/slide66.xml.rels><?xml version="1.0" encoding="UTF-8" standalone="yes"?>
<Relationships xmlns="http://schemas.openxmlformats.org/package/2006/relationships"><Relationship Id="rId3" Type="http://schemas.microsoft.com/office/2007/relationships/hdphoto" Target="../media/hdphoto69.wdp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70.wdp"/><Relationship Id="rId4" Type="http://schemas.openxmlformats.org/officeDocument/2006/relationships/image" Target="../media/image126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71.wdp"/></Relationships>
</file>

<file path=ppt/slides/_rels/slide68.xml.rels><?xml version="1.0" encoding="UTF-8" standalone="yes"?>
<Relationships xmlns="http://schemas.openxmlformats.org/package/2006/relationships"><Relationship Id="rId3" Type="http://schemas.microsoft.com/office/2007/relationships/hdphoto" Target="../media/hdphoto72.wdp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1.xml"/><Relationship Id="rId5" Type="http://schemas.microsoft.com/office/2007/relationships/hdphoto" Target="../media/hdphoto73.wdp"/><Relationship Id="rId4" Type="http://schemas.openxmlformats.org/officeDocument/2006/relationships/image" Target="../media/image130.jpeg"/></Relationships>
</file>

<file path=ppt/slides/_rels/slide69.xml.rels><?xml version="1.0" encoding="UTF-8" standalone="yes"?>
<Relationships xmlns="http://schemas.openxmlformats.org/package/2006/relationships"><Relationship Id="rId3" Type="http://schemas.microsoft.com/office/2007/relationships/hdphoto" Target="../media/hdphoto74.wdp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75.wdp"/><Relationship Id="rId4" Type="http://schemas.openxmlformats.org/officeDocument/2006/relationships/image" Target="../media/image132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microsoft.com/office/2007/relationships/hdphoto" Target="../media/hdphoto76.wdp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4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g"/><Relationship Id="rId2" Type="http://schemas.openxmlformats.org/officeDocument/2006/relationships/image" Target="../media/image135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1.xml"/><Relationship Id="rId4" Type="http://schemas.microsoft.com/office/2007/relationships/hdphoto" Target="../media/hdphoto77.wdp"/></Relationships>
</file>

<file path=ppt/slides/_rels/slide74.xml.rels><?xml version="1.0" encoding="UTF-8" standalone="yes"?>
<Relationships xmlns="http://schemas.openxmlformats.org/package/2006/relationships"><Relationship Id="rId3" Type="http://schemas.microsoft.com/office/2007/relationships/hdphoto" Target="../media/hdphoto78.wdp"/><Relationship Id="rId7" Type="http://schemas.microsoft.com/office/2007/relationships/hdphoto" Target="../media/hdphoto80.wdp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1.jpeg"/><Relationship Id="rId5" Type="http://schemas.microsoft.com/office/2007/relationships/hdphoto" Target="../media/hdphoto79.wdp"/><Relationship Id="rId4" Type="http://schemas.openxmlformats.org/officeDocument/2006/relationships/image" Target="../media/image140.jpeg"/></Relationships>
</file>

<file path=ppt/slides/_rels/slide75.xml.rels><?xml version="1.0" encoding="UTF-8" standalone="yes"?>
<Relationships xmlns="http://schemas.openxmlformats.org/package/2006/relationships"><Relationship Id="rId3" Type="http://schemas.microsoft.com/office/2007/relationships/hdphoto" Target="../media/hdphoto81.wdp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82.wdp"/><Relationship Id="rId4" Type="http://schemas.openxmlformats.org/officeDocument/2006/relationships/image" Target="../media/image143.jpeg"/></Relationships>
</file>

<file path=ppt/slides/_rels/slide76.xml.rels><?xml version="1.0" encoding="UTF-8" standalone="yes"?>
<Relationships xmlns="http://schemas.openxmlformats.org/package/2006/relationships"><Relationship Id="rId3" Type="http://schemas.microsoft.com/office/2007/relationships/hdphoto" Target="../media/hdphoto83.wdp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84.wdp"/><Relationship Id="rId5" Type="http://schemas.openxmlformats.org/officeDocument/2006/relationships/image" Target="../media/image146.jpeg"/><Relationship Id="rId4" Type="http://schemas.openxmlformats.org/officeDocument/2006/relationships/image" Target="../media/image145.jp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86.wdp"/><Relationship Id="rId5" Type="http://schemas.openxmlformats.org/officeDocument/2006/relationships/image" Target="../media/image149.jpeg"/><Relationship Id="rId4" Type="http://schemas.microsoft.com/office/2007/relationships/hdphoto" Target="../media/hdphoto85.wdp"/></Relationships>
</file>

<file path=ppt/slides/_rels/slide78.xml.rels><?xml version="1.0" encoding="UTF-8" standalone="yes"?>
<Relationships xmlns="http://schemas.openxmlformats.org/package/2006/relationships"><Relationship Id="rId3" Type="http://schemas.microsoft.com/office/2007/relationships/hdphoto" Target="../media/hdphoto87.wdp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88.wdp"/><Relationship Id="rId4" Type="http://schemas.openxmlformats.org/officeDocument/2006/relationships/image" Target="../media/image151.png"/></Relationships>
</file>

<file path=ppt/slides/_rels/slide79.xml.rels><?xml version="1.0" encoding="UTF-8" standalone="yes"?>
<Relationships xmlns="http://schemas.openxmlformats.org/package/2006/relationships"><Relationship Id="rId3" Type="http://schemas.microsoft.com/office/2007/relationships/hdphoto" Target="../media/hdphoto89.wdp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470025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Хирургический инструментарий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1752600"/>
          </a:xfrm>
        </p:spPr>
        <p:txBody>
          <a:bodyPr>
            <a:normAutofit fontScale="92500" lnSpcReduction="2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ГБОУ ВПО "Воронежский государственный медицинский университет им. Н.Н. Бурденко" </a:t>
            </a:r>
            <a:r>
              <a:rPr lang="ru-RU" dirty="0" smtClean="0">
                <a:solidFill>
                  <a:schemeClr val="tx1"/>
                </a:solidFill>
              </a:rPr>
              <a:t>Министерство </a:t>
            </a:r>
            <a:r>
              <a:rPr lang="ru-RU" dirty="0">
                <a:solidFill>
                  <a:schemeClr val="tx1"/>
                </a:solidFill>
              </a:rPr>
              <a:t>здравоохранения РФ</a:t>
            </a:r>
          </a:p>
          <a:p>
            <a:r>
              <a:rPr lang="ru-RU" dirty="0">
                <a:solidFill>
                  <a:schemeClr val="tx1"/>
                </a:solidFill>
              </a:rPr>
              <a:t>Кафедра </a:t>
            </a:r>
            <a:r>
              <a:rPr lang="ru-RU" dirty="0" smtClean="0">
                <a:solidFill>
                  <a:schemeClr val="tx1"/>
                </a:solidFill>
              </a:rPr>
              <a:t>общей хирургии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347864" y="6279703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62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4759"/>
            <a:ext cx="9144000" cy="147002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функциональному назначению: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43749" y="1988840"/>
            <a:ext cx="3672408" cy="954107"/>
          </a:xfrm>
          <a:prstGeom prst="rect">
            <a:avLst/>
          </a:prstGeom>
          <a:solidFill>
            <a:srgbClr val="FFFF66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Общехирургический инструментарий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0" y="1996603"/>
            <a:ext cx="3672408" cy="954107"/>
          </a:xfrm>
          <a:prstGeom prst="rect">
            <a:avLst/>
          </a:prstGeom>
          <a:solidFill>
            <a:srgbClr val="FFFF66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Специальный инструментарий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3749" y="2992884"/>
            <a:ext cx="3672408" cy="2308324"/>
          </a:xfrm>
          <a:prstGeom prst="rect">
            <a:avLst/>
          </a:prstGeom>
          <a:solidFill>
            <a:srgbClr val="FFCCFF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 anchor="ctr">
            <a:spAutoFit/>
          </a:bodyPr>
          <a:lstStyle/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часто применяемые в клинике инструменты, зачастую многофункциональные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81625" y="2992884"/>
            <a:ext cx="3714364" cy="2315065"/>
          </a:xfrm>
          <a:prstGeom prst="rect">
            <a:avLst/>
          </a:prstGeom>
          <a:solidFill>
            <a:srgbClr val="FFCCFF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 anchor="ctr">
            <a:spAutoFit/>
          </a:bodyPr>
          <a:lstStyle/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Применяется только в отдельных областях хирургии, нередко для выполнения конкретного этапа какой-либо операции</a:t>
            </a: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581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Общехирургический инструментарий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1266" y="1628800"/>
            <a:ext cx="7740352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для разъединения тканей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(скальпели, ножи, остеотомы, долота, кусачки и т.д.)</a:t>
            </a:r>
          </a:p>
          <a:p>
            <a:pPr marL="342900" indent="-342900">
              <a:buAutoNum type="arabicPeriod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для остановки кровотечения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игатурные иглы Купера и Дешана, кровоостанавливающие зажимы, клипсы и т.д.)</a:t>
            </a:r>
          </a:p>
          <a:p>
            <a:pPr marL="342900" indent="-342900">
              <a:buAutoNum type="arabicPeriod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для соединения тканей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(иглодержатели, хирургические иглы, пинцеты для наложения скобок Мишеля, сшивающие аппараты, инструменты для костных швов и т.д.)</a:t>
            </a:r>
          </a:p>
          <a:p>
            <a:pPr marL="342900" indent="-342900">
              <a:buAutoNum type="arabicPeriod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Вспомогательные инструменты: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- </a:t>
            </a: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создания экспозиции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(ранорасширители, крючки, зеркала)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- </a:t>
            </a: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удерживания и смещения органов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(пинцеты, подъёмники,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зонды и т.д.)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2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708" y="15298"/>
            <a:ext cx="9128292" cy="1470025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количеству составляющих деталей: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508104" y="1569566"/>
            <a:ext cx="2376264" cy="923330"/>
          </a:xfrm>
          <a:prstGeom prst="rect">
            <a:avLst/>
          </a:prstGeom>
          <a:solidFill>
            <a:srgbClr val="FFFF66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Однодетальные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(скальпели, долота, стамески, крючки)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1589914"/>
            <a:ext cx="2376264" cy="923330"/>
          </a:xfrm>
          <a:prstGeom prst="rect">
            <a:avLst/>
          </a:prstGeom>
          <a:solidFill>
            <a:srgbClr val="FFFF66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endParaRPr lang="ru-RU" dirty="0" smtClean="0"/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Сборные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508104" y="3092767"/>
            <a:ext cx="2376264" cy="1200329"/>
          </a:xfrm>
          <a:prstGeom prst="rect">
            <a:avLst/>
          </a:prstGeom>
          <a:solidFill>
            <a:srgbClr val="FFCCFF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Бесшарнирные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(пинцеты, троакары)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3092767"/>
            <a:ext cx="2376264" cy="1200329"/>
          </a:xfrm>
          <a:prstGeom prst="rect">
            <a:avLst/>
          </a:prstGeom>
          <a:solidFill>
            <a:srgbClr val="FFCCFF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Шарнирные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(зажимы, иглодержатели, щипцы)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39070" y="4820959"/>
            <a:ext cx="2376264" cy="1200329"/>
          </a:xfrm>
          <a:prstGeom prst="rect">
            <a:avLst/>
          </a:prstGeom>
          <a:solidFill>
            <a:srgbClr val="FFCCFF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Многошарнирные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(щипцы-кусачки с двойной передачей, желудочные жомы)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3648" y="4820959"/>
            <a:ext cx="2376264" cy="1200329"/>
          </a:xfrm>
          <a:prstGeom prst="rect">
            <a:avLst/>
          </a:prstGeom>
          <a:solidFill>
            <a:srgbClr val="FFCCFF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Одношарнирные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(зажимы, ножницы, большинство щипцов)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555776" y="2648408"/>
            <a:ext cx="0" cy="3485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599892" y="2648408"/>
            <a:ext cx="1908212" cy="3485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591780" y="4381801"/>
            <a:ext cx="0" cy="3485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3630858" y="4400407"/>
            <a:ext cx="1908212" cy="3485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222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-27384"/>
            <a:ext cx="9144000" cy="147002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техническим условиям (ГОСТ 19126-79):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844824"/>
            <a:ext cx="7740352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с острой заточкой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острорежущие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режущие, колющие)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с пружинящими свойствами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(кремальерные, бесшарнирные)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Пластинчатые инструменты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(крючки)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Проволочные инструменты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(зонды, некоторые виды крючков, проводники)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Трубчатые инструменты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2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8072" y="1052736"/>
            <a:ext cx="7812360" cy="4464496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для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разъединения тканей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222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Скальпель брюшистый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981" y="3068960"/>
            <a:ext cx="4416491" cy="3312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84784"/>
            <a:ext cx="4200467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2222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Скальпель остроконечный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230978"/>
            <a:ext cx="4104456" cy="3078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43197"/>
            <a:ext cx="4680520" cy="3121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Ампутационный нож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48" y="1340768"/>
            <a:ext cx="5844128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35" b="12737"/>
          <a:stretch/>
        </p:blipFill>
        <p:spPr>
          <a:xfrm>
            <a:off x="3623330" y="3573016"/>
            <a:ext cx="5232668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510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Долото костное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420888"/>
            <a:ext cx="3960440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8760"/>
            <a:ext cx="3960440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Остеотом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1556792"/>
            <a:ext cx="4096075" cy="4096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171433"/>
            <a:ext cx="3409051" cy="5097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Отличие долота от остеотома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28" y="1693915"/>
            <a:ext cx="4569296" cy="3895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272" y="1052736"/>
            <a:ext cx="3864200" cy="57147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89834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 тупоконечные изогнутые по плоскости Купера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56792"/>
            <a:ext cx="3384376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571558"/>
            <a:ext cx="2868538" cy="48817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5229200"/>
            <a:ext cx="4970023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Ножницы: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41" y="1268760"/>
            <a:ext cx="4943039" cy="271043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535" y="4077072"/>
            <a:ext cx="3810000" cy="2638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671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 пуговчатые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зогнутые по ребру Листера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39831" y="2693632"/>
            <a:ext cx="5074951" cy="28765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738424"/>
            <a:ext cx="3240360" cy="4642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Пила листовая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748299" y="2700627"/>
            <a:ext cx="5600037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012" y="2229212"/>
            <a:ext cx="4603436" cy="30719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Пила рамочная (дуговая)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089120"/>
            <a:ext cx="4536504" cy="265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96752"/>
            <a:ext cx="5112567" cy="27257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68344" y="6453336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Пила проволочная Джильи с ручками Оливекруна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492896"/>
            <a:ext cx="4572000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28800"/>
            <a:ext cx="3722509" cy="465313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Кусачки Дальгрена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08" y="1420116"/>
            <a:ext cx="7338392" cy="48892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Кусачки Листона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4055853" cy="3836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132856"/>
            <a:ext cx="4534099" cy="45340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Кусачки Люэра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99040"/>
            <a:ext cx="3168352" cy="5302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363684"/>
            <a:ext cx="2664296" cy="5173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Отличие кусачек Листона от Люэра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040" y="1916832"/>
            <a:ext cx="6264696" cy="3870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Распатор Фарабефа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628800"/>
            <a:ext cx="3620235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85" y="1238320"/>
            <a:ext cx="4165647" cy="2910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42" y="4255715"/>
            <a:ext cx="4533106" cy="24856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Распатор рёберный Дуайена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077072"/>
            <a:ext cx="6732240" cy="2699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1354206"/>
            <a:ext cx="3657476" cy="2434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282715"/>
            <a:ext cx="2650341" cy="26503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Трепан с фрезами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53320"/>
            <a:ext cx="2821493" cy="5345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357" y="1628800"/>
            <a:ext cx="5820139" cy="4365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Костная ложка Фолькмана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398022"/>
            <a:ext cx="6120680" cy="2343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81634"/>
            <a:ext cx="3039454" cy="3039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196752"/>
            <a:ext cx="3024336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Костная ложка Брунса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25187" y="2967701"/>
            <a:ext cx="5246166" cy="1848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63561"/>
            <a:ext cx="3816424" cy="55471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Троакар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Бюлау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13829"/>
            <a:ext cx="4680520" cy="26352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408" y="2846288"/>
            <a:ext cx="3895080" cy="3895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Игла пункционная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412776"/>
            <a:ext cx="4752975" cy="3343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5373216"/>
            <a:ext cx="3672685" cy="1297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3492500" cy="349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2607047"/>
            <a:ext cx="6983760" cy="147002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для остановки кровотечения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гемостатический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Бильрота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556792"/>
            <a:ext cx="4030716" cy="2821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0147"/>
          <a:stretch/>
        </p:blipFill>
        <p:spPr>
          <a:xfrm>
            <a:off x="1691680" y="4509120"/>
            <a:ext cx="5322771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79"/>
          <a:stretch/>
        </p:blipFill>
        <p:spPr>
          <a:xfrm>
            <a:off x="467544" y="1495670"/>
            <a:ext cx="2833188" cy="2869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гемостатический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Кохера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8" y="1340768"/>
            <a:ext cx="5214372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00" y="4162037"/>
            <a:ext cx="5355936" cy="23633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771776" y="2458814"/>
            <a:ext cx="5238750" cy="2714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гемостатический типа «Москит»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9003" y="989389"/>
            <a:ext cx="2331873" cy="3754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12357" y="3305662"/>
            <a:ext cx="2191834" cy="42475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8232" y="2539129"/>
            <a:ext cx="5040560" cy="3075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на аорту Сатинского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76821"/>
            <a:ext cx="3312368" cy="51045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738" y="2482856"/>
            <a:ext cx="5238750" cy="2647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Фёдорова на почечную ножку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772815"/>
            <a:ext cx="4138965" cy="31042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365103"/>
            <a:ext cx="3200150" cy="2400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86" y="1493487"/>
            <a:ext cx="2638386" cy="2655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2636912"/>
            <a:ext cx="6624736" cy="147002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для соединения тканей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Иглодержатель Гегара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17" y="1291010"/>
            <a:ext cx="4499307" cy="32901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573016"/>
            <a:ext cx="4112214" cy="308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381314" y="6280071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Иглодержатель Матье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16832"/>
            <a:ext cx="4854473" cy="3240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1174" y="2843351"/>
            <a:ext cx="5347762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Иглодержатель Троянова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3886200" cy="3743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689" t="-496" r="28621" b="5719"/>
          <a:stretch/>
        </p:blipFill>
        <p:spPr>
          <a:xfrm>
            <a:off x="5364088" y="1988840"/>
            <a:ext cx="2942092" cy="4323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Иглы: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484784"/>
            <a:ext cx="3888432" cy="2979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2776"/>
            <a:ext cx="3672408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18" y="4243186"/>
            <a:ext cx="3744466" cy="2476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701851"/>
            <a:ext cx="3174724" cy="20178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Игла шовная колющая с механическим ушком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800"/>
            <a:ext cx="4464496" cy="29778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365104"/>
            <a:ext cx="4248472" cy="2117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Игла шовная режущая с механическим ушком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121140"/>
            <a:ext cx="5112568" cy="25482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67" y="1789244"/>
            <a:ext cx="3697777" cy="20718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28800"/>
            <a:ext cx="3549774" cy="2221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типы игл: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53372"/>
            <a:ext cx="7488832" cy="5009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Клипсы сосудистые типа «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Bulldog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844824"/>
            <a:ext cx="3384376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268760"/>
            <a:ext cx="3353084" cy="5198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2180" y="1628800"/>
            <a:ext cx="6094156" cy="147002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Вспомогательные инструменты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555776" y="4581128"/>
            <a:ext cx="43210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создания экспозиции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Зеркало двухстворчатое гинекологическое по Куско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46" y="1618828"/>
            <a:ext cx="4429786" cy="3322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996952"/>
            <a:ext cx="3477766" cy="3477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Зеркало печёночное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221088"/>
            <a:ext cx="5079365" cy="245079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196752"/>
            <a:ext cx="2563845" cy="52862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98" y="1368152"/>
            <a:ext cx="3611894" cy="2708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Ранорасширитель Госсе (реечный)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3456384" cy="3611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235" y="2076716"/>
            <a:ext cx="3337173" cy="43766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Ранорасширитель Сигала (стоечный)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56792"/>
            <a:ext cx="3960440" cy="3036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84984"/>
            <a:ext cx="4283968" cy="3212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Ранорасширитель Микулича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71" y="1274704"/>
            <a:ext cx="5179441" cy="309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42" y="4520294"/>
            <a:ext cx="4240714" cy="2221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Ретрактор зубчатый Фолькмана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00808"/>
            <a:ext cx="4824536" cy="4450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420888"/>
            <a:ext cx="3209814" cy="32098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Ретрактор Фарабефа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092" y="3789040"/>
            <a:ext cx="3401955" cy="25514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00808"/>
            <a:ext cx="4824536" cy="2828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Цапка бельевая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98908" y="2684299"/>
            <a:ext cx="4968552" cy="254638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56825"/>
            <a:ext cx="4464496" cy="4092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1319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2180" y="1628800"/>
            <a:ext cx="6094156" cy="1470025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Вспомогательные инструменты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47664" y="4581128"/>
            <a:ext cx="6464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удерживания и смещения органов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27806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Пинцет анатомический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87541"/>
            <a:ext cx="5435651" cy="36256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432" y="2420888"/>
            <a:ext cx="1905000" cy="381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Пинцет лапчатый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030" y="1259451"/>
            <a:ext cx="5941258" cy="15639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790" y="2996952"/>
            <a:ext cx="4366666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616621"/>
            <a:ext cx="3333750" cy="2505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Пинцет микрохирургический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698310"/>
            <a:ext cx="4112240" cy="30430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71600"/>
            <a:ext cx="4338059" cy="3253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Пинцет окончатый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276872"/>
            <a:ext cx="5405677" cy="2972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68760"/>
            <a:ext cx="2088232" cy="52205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Пинцет хирургический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52" y="1363588"/>
            <a:ext cx="4674096" cy="3505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212976"/>
            <a:ext cx="3528392" cy="3528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Щипцы пулевые Шредера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196752"/>
            <a:ext cx="2808312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24744"/>
            <a:ext cx="2952328" cy="29523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221088"/>
            <a:ext cx="5293842" cy="2543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219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Щипцы акушерские Симсона-Феноменова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60483"/>
            <a:ext cx="3456384" cy="27766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933056"/>
            <a:ext cx="4824536" cy="2412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Щипцы Мюзо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340768"/>
            <a:ext cx="3421460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colorTemperature colorTemp="88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03" y="1988840"/>
            <a:ext cx="2989305" cy="4608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Корнцанг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770438" y="3077905"/>
            <a:ext cx="5139098" cy="19528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578235"/>
            <a:ext cx="4155796" cy="1994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92" y="4293096"/>
            <a:ext cx="5305852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окончатый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Дюваля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5368"/>
          <a:stretch/>
        </p:blipFill>
        <p:spPr>
          <a:xfrm>
            <a:off x="689696" y="1556792"/>
            <a:ext cx="3450256" cy="4725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57600" y="2449984"/>
            <a:ext cx="5080000" cy="314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окончатый Люэра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0768"/>
            <a:ext cx="3888432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636" y="3573016"/>
            <a:ext cx="4372836" cy="25819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Алиса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270471"/>
            <a:ext cx="3063602" cy="5326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40" y="1533660"/>
            <a:ext cx="2304256" cy="4775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Жом кишечный раздавливающий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Пайера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401" y="4404860"/>
            <a:ext cx="5765079" cy="233650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573138"/>
            <a:ext cx="4267200" cy="2647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Жом кишечный эластический Дуайена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844824"/>
            <a:ext cx="4563591" cy="4422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97372"/>
            <a:ext cx="2520280" cy="4861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Г-образный на пищевод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569194" y="2896319"/>
            <a:ext cx="5238750" cy="2019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685" y="1268760"/>
            <a:ext cx="3612691" cy="5319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2492896"/>
            <a:ext cx="6094156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Эндоскопические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7252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Троакар с возможностью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газоподачи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077" y="3573017"/>
            <a:ext cx="3696411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800"/>
            <a:ext cx="4752528" cy="348716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18803"/>
            <a:ext cx="7581900" cy="3362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869160"/>
            <a:ext cx="6350000" cy="1816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 прямые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412776"/>
            <a:ext cx="4104456" cy="199750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5112568" cy="2719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 изогнутые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38180"/>
            <a:ext cx="5022457" cy="27824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948277"/>
            <a:ext cx="3126251" cy="2344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437112"/>
            <a:ext cx="2999134" cy="2234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Диссектор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4208051" cy="27015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588" y="3648257"/>
            <a:ext cx="4347900" cy="28770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Клипатор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599997"/>
            <a:ext cx="3240360" cy="23330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335782"/>
            <a:ext cx="2885306" cy="2885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469" y="4655092"/>
            <a:ext cx="5893835" cy="1933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Иглодержатель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03" y="1270714"/>
            <a:ext cx="3561465" cy="23743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536231"/>
            <a:ext cx="4464496" cy="29089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990650"/>
            <a:ext cx="3475602" cy="2606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787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673"/>
            <a:ext cx="9144000" cy="1470025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Зажим Граспера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140968"/>
            <a:ext cx="4464496" cy="3348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46" y="1530476"/>
            <a:ext cx="4268038" cy="2546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944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008" y="908721"/>
            <a:ext cx="4283968" cy="2880319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Надёжно зафиксированный пациент, в анестезии не нуждается!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417826" y="6480894"/>
            <a:ext cx="1762686" cy="37710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Звягин В. Г.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391" y="2996952"/>
            <a:ext cx="4333073" cy="2599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944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1049</TotalTime>
  <Words>865</Words>
  <Application>Microsoft Office PowerPoint</Application>
  <PresentationFormat>Экран (4:3)</PresentationFormat>
  <Paragraphs>200</Paragraphs>
  <Slides>79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79</vt:i4>
      </vt:variant>
    </vt:vector>
  </HeadingPairs>
  <TitlesOfParts>
    <vt:vector size="83" baseType="lpstr">
      <vt:lpstr>Arial</vt:lpstr>
      <vt:lpstr>Calibri</vt:lpstr>
      <vt:lpstr>Times New Roman</vt:lpstr>
      <vt:lpstr>Тема Office</vt:lpstr>
      <vt:lpstr>Хирургический инструментарий</vt:lpstr>
      <vt:lpstr>По функциональному назначению:</vt:lpstr>
      <vt:lpstr>Общехирургический инструментарий</vt:lpstr>
      <vt:lpstr>По количеству составляющих деталей:</vt:lpstr>
      <vt:lpstr>Согласно техническим условиям (ГОСТ 19126-79):</vt:lpstr>
      <vt:lpstr>Инструменты для  разъединения тканей</vt:lpstr>
      <vt:lpstr>Скальпель брюшистый</vt:lpstr>
      <vt:lpstr>Скальпель остроконечный</vt:lpstr>
      <vt:lpstr>Ампутационный нож</vt:lpstr>
      <vt:lpstr>Долото костное</vt:lpstr>
      <vt:lpstr>Остеотом</vt:lpstr>
      <vt:lpstr>Отличие долота от остеотома</vt:lpstr>
      <vt:lpstr>Ножницы тупоконечные изогнутые по плоскости Купера</vt:lpstr>
      <vt:lpstr>Ножницы:</vt:lpstr>
      <vt:lpstr>Ножницы пуговчатые изогнутые по ребру Листера</vt:lpstr>
      <vt:lpstr>Пила листовая</vt:lpstr>
      <vt:lpstr>Пила рамочная (дуговая)</vt:lpstr>
      <vt:lpstr>Пила проволочная Джильи с ручками Оливекруна</vt:lpstr>
      <vt:lpstr>Кусачки Дальгрена</vt:lpstr>
      <vt:lpstr>Кусачки Листона</vt:lpstr>
      <vt:lpstr>Кусачки Люэра</vt:lpstr>
      <vt:lpstr>Отличие кусачек Листона от Люэра</vt:lpstr>
      <vt:lpstr>Распатор Фарабефа</vt:lpstr>
      <vt:lpstr>Распатор рёберный Дуайена</vt:lpstr>
      <vt:lpstr>Трепан с фрезами</vt:lpstr>
      <vt:lpstr>Костная ложка Фолькмана</vt:lpstr>
      <vt:lpstr>Костная ложка Брунса</vt:lpstr>
      <vt:lpstr>Троакар Бюлау</vt:lpstr>
      <vt:lpstr>Игла пункционная</vt:lpstr>
      <vt:lpstr>Инструменты для остановки кровотечения</vt:lpstr>
      <vt:lpstr>Зажим гемостатический Бильрота</vt:lpstr>
      <vt:lpstr>Зажим гемостатический Кохера </vt:lpstr>
      <vt:lpstr>Зажим гемостатический типа «Москит»</vt:lpstr>
      <vt:lpstr>Зажим на аорту Сатинского</vt:lpstr>
      <vt:lpstr>Зажим Фёдорова на почечную ножку</vt:lpstr>
      <vt:lpstr>Инструменты для соединения тканей</vt:lpstr>
      <vt:lpstr>Иглодержатель Гегара</vt:lpstr>
      <vt:lpstr>Иглодержатель Матье</vt:lpstr>
      <vt:lpstr>Иглодержатель Троянова</vt:lpstr>
      <vt:lpstr>Иглы:</vt:lpstr>
      <vt:lpstr>Игла шовная колющая с механическим ушком</vt:lpstr>
      <vt:lpstr>Игла шовная режущая с механическим ушком</vt:lpstr>
      <vt:lpstr>Различные типы игл:</vt:lpstr>
      <vt:lpstr>Клипсы сосудистые типа «Bulldog»</vt:lpstr>
      <vt:lpstr>Вспомогательные инструменты</vt:lpstr>
      <vt:lpstr>Зеркало двухстворчатое гинекологическое по Куско</vt:lpstr>
      <vt:lpstr>Зеркало печёночное</vt:lpstr>
      <vt:lpstr>Ранорасширитель Госсе (реечный)</vt:lpstr>
      <vt:lpstr>Ранорасширитель Сигала (стоечный)</vt:lpstr>
      <vt:lpstr>Ранорасширитель Микулича</vt:lpstr>
      <vt:lpstr>Ретрактор зубчатый Фолькмана</vt:lpstr>
      <vt:lpstr>Ретрактор Фарабефа</vt:lpstr>
      <vt:lpstr>Цапка бельевая</vt:lpstr>
      <vt:lpstr>Вспомогательные инструменты</vt:lpstr>
      <vt:lpstr>Пинцет анатомический</vt:lpstr>
      <vt:lpstr>Пинцет лапчатый</vt:lpstr>
      <vt:lpstr>Пинцет микрохирургический</vt:lpstr>
      <vt:lpstr>Пинцет окончатый</vt:lpstr>
      <vt:lpstr>Пинцет хирургический</vt:lpstr>
      <vt:lpstr>Щипцы пулевые Шредера</vt:lpstr>
      <vt:lpstr>Щипцы акушерские Симсона-Феноменова</vt:lpstr>
      <vt:lpstr>Щипцы Мюзо</vt:lpstr>
      <vt:lpstr>Корнцанг</vt:lpstr>
      <vt:lpstr>Зажим окончатый Дюваля</vt:lpstr>
      <vt:lpstr>Зажим окончатый Люэра</vt:lpstr>
      <vt:lpstr>Зажим Алиса</vt:lpstr>
      <vt:lpstr>Жом кишечный раздавливающий Пайера</vt:lpstr>
      <vt:lpstr>Жом кишечный эластический Дуайена</vt:lpstr>
      <vt:lpstr>Зажим Г-образный на пищевод</vt:lpstr>
      <vt:lpstr>Эндоскопические  инструменты</vt:lpstr>
      <vt:lpstr>Троакар с возможностью газоподачи</vt:lpstr>
      <vt:lpstr>Лапароскоп</vt:lpstr>
      <vt:lpstr>Ножницы прямые</vt:lpstr>
      <vt:lpstr>Ножницы изогнутые</vt:lpstr>
      <vt:lpstr>Диссектор</vt:lpstr>
      <vt:lpstr>Клипатор</vt:lpstr>
      <vt:lpstr>Иглодержатель</vt:lpstr>
      <vt:lpstr>Зажим Граспера</vt:lpstr>
      <vt:lpstr>Надёжно зафиксированный пациент, в анестезии не нуждается!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Владислав</dc:creator>
  <cp:lastModifiedBy>USER</cp:lastModifiedBy>
  <cp:revision>79</cp:revision>
  <dcterms:created xsi:type="dcterms:W3CDTF">2016-10-29T12:19:40Z</dcterms:created>
  <dcterms:modified xsi:type="dcterms:W3CDTF">2026-09-06T14:07:00Z</dcterms:modified>
</cp:coreProperties>
</file>