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3" r:id="rId3"/>
    <p:sldId id="264" r:id="rId4"/>
    <p:sldId id="265" r:id="rId5"/>
    <p:sldId id="305" r:id="rId6"/>
    <p:sldId id="266" r:id="rId7"/>
    <p:sldId id="267" r:id="rId8"/>
    <p:sldId id="268" r:id="rId9"/>
    <p:sldId id="306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98" r:id="rId27"/>
    <p:sldId id="299" r:id="rId28"/>
    <p:sldId id="308" r:id="rId29"/>
    <p:sldId id="300" r:id="rId30"/>
    <p:sldId id="301" r:id="rId31"/>
    <p:sldId id="302" r:id="rId32"/>
    <p:sldId id="309" r:id="rId33"/>
    <p:sldId id="303" r:id="rId34"/>
    <p:sldId id="304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891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77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957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966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36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834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639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483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871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568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92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t>18.03.2014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medvuz.info/load/nervnye_bolezni_nevrologija/ii_para_zritelnyj_nerv_n_opticus/25-1-0-1164" TargetMode="External"/><Relationship Id="rId2" Type="http://schemas.openxmlformats.org/officeDocument/2006/relationships/hyperlink" Target="http://medvuz.info/load/nervnye_bolezni_nevrologija/i_para_obonjatelnyj_nerv_n_olfactorius/25-1-0-116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edvuz.info/load/nervnye_bolezni_nevrologija/gruppa_glazodvigatelnykh_nervov_iii_iv_vi/25-1-0-117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medvuz.info/load/nervnye_bolezni_nevrologija/vii_para_licevoj_nerv_n_opticus/25-1-0-1173" TargetMode="External"/><Relationship Id="rId2" Type="http://schemas.openxmlformats.org/officeDocument/2006/relationships/hyperlink" Target="http://medvuz.info/load/nervnye_bolezni_nevrologija/v_para_trojnichnyj_nerv_klinika/25-1-0-117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edvuz.info/load/nervnye_bolezni_nevrologija/viii_para_slukhovoj_ili_preddverno_ulitkovyj_nerv_n_vestibulocochlearis/25-1-0-117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medvuz.info/load/nervnye_bolezni_nevrologija/x_para_bluzhdajushhij_nerv_n_vagus_xi_para_dobavochnyj_nerv_n_accessorius_xii_para_podjazychnyj_nerv_n_hypoglossus/25-1-0-1184" TargetMode="External"/><Relationship Id="rId2" Type="http://schemas.openxmlformats.org/officeDocument/2006/relationships/hyperlink" Target="http://medvuz.info/load/nervnye_bolezni_nevrologija/ix_para_jazykoglotochnyj_nerv_n_glossopharyngeus/25-1-0-1182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medvuz.info/load/nervnye_bolezni_nevrologija/klinika_centralnogo_paralicha/25-1-0-1139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medvuz.info/load/nervnye_bolezni_nevrologija/sindromy_rasstrojstv_koordinacii_klinika/25-1-0-1161" TargetMode="External"/><Relationship Id="rId2" Type="http://schemas.openxmlformats.org/officeDocument/2006/relationships/hyperlink" Target="http://medvuz.info/load/nervnye_bolezni_nevrologija/metody_issledovanija_i_klinika_rasstrojstv_chuvstvitelnosti/25-1-0-1158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medvuz.info/load/nervnye_bolezni_nevrologija/meningealnyj_sindrom/25-1-0-1225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7776864" cy="2232248"/>
          </a:xfrm>
        </p:spPr>
        <p:txBody>
          <a:bodyPr/>
          <a:lstStyle/>
          <a:p>
            <a:r>
              <a:rPr lang="ru-RU" sz="3600" b="1" dirty="0" smtClean="0">
                <a:ea typeface="Tahoma" pitchFamily="34" charset="0"/>
                <a:cs typeface="Tahoma" pitchFamily="34" charset="0"/>
              </a:rPr>
              <a:t>Особенности неврологического обследования новорожденного</a:t>
            </a:r>
            <a:endParaRPr lang="ru-RU" sz="3600" b="1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Выполнила: </a:t>
            </a:r>
            <a:r>
              <a:rPr lang="ru-RU" dirty="0" err="1" smtClean="0"/>
              <a:t>Аташева</a:t>
            </a:r>
            <a:r>
              <a:rPr lang="ru-RU" dirty="0" smtClean="0"/>
              <a:t> А. 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148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908720"/>
            <a:ext cx="7760543" cy="521744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Исследование нервной системы у детей раннего возраста имеет специфические особенности, связанные с возрастной физиологией этого периода развития. 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Интенсивное </a:t>
            </a:r>
            <a:r>
              <a:rPr lang="ru-RU" dirty="0"/>
              <a:t>формирование нервной системы в первые годы жизни приводит к значительному усложнению поведения ребенка, поэтому неврологическое обследование детей этой группы должно быть динамичным и строится с учетом эволюции основных функций.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376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908720"/>
            <a:ext cx="7184479" cy="5505475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Неврологическое </a:t>
            </a:r>
            <a:r>
              <a:rPr lang="ru-RU" dirty="0"/>
              <a:t>обследование новорожденных и грудных детей проводится по схеме, которая применяется при обследовании детей старшего возраста:</a:t>
            </a:r>
          </a:p>
          <a:p>
            <a:pPr marL="0" indent="0">
              <a:buNone/>
            </a:pPr>
            <a:r>
              <a:rPr lang="ru-RU" dirty="0"/>
              <a:t>1) исследование черепных нервов;</a:t>
            </a:r>
          </a:p>
          <a:p>
            <a:pPr marL="0" indent="0">
              <a:buNone/>
            </a:pPr>
            <a:r>
              <a:rPr lang="ru-RU" dirty="0"/>
              <a:t>2) двигательной сферы;</a:t>
            </a:r>
          </a:p>
          <a:p>
            <a:pPr marL="0" indent="0">
              <a:buNone/>
            </a:pPr>
            <a:r>
              <a:rPr lang="ru-RU" dirty="0"/>
              <a:t>3) рефлекторной сферы;</a:t>
            </a:r>
          </a:p>
          <a:p>
            <a:pPr marL="0" indent="0">
              <a:buNone/>
            </a:pPr>
            <a:r>
              <a:rPr lang="ru-RU" dirty="0"/>
              <a:t>4) чувствительной сферы;</a:t>
            </a:r>
          </a:p>
          <a:p>
            <a:pPr marL="0" indent="0">
              <a:buNone/>
            </a:pPr>
            <a:r>
              <a:rPr lang="ru-RU" dirty="0"/>
              <a:t>5) </a:t>
            </a:r>
            <a:r>
              <a:rPr lang="ru-RU" dirty="0" err="1"/>
              <a:t>менингеальньх</a:t>
            </a:r>
            <a:r>
              <a:rPr lang="ru-RU" dirty="0"/>
              <a:t> симптомов.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651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8624639" cy="44973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Для успешного исследования неврологического статуса необходимо соблюдение определенных условий: ребенок по возможности должен быть спокоен, осмотр следует проводить в комнате с достаточно высокой температурой воздуха (25—27°С), чтобы исключить реакции, связанные с воздействием температурного фактора. Нецелесообразно смотреть ребенка сразу после кормления или перед кормлением, что может сказаться на состоянии общего и неврологического статуса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992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552631" cy="464137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Начинается осмотр </a:t>
            </a:r>
            <a:r>
              <a:rPr lang="ru-RU" sz="2000" dirty="0"/>
              <a:t>ребенка при его положении на спине. Активному обследованию предшествует наблюдение; отмечают цвет кожи ребенка, дыхание, спонтанные движения — симметричны ли они, какие движения превалируют - </a:t>
            </a:r>
            <a:r>
              <a:rPr lang="ru-RU" sz="2000" dirty="0" err="1"/>
              <a:t>сгибательные</a:t>
            </a:r>
            <a:r>
              <a:rPr lang="ru-RU" sz="2000" dirty="0"/>
              <a:t> или разгибательные. Экстрапирамидные и </a:t>
            </a:r>
            <a:r>
              <a:rPr lang="ru-RU" sz="2000" dirty="0" err="1"/>
              <a:t>атетоидные</a:t>
            </a:r>
            <a:r>
              <a:rPr lang="ru-RU" sz="2000" dirty="0"/>
              <a:t> движения наблюдаются у новорожденных и в норме; если же они совсем отсутствуют или повышены— это уже признак патологии. Слабое дрожание конечностей можно расценивать как физиологический феномен, сильное дрожание — проявление патологического состояния. Наблюдают за выражением лица, за его мимикой.</a:t>
            </a:r>
          </a:p>
        </p:txBody>
      </p:sp>
    </p:spTree>
    <p:extLst>
      <p:ext uri="{BB962C8B-B14F-4D97-AF65-F5344CB8AC3E}">
        <p14:creationId xmlns:p14="http://schemas.microsoft.com/office/powerpoint/2010/main" val="423130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7622331" cy="619268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Важным </a:t>
            </a:r>
            <a:r>
              <a:rPr lang="ru-RU" dirty="0"/>
              <a:t>является оценка </a:t>
            </a:r>
            <a:r>
              <a:rPr lang="ru-RU" dirty="0" err="1"/>
              <a:t>дисэмбриологических</a:t>
            </a:r>
            <a:r>
              <a:rPr lang="ru-RU" dirty="0"/>
              <a:t> стигм: 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неправильное </a:t>
            </a:r>
            <a:r>
              <a:rPr lang="ru-RU" dirty="0"/>
              <a:t>строение и расположение ушных </a:t>
            </a:r>
            <a:r>
              <a:rPr lang="ru-RU" dirty="0" smtClean="0"/>
              <a:t>раковин 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ru-RU" dirty="0" err="1" smtClean="0"/>
              <a:t>гипертелоризм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/>
              <a:t>широкая </a:t>
            </a:r>
            <a:r>
              <a:rPr lang="ru-RU" smtClean="0"/>
              <a:t>переносица)</a:t>
            </a:r>
          </a:p>
          <a:p>
            <a:pPr>
              <a:buFont typeface="Wingdings" pitchFamily="2" charset="2"/>
              <a:buChar char="§"/>
            </a:pPr>
            <a:r>
              <a:rPr lang="ru-RU" smtClean="0"/>
              <a:t>прогнатизм </a:t>
            </a:r>
            <a:r>
              <a:rPr lang="ru-RU" dirty="0"/>
              <a:t>(</a:t>
            </a:r>
            <a:r>
              <a:rPr lang="ru-RU" dirty="0" err="1"/>
              <a:t>запавщий</a:t>
            </a:r>
            <a:r>
              <a:rPr lang="ru-RU" dirty="0"/>
              <a:t> подбородок</a:t>
            </a:r>
            <a:r>
              <a:rPr lang="ru-RU" dirty="0" smtClean="0"/>
              <a:t>) 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низкий </a:t>
            </a:r>
            <a:r>
              <a:rPr lang="ru-RU" dirty="0"/>
              <a:t>рост 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волос </a:t>
            </a:r>
            <a:r>
              <a:rPr lang="ru-RU" dirty="0"/>
              <a:t>на лбу. 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Надо </a:t>
            </a:r>
            <a:r>
              <a:rPr lang="ru-RU" dirty="0"/>
              <a:t>обратить внимание на форму головы. Череп может быть </a:t>
            </a:r>
            <a:r>
              <a:rPr lang="ru-RU" dirty="0" err="1"/>
              <a:t>долихоцефалический</a:t>
            </a:r>
            <a:r>
              <a:rPr lang="ru-RU" dirty="0"/>
              <a:t> — вытянутый в переднезаднем направлении, брахицефалический — вытянутый в поперечном направлении, башенный — вытянутый вертикально; так, возможна деформация головы, которая не связана с изменением покровных костей черепа, </a:t>
            </a:r>
            <a:r>
              <a:rPr lang="ru-RU" dirty="0" err="1"/>
              <a:t>а.с</a:t>
            </a:r>
            <a:r>
              <a:rPr lang="ru-RU" dirty="0"/>
              <a:t> наличием </a:t>
            </a:r>
            <a:r>
              <a:rPr lang="ru-RU" dirty="0" err="1"/>
              <a:t>кефалогематомы</a:t>
            </a:r>
            <a:r>
              <a:rPr lang="ru-RU" dirty="0"/>
              <a:t> или родовой опухоли.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74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696647" cy="583264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Необходимо учитывать величину черепа: нормальный, уменьшенный — микроцефалия, увеличенный — макро- или гидроцефалия. Размеры окружности головы у доношенных новорожденных детей составляют 33—37,5 см.</a:t>
            </a:r>
          </a:p>
          <a:p>
            <a:pPr marL="0" indent="0">
              <a:buNone/>
            </a:pPr>
            <a:r>
              <a:rPr lang="ru-RU" dirty="0"/>
              <a:t>Средняя окружность головы у детей от рождения до 1 года: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При рождении - 35,3 см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1 </a:t>
            </a:r>
            <a:r>
              <a:rPr lang="ru-RU" dirty="0" err="1"/>
              <a:t>мес</a:t>
            </a:r>
            <a:r>
              <a:rPr lang="ru-RU" dirty="0"/>
              <a:t> - 37,2 см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2 </a:t>
            </a:r>
            <a:r>
              <a:rPr lang="ru-RU" dirty="0" err="1"/>
              <a:t>мес</a:t>
            </a:r>
            <a:r>
              <a:rPr lang="ru-RU" dirty="0"/>
              <a:t> - 39,3 см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3 </a:t>
            </a:r>
            <a:r>
              <a:rPr lang="ru-RU" dirty="0" err="1"/>
              <a:t>мес</a:t>
            </a:r>
            <a:r>
              <a:rPr lang="ru-RU" dirty="0"/>
              <a:t> - 40,4 см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6 </a:t>
            </a:r>
            <a:r>
              <a:rPr lang="ru-RU" dirty="0" err="1"/>
              <a:t>мес</a:t>
            </a:r>
            <a:r>
              <a:rPr lang="ru-RU" dirty="0"/>
              <a:t> - 43,4 см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9 </a:t>
            </a:r>
            <a:r>
              <a:rPr lang="ru-RU" dirty="0" err="1"/>
              <a:t>мес</a:t>
            </a:r>
            <a:r>
              <a:rPr lang="ru-RU" dirty="0"/>
              <a:t> - 45,3 см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12 </a:t>
            </a:r>
            <a:r>
              <a:rPr lang="ru-RU" dirty="0" err="1"/>
              <a:t>мес</a:t>
            </a:r>
            <a:r>
              <a:rPr lang="ru-RU" dirty="0"/>
              <a:t> - 46,8 см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570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408615" cy="464137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Необходимо обследовать большой родничок, его размеры не должны превышать 2,5 х 3 см. При пальпации черепа голову грудного ребенка берут за затылок таким образом, чтобы обоими большими пальцами можно было прощупать большой родничок, коронарный и сагиттальный швы, а указательными и средними пальцами — </a:t>
            </a:r>
            <a:r>
              <a:rPr lang="ru-RU" dirty="0" err="1"/>
              <a:t>ламбдовидный</a:t>
            </a:r>
            <a:r>
              <a:rPr lang="ru-RU" dirty="0"/>
              <a:t> шов и его окружение. К моменту рождения коронарный шов должен быть закрыт, сагиттальный шов, соединяющий большой и малый роднички, может быть раскрыт не более чем на 0,5 см.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8492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20688"/>
            <a:ext cx="8696647" cy="590465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Затем проводится перкуссия: короткими, но достаточно сильными ударами простукиваются коронарный и сагиттальный швы, а также лобная, височная и затылочная области. 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По </a:t>
            </a:r>
            <a:r>
              <a:rPr lang="ru-RU" dirty="0"/>
              <a:t>звуку можно судить о наличии гидроцефалии или о расхождении швов («звук треснувшего горшка»), Признаками внутричерепной гипертензии у детей служат следующие симптомы: беспокойство, рвота, наступающая независимо от кормления, отсутствие интереса к окружающим, отставание в развитии. Размер черепа ребенка увеличен: череп может быть асимметричным, большой родничок выпячен, напряжен, костные швы расходятся, подкожные вены головы расширены. Особенно важным симптомом внутричерепной гипертензии у детей является патологическое увеличение размеров головы.</a:t>
            </a:r>
          </a:p>
        </p:txBody>
      </p:sp>
    </p:spTree>
    <p:extLst>
      <p:ext uri="{BB962C8B-B14F-4D97-AF65-F5344CB8AC3E}">
        <p14:creationId xmlns:p14="http://schemas.microsoft.com/office/powerpoint/2010/main" val="4026702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404664"/>
            <a:ext cx="8048575" cy="5472608"/>
          </a:xfrm>
        </p:spPr>
        <p:txBody>
          <a:bodyPr/>
          <a:lstStyle/>
          <a:p>
            <a:r>
              <a:rPr lang="ru-RU" sz="2000" dirty="0"/>
              <a:t>К симптомам, указывающим на возможность повышения внутричерепного давления, относятся также башенный череп с высоким лбом («лоб Сократа»), </a:t>
            </a:r>
            <a:r>
              <a:rPr lang="ru-RU" sz="2000" dirty="0" err="1"/>
              <a:t>долихоцефалический</a:t>
            </a:r>
            <a:r>
              <a:rPr lang="ru-RU" sz="2000" dirty="0"/>
              <a:t> череп с резко выступающим затылочным бугром с тенденцией запрокидывания головки назад (преобладание тонуса в разгибателях шеи).</a:t>
            </a:r>
          </a:p>
          <a:p>
            <a:r>
              <a:rPr lang="ru-RU" sz="2000" dirty="0"/>
              <a:t>Симптом Грефе—при неподвижном стоянии глазных яблок с раскрытием верхних век над радужкой остается полоска склеры. Симптом «заходящего солнца» заключается в том, что при наклоне головы кпереди глазные яблоки опускаются книзу и над радужкой появляется полоска склеры. Наличие этого симптома свидетельствует о гипертензии в области III желудочка и водопровода мозга.</a:t>
            </a:r>
          </a:p>
          <a:p>
            <a:r>
              <a:rPr lang="ru-RU" sz="2000" dirty="0"/>
              <a:t>После внешнего осмотра ребенка, пальпации и перкуссии черепа, измерения его окружности приступают к исследованию черепных нервов.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42411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844824"/>
            <a:ext cx="6326187" cy="4525963"/>
          </a:xfrm>
        </p:spPr>
        <p:txBody>
          <a:bodyPr/>
          <a:lstStyle/>
          <a:p>
            <a:pPr marL="0" indent="0">
              <a:buNone/>
            </a:pPr>
            <a:r>
              <a:rPr lang="ru-RU" sz="4400" b="1" dirty="0"/>
              <a:t>Черепные </a:t>
            </a:r>
            <a:r>
              <a:rPr lang="ru-RU" sz="4400" b="1" dirty="0" smtClean="0"/>
              <a:t>нервы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4061929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480623" cy="6120680"/>
          </a:xfrm>
        </p:spPr>
        <p:txBody>
          <a:bodyPr/>
          <a:lstStyle/>
          <a:p>
            <a:r>
              <a:rPr lang="ru-RU" sz="1800" dirty="0">
                <a:hlinkClick r:id="rId2"/>
              </a:rPr>
              <a:t>I пара</a:t>
            </a:r>
            <a:r>
              <a:rPr lang="ru-RU" sz="1800" dirty="0"/>
              <a:t> (обонятельный нерв). Для исследования обоняния у маленьких детей следует применять вещества с сильным запахом. На резкий запах ребенок морщит нос, смыкает веки, кричит, иногда чихает.</a:t>
            </a:r>
          </a:p>
          <a:p>
            <a:r>
              <a:rPr lang="ru-RU" sz="1800" dirty="0">
                <a:hlinkClick r:id="rId3"/>
              </a:rPr>
              <a:t>II пара</a:t>
            </a:r>
            <a:r>
              <a:rPr lang="ru-RU" sz="1800" dirty="0"/>
              <a:t> (зрительный нерв). О сохранности зрительной функции можно судить по реакции ребенка на раздражение глаз ярким источником света — в ответ на раздражение ребенок закрывает глаза.</a:t>
            </a:r>
          </a:p>
          <a:p>
            <a:r>
              <a:rPr lang="ru-RU" sz="1800" dirty="0">
                <a:hlinkClick r:id="rId4"/>
              </a:rPr>
              <a:t>III, IV—VI пары</a:t>
            </a:r>
            <a:r>
              <a:rPr lang="ru-RU" sz="1800" dirty="0"/>
              <a:t> (глазодвигательный, блоковый, отводящий нервы). При осмотре обращают внимание на ширину глазных щелей, наличие птоза.</a:t>
            </a:r>
          </a:p>
          <a:p>
            <a:r>
              <a:rPr lang="ru-RU" sz="1800" dirty="0"/>
              <a:t>Движение глазных яблок у новорожденных — толчкообразное осуществляется раздельно, бинокулярное зрение еще отсутствует. По мере фиксации взора, когда ребенок начинает следить за предметами, движения становятся плавными, </a:t>
            </a:r>
            <a:r>
              <a:rPr lang="ru-RU" sz="1800" dirty="0" err="1"/>
              <a:t>содружественными</a:t>
            </a:r>
            <a:r>
              <a:rPr lang="ru-RU" sz="1800" dirty="0"/>
              <a:t>. Выраженный нистагм, особенно в сочетании с широкими зрачками и отсутствием зажмуривания на свет, характерен для слепых и слабовидящих детей.</a:t>
            </a:r>
          </a:p>
          <a:p>
            <a:r>
              <a:rPr lang="ru-RU" sz="1800" dirty="0"/>
              <a:t>К концу 1-го месяца жизни в норме у детей появляется реакция сосредоточения в ответ на звуковые и зрительные раздражители с фиксацией взора на предмете.</a:t>
            </a:r>
          </a:p>
          <a:p>
            <a:r>
              <a:rPr lang="ru-RU" sz="1800" dirty="0"/>
              <a:t>С момента рождения имеется живая реакция зрачков на свет, следует обратить внимание на величину и равномерность зрачков, выяснить, имеется ли косоглазие и нистагм. При послеродовом травматическом плексите возможен симптом Бернара—Горнера.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936845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408615" cy="6336704"/>
          </a:xfrm>
        </p:spPr>
        <p:txBody>
          <a:bodyPr/>
          <a:lstStyle/>
          <a:p>
            <a:r>
              <a:rPr lang="ru-RU" sz="2000" dirty="0">
                <a:hlinkClick r:id="rId2"/>
              </a:rPr>
              <a:t>V пара</a:t>
            </a:r>
            <a:r>
              <a:rPr lang="ru-RU" sz="2000" dirty="0"/>
              <a:t> (тройничный нерв). Двигательная порция проверяется у новорожденных при акте сосания. В случае пареза двигательной части тройничного нерва подбородок смещается в больную сторону, затрудняется акт сосания, развивается атрофия жевательной мускулатуры на пораженной стороне. При поражении первой ветви тройничного нерва отсутствует </a:t>
            </a:r>
            <a:r>
              <a:rPr lang="ru-RU" sz="2000" dirty="0" err="1"/>
              <a:t>корнеальный</a:t>
            </a:r>
            <a:r>
              <a:rPr lang="ru-RU" sz="2000" dirty="0"/>
              <a:t> рефлекс.</a:t>
            </a:r>
          </a:p>
          <a:p>
            <a:r>
              <a:rPr lang="ru-RU" sz="2000" dirty="0">
                <a:hlinkClick r:id="rId3"/>
              </a:rPr>
              <a:t>VII пара</a:t>
            </a:r>
            <a:r>
              <a:rPr lang="ru-RU" sz="2000" dirty="0"/>
              <a:t> (лицевой нерв). Функция лицевого нерва у новорожденного исследуется при наблюдении за состоянием мимической мускулатуры во время сосания, плача.</a:t>
            </a:r>
          </a:p>
          <a:p>
            <a:r>
              <a:rPr lang="ru-RU" sz="2000" dirty="0">
                <a:hlinkClick r:id="rId4"/>
              </a:rPr>
              <a:t>VIII пара</a:t>
            </a:r>
            <a:r>
              <a:rPr lang="ru-RU" sz="2000" dirty="0"/>
              <a:t> (слуховой и вестибулярный нерв). При резком звуковом раздражении новорожденный отвечает вздрагиванием, испугом, смыканием век, поворотом головы, миганием, </a:t>
            </a:r>
            <a:r>
              <a:rPr lang="ru-RU" sz="2000" dirty="0" err="1"/>
              <a:t>наморщиванием</a:t>
            </a:r>
            <a:r>
              <a:rPr lang="ru-RU" sz="2000" dirty="0"/>
              <a:t> лба, открыванием рта. Отсутствие реакции на громкий звук является показателем нарушения слуха. К 3-му месяцу ребенок начинает реагировать на звуки, поворачиваться в направлении источника звука.</a:t>
            </a:r>
          </a:p>
          <a:p>
            <a:r>
              <a:rPr lang="ru-RU" sz="2000" dirty="0"/>
              <a:t>Функции вестибулярной порции нерва характеризуются врожденными рефлексами Моро, шейно-тоническим рефлексом, тоническими лабиринтными </a:t>
            </a:r>
            <a:r>
              <a:rPr lang="ru-RU" sz="2000" dirty="0" smtClean="0"/>
              <a:t>рефлексами</a:t>
            </a:r>
            <a:r>
              <a:rPr lang="en-US" sz="2000" dirty="0" smtClean="0"/>
              <a:t>/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93663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336607" cy="5400600"/>
          </a:xfrm>
        </p:spPr>
        <p:txBody>
          <a:bodyPr/>
          <a:lstStyle/>
          <a:p>
            <a:r>
              <a:rPr lang="ru-RU" sz="2000" dirty="0">
                <a:hlinkClick r:id="rId2"/>
              </a:rPr>
              <a:t>IX—</a:t>
            </a:r>
            <a:r>
              <a:rPr lang="ru-RU" sz="2000" dirty="0">
                <a:hlinkClick r:id="rId3"/>
              </a:rPr>
              <a:t>X пары</a:t>
            </a:r>
            <a:r>
              <a:rPr lang="ru-RU" sz="2000" dirty="0"/>
              <a:t> (блуждающий и языкоглоточный нервы). При поражении этих нервов наблюдается нарушение глотания, ребенок с трудом берет грудь, захлебывается, </a:t>
            </a:r>
            <a:r>
              <a:rPr lang="ru-RU" sz="2000" dirty="0" err="1"/>
              <a:t>поперхивается</a:t>
            </a:r>
            <a:r>
              <a:rPr lang="ru-RU" sz="2000" dirty="0"/>
              <a:t>, меняется звучность голоса, плач становится глухим, тихим, с носовым оттенком. На стороне поражения мягкое небо свисает, его подвижность снижена по сравнению с противоположной стороной.</a:t>
            </a:r>
          </a:p>
          <a:p>
            <a:r>
              <a:rPr lang="ru-RU" sz="2000" dirty="0">
                <a:hlinkClick r:id="rId3"/>
              </a:rPr>
              <a:t>XI пара</a:t>
            </a:r>
            <a:r>
              <a:rPr lang="ru-RU" sz="2000" dirty="0"/>
              <a:t> (добавочный нерв). При поражении добавочного нерва наблюдается кривошея, ребенок не может повернуть голову в здоровую сторону, плечо на стороне поражения несколько опущено.</a:t>
            </a:r>
          </a:p>
          <a:p>
            <a:r>
              <a:rPr lang="ru-RU" sz="2000" dirty="0">
                <a:hlinkClick r:id="rId3"/>
              </a:rPr>
              <a:t>XII пара</a:t>
            </a:r>
            <a:r>
              <a:rPr lang="ru-RU" sz="2000" dirty="0"/>
              <a:t> (подъязычный нерв). В норме у новорожденного язык все время находится в активном движении. При центральном парезе подвижность языка в полости рта недостаточна, затрудняется акт сосания. Периферический парез сопровождается развитием атрофий и фибриллярных подергиваний.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84647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92696"/>
            <a:ext cx="7704856" cy="5184576"/>
          </a:xfrm>
        </p:spPr>
        <p:txBody>
          <a:bodyPr/>
          <a:lstStyle/>
          <a:p>
            <a:pPr marL="0" indent="0">
              <a:buNone/>
            </a:pPr>
            <a:r>
              <a:rPr lang="ru-RU" sz="2000" b="1" i="1" dirty="0"/>
              <a:t>Двигательная </a:t>
            </a:r>
            <a:r>
              <a:rPr lang="ru-RU" sz="2000" b="1" i="1" dirty="0" smtClean="0"/>
              <a:t>сфера</a:t>
            </a:r>
            <a:endParaRPr lang="en-US" sz="2000" b="1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ru-RU" sz="2000" dirty="0" smtClean="0"/>
              <a:t>Определение </a:t>
            </a:r>
            <a:r>
              <a:rPr lang="ru-RU" sz="2000" dirty="0"/>
              <a:t>двигательной функции у ребенка начинается с осмотра позы, мимики, активности движений в конечностях. Здоровый новорожденный первые два месяца, лежа на спине, производит постоянные хаотические движения конечностями, обращает на себя внимание преобладание группы сгибателей: руки и ноги несколько согнуты, приближены к туловищу, кисти сжаты в кулачки, стопы в умеренном тыльном сгибании. Такое положение носит название «поза эмбриона». Головка имеет тенденцию к запрокидыванию за счет повышения тонуса в разгибателях шеи. В норме мышечный тонус до 1 </a:t>
            </a:r>
            <a:r>
              <a:rPr lang="en-US" sz="2000" dirty="0"/>
              <a:t>,</a:t>
            </a:r>
            <a:r>
              <a:rPr lang="ru-RU" sz="2000" dirty="0" smtClean="0"/>
              <a:t>1/2—2 </a:t>
            </a:r>
            <a:r>
              <a:rPr lang="ru-RU" sz="2000" dirty="0" err="1"/>
              <a:t>мес</a:t>
            </a:r>
            <a:r>
              <a:rPr lang="ru-RU" sz="2000" dirty="0"/>
              <a:t> повышен в разгибателях шеи, в сгибателях конечностей, что и придает им </a:t>
            </a:r>
            <a:r>
              <a:rPr lang="ru-RU" sz="2000" dirty="0" err="1"/>
              <a:t>флексорную</a:t>
            </a:r>
            <a:r>
              <a:rPr lang="ru-RU" sz="2000" dirty="0"/>
              <a:t> позу. И только головка имеет тенденцию к разгибанию.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35835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48680"/>
            <a:ext cx="8624639" cy="5832648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Для исследования активных движений конечностями применяют следующий прием. Подложив ладони под спинку ребенка, поднимают его так, чтобы на одной ладони лежала голова, а на другой — туловище; парализованные или гипотонические конечности при этом будут свешиваться. Если лежащего на спине новорожденного ребенка посадить, потянув за кисти рук, то руки его некоторое время остаются в умеренно согнутом положении, головку ребенок несколько секунд держит прямо. У </a:t>
            </a:r>
            <a:r>
              <a:rPr lang="ru-RU" sz="2000" dirty="0" err="1"/>
              <a:t>гипотоничных</a:t>
            </a:r>
            <a:r>
              <a:rPr lang="ru-RU" sz="2000" dirty="0"/>
              <a:t> детей этого не наблюдается. При укладке ребенка на живот здоровый новорожденный вертит головкой, иногда удерживает ее несколько секунд, пробует ползти. При повышенном тонусе и </a:t>
            </a:r>
            <a:r>
              <a:rPr lang="ru-RU" sz="2000" dirty="0" err="1"/>
              <a:t>опистотонусе</a:t>
            </a:r>
            <a:r>
              <a:rPr lang="ru-RU" sz="2000" dirty="0"/>
              <a:t> ребенок может держать головку более продолжительное время. В случае гипотонии ребенок голову не поднимает, лежит беспомощно распластавшись. Если ребенка, лежащего на животе, приподнять в вертикальное положение, поддерживая двумя руками за грудку, то здоровый новорожденный, преодолевая силу тяжести, держит голову, туловище и до определенной степени конечности. У гипотонического ребенка голова и конечности вяло свисают.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728482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8120583" cy="4713387"/>
          </a:xfrm>
        </p:spPr>
        <p:txBody>
          <a:bodyPr/>
          <a:lstStyle/>
          <a:p>
            <a:pPr marL="0" indent="0">
              <a:buNone/>
            </a:pPr>
            <a:r>
              <a:rPr lang="ru-RU" i="1" dirty="0">
                <a:hlinkClick r:id="rId2"/>
              </a:rPr>
              <a:t>Рефлексы</a:t>
            </a:r>
            <a:r>
              <a:rPr lang="ru-RU" dirty="0"/>
              <a:t>. Уже у новорожденного ребенка коленный рефлекс вызывается, однако это не всегда удается сделать вследствие повышения мышечного тонуса, свойственного новорожденным. Ахиллов рефлекс у нормальных новорожденных и грудных детей в 10—15% не вызывается. Брюшные рефлексы в большинстве случаев могут быть вызваны уже у 2-месячного ребенка. Первые месяцы они вялые, после 4 </a:t>
            </a:r>
            <a:r>
              <a:rPr lang="ru-RU" dirty="0" err="1"/>
              <a:t>мес</a:t>
            </a:r>
            <a:r>
              <a:rPr lang="ru-RU" dirty="0"/>
              <a:t> становятся живыми. </a:t>
            </a:r>
            <a:r>
              <a:rPr lang="ru-RU" dirty="0" err="1"/>
              <a:t>Кремастерный</a:t>
            </a:r>
            <a:r>
              <a:rPr lang="ru-RU" dirty="0"/>
              <a:t> рефлекс нередко вызывается уже у новорожденных мальчиков.</a:t>
            </a:r>
          </a:p>
          <a:p>
            <a:pPr marL="0" indent="0">
              <a:buNone/>
            </a:pPr>
            <a:r>
              <a:rPr lang="ru-RU" dirty="0"/>
              <a:t>У новорожденного вызываются рефлексы с </a:t>
            </a:r>
            <a:r>
              <a:rPr lang="ru-RU" dirty="0" err="1"/>
              <a:t>двухглавой</a:t>
            </a:r>
            <a:r>
              <a:rPr lang="ru-RU" dirty="0"/>
              <a:t> и трехглавой мышц, с шиловидного отростка.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7074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08720"/>
            <a:ext cx="8480623" cy="4569371"/>
          </a:xfrm>
        </p:spPr>
        <p:txBody>
          <a:bodyPr/>
          <a:lstStyle/>
          <a:p>
            <a:pPr marL="0" indent="0">
              <a:buNone/>
            </a:pPr>
            <a:r>
              <a:rPr lang="ru-RU" i="1" dirty="0">
                <a:hlinkClick r:id="rId2"/>
              </a:rPr>
              <a:t>Чувствительность</a:t>
            </a:r>
            <a:r>
              <a:rPr lang="ru-RU" dirty="0">
                <a:hlinkClick r:id="rId2"/>
              </a:rPr>
              <a:t>.</a:t>
            </a:r>
            <a:r>
              <a:rPr lang="ru-RU" dirty="0"/>
              <a:t> Исследование чувствительности у очень маленьких детей затруднено. У новорожденных все-таки выявляется реакция на тепловые и </a:t>
            </a:r>
            <a:r>
              <a:rPr lang="ru-RU" dirty="0" err="1"/>
              <a:t>холодовые</a:t>
            </a:r>
            <a:r>
              <a:rPr lang="ru-RU" dirty="0"/>
              <a:t> раздражения в виде изменений двигательной активности и плача.</a:t>
            </a:r>
          </a:p>
          <a:p>
            <a:pPr marL="0" indent="0">
              <a:buNone/>
            </a:pPr>
            <a:r>
              <a:rPr lang="ru-RU" i="1" dirty="0">
                <a:hlinkClick r:id="rId3"/>
              </a:rPr>
              <a:t>Координация движений</a:t>
            </a:r>
            <a:r>
              <a:rPr lang="ru-RU" dirty="0">
                <a:hlinkClick r:id="rId3"/>
              </a:rPr>
              <a:t>.</a:t>
            </a:r>
            <a:r>
              <a:rPr lang="ru-RU" dirty="0"/>
              <a:t> До 3-месячного возраста произвольные координированные движения у ребенка отсутствуют; 4-месячный здоровый ребенок уже может брать в руки свои игрушки. Исследование </a:t>
            </a:r>
            <a:r>
              <a:rPr lang="ru-RU" dirty="0" err="1"/>
              <a:t>координаторных</a:t>
            </a:r>
            <a:r>
              <a:rPr lang="ru-RU" dirty="0"/>
              <a:t> проб возможно лишь у детей старшего возраста. У детей младшего возраста координацию движений можно исследовать во время игры.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65128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2696"/>
            <a:ext cx="8552631" cy="504056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Исследование </a:t>
            </a:r>
            <a:r>
              <a:rPr lang="ru-RU" dirty="0">
                <a:hlinkClick r:id="rId2"/>
              </a:rPr>
              <a:t>менингеальных симптомов</a:t>
            </a:r>
            <a:r>
              <a:rPr lang="ru-RU" dirty="0"/>
              <a:t> у новорожденных и детей грудного возраста имеет ряд особенностей. Следует иметь в виду, что вследствие раскрытия родничков и частично швов, напряжение мозговых оболочек не происходит, ригидность затылочных мышц отсутствует. Симптом </a:t>
            </a:r>
            <a:r>
              <a:rPr lang="ru-RU" dirty="0" err="1"/>
              <a:t>Кернига</a:t>
            </a:r>
            <a:r>
              <a:rPr lang="ru-RU" dirty="0"/>
              <a:t> и симптом </a:t>
            </a:r>
            <a:r>
              <a:rPr lang="ru-RU" dirty="0" err="1"/>
              <a:t>Брудзинского</a:t>
            </a:r>
            <a:r>
              <a:rPr lang="ru-RU" dirty="0"/>
              <a:t> до 4—6 </a:t>
            </a:r>
            <a:r>
              <a:rPr lang="ru-RU" dirty="0" err="1"/>
              <a:t>мес</a:t>
            </a:r>
            <a:r>
              <a:rPr lang="ru-RU" dirty="0"/>
              <a:t> отмечается в норме. Более эффективным показателем раздражения мозговых оболочек у новорожденных и детей грудного возраста является выбухание, напряжение и пульсация большого родничка. При этом отмечается также общая гиперестезия, </a:t>
            </a:r>
            <a:r>
              <a:rPr lang="ru-RU" dirty="0" err="1"/>
              <a:t>опистотонус</a:t>
            </a:r>
            <a:r>
              <a:rPr lang="ru-RU" dirty="0"/>
              <a:t>. Симптом «подвешивания» </a:t>
            </a:r>
            <a:r>
              <a:rPr lang="ru-RU" dirty="0" err="1"/>
              <a:t>Лесажа</a:t>
            </a:r>
            <a:r>
              <a:rPr lang="ru-RU" dirty="0"/>
              <a:t> проявляется поджиманием ножек.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4995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8552631" cy="5760640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Важным показателем степени созревания нервной системы, жизнеспособности новорожденного являются имеющиеся у него безусловные рефлексы.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Оральные сегментарные автоматизмы</a:t>
            </a:r>
            <a:r>
              <a:rPr lang="ru-RU" sz="2000" dirty="0"/>
              <a:t> — поисковый рефлекс </a:t>
            </a:r>
            <a:r>
              <a:rPr lang="ru-RU" sz="2000" dirty="0" err="1"/>
              <a:t>Куссмауля</a:t>
            </a:r>
            <a:r>
              <a:rPr lang="ru-RU" sz="2000" dirty="0"/>
              <a:t> заключается в том, что при поглаживании пальцем или соской угла рта ребенок поворачивает головку в сторону раздражения, приоткрывает рот.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Сосательный рефлекс</a:t>
            </a:r>
            <a:r>
              <a:rPr lang="ru-RU" sz="2000" dirty="0"/>
              <a:t> вызывается у новорожденного при раздражении полости рта. Сосательный рефлекс можно вызвать у ребенка до года. </a:t>
            </a:r>
            <a:endParaRPr lang="en-US" sz="2000" dirty="0" smtClean="0"/>
          </a:p>
          <a:p>
            <a:pPr>
              <a:buFont typeface="Courier New" pitchFamily="49" charset="0"/>
              <a:buChar char="o"/>
            </a:pPr>
            <a:r>
              <a:rPr lang="ru-RU" sz="2000" i="1" dirty="0" smtClean="0"/>
              <a:t>Ладонно-ротовой </a:t>
            </a:r>
            <a:r>
              <a:rPr lang="ru-RU" sz="2000" i="1" dirty="0"/>
              <a:t>рефлекс (рефлекс Бабкина)</a:t>
            </a:r>
            <a:r>
              <a:rPr lang="ru-RU" sz="2000" dirty="0"/>
              <a:t> возникает при надавливании на ладонную поверхность обеих кистей в области </a:t>
            </a:r>
            <a:r>
              <a:rPr lang="ru-RU" sz="2000" dirty="0" err="1"/>
              <a:t>тенара</a:t>
            </a:r>
            <a:r>
              <a:rPr lang="ru-RU" sz="2000" dirty="0"/>
              <a:t>. В ответ ребенок должен открыть рот и согнуть голову. Утрата этого рефлекса наблюдается при поражении центральной нервной системы.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Хоботковый рефлекс</a:t>
            </a:r>
            <a:r>
              <a:rPr lang="ru-RU" sz="2000" dirty="0"/>
              <a:t> вызывается быстрым легким ударом пальцем по губам, в ответ возникает сокращение, вытягивание губ «хоботком».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8832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20688"/>
            <a:ext cx="8768655" cy="590465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sz="2000" i="1" dirty="0"/>
              <a:t>Рефлекс Моро</a:t>
            </a:r>
            <a:r>
              <a:rPr lang="ru-RU" sz="2000" dirty="0"/>
              <a:t> (или рефлекс обхватывания) отражает состояние вестибулярной системы, наблюдается в норме до 3 мес. Рефлекс вызывается применением каких-нибудь внезапных раздражителей (звук, удар по подушке) и считается положительным, если у лежащего на спине грудного ребенка наступает разгибательная реакция и разведение рук и ног а затем </a:t>
            </a:r>
            <a:r>
              <a:rPr lang="ru-RU" sz="2000" dirty="0" err="1"/>
              <a:t>сгибательная</a:t>
            </a:r>
            <a:r>
              <a:rPr lang="ru-RU" sz="2000" dirty="0"/>
              <a:t> реакция и приведение в первую очередь </a:t>
            </a:r>
            <a:r>
              <a:rPr lang="ru-RU" sz="2000" dirty="0" smtClean="0"/>
              <a:t>рук.</a:t>
            </a:r>
            <a:endParaRPr lang="en-US" sz="2000" dirty="0" smtClean="0"/>
          </a:p>
          <a:p>
            <a:pPr>
              <a:buFont typeface="Courier New" pitchFamily="49" charset="0"/>
              <a:buChar char="o"/>
            </a:pPr>
            <a:r>
              <a:rPr lang="ru-RU" sz="2000" dirty="0" smtClean="0"/>
              <a:t>Усиление </a:t>
            </a:r>
            <a:r>
              <a:rPr lang="ru-RU" sz="2000" dirty="0"/>
              <a:t>рефлекса Моро, его возникновение без нанесения раздражений свидетельствуют о повышенной судорожной готовности. Отсутствие рефлекса Моро обычно сопряжено с нарушениями вестибулярной системы и двигательными нарушениями центрального или периферического характера.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Рефлекс </a:t>
            </a:r>
            <a:r>
              <a:rPr lang="ru-RU" sz="2000" i="1" dirty="0" err="1"/>
              <a:t>Магнуса</a:t>
            </a:r>
            <a:r>
              <a:rPr lang="ru-RU" sz="2000" i="1" dirty="0"/>
              <a:t>—Клейна</a:t>
            </a:r>
            <a:r>
              <a:rPr lang="ru-RU" sz="2000" dirty="0"/>
              <a:t> свидетельствует о функциональной зрелости VIII—XI пар черепные нервов и их связей с двигательными системами. Если быстро повернуть голову лежащего на спине ребенка в какую-либо сторону, то конечности одноименной стороны разгибаются, а противоположной стороны — сгибаются. Ребенок принимает позу «фехтовальщика». Этот рефлекс исчезает к концу 1-го года.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62218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624639" cy="590465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sz="2000" i="1" dirty="0"/>
              <a:t>Хватательный рефлекс</a:t>
            </a:r>
            <a:r>
              <a:rPr lang="ru-RU" sz="2000" dirty="0"/>
              <a:t> — при легком раздражении ладони пальцы ребенка рефлекторно сжимаются и охватывают пальцы врача с такой силой, что иногда его удается приподнять на несколько секунд из лежачего положения. Сила сжатия должна быть равномерной с обеих сторон. В норме этот рефлекс исчезает в 2—4-месячном возрасте.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Подошвенный рефлекс</a:t>
            </a:r>
            <a:r>
              <a:rPr lang="ru-RU" sz="2000" dirty="0"/>
              <a:t> — при нажатии пальцем на подошву появляется </a:t>
            </a:r>
            <a:r>
              <a:rPr lang="ru-RU" sz="2000" dirty="0" err="1"/>
              <a:t>сгибательное</a:t>
            </a:r>
            <a:r>
              <a:rPr lang="ru-RU" sz="2000" dirty="0"/>
              <a:t> движение Подошвы и поджимание пальцев. Является аналогом хватательного рефлекса. В норме исчезает в 9—11-месячном возрасте, когда ребенок начинает ходить.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Рефлекс опоры и автоматическая походка новорожденных</a:t>
            </a:r>
            <a:r>
              <a:rPr lang="ru-RU" sz="2000" dirty="0"/>
              <a:t>. Если держать ребенка вертикально без опоры, то он сгибает ноги во всех суставах. Поставленный стопами на опору ребенок начинает переступать ногами, делая шаговые движения </a:t>
            </a:r>
            <a:endParaRPr lang="en-US" sz="2000" dirty="0" smtClean="0"/>
          </a:p>
          <a:p>
            <a:pPr>
              <a:buFont typeface="Courier New" pitchFamily="49" charset="0"/>
              <a:buChar char="o"/>
            </a:pPr>
            <a:r>
              <a:rPr lang="ru-RU" sz="2000" dirty="0" smtClean="0"/>
              <a:t>Рефлекс </a:t>
            </a:r>
            <a:r>
              <a:rPr lang="ru-RU" sz="2000" dirty="0"/>
              <a:t>ползания Бауэра —при укладывании новорожденного на живот он начинает совершать ползающие движения. При упоре ладонью врача на стопы ребенок рефлекторно отталкивается ногами и ползание усиливается.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078024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48680"/>
            <a:ext cx="8762367" cy="5400600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sz="2000" i="1" dirty="0"/>
              <a:t>Рефлекс спинного хребта </a:t>
            </a:r>
            <a:r>
              <a:rPr lang="ru-RU" sz="2000" i="1" dirty="0" smtClean="0"/>
              <a:t>Галанта</a:t>
            </a:r>
            <a:r>
              <a:rPr lang="ru-RU" sz="2000" dirty="0"/>
              <a:t> — при несильном раздражении пальцем кожи параллельно позвоночнику туловище разгибается, конечности на стороне раздражения поджимаются. Данный рефлекс вызывается в норме до 3—4 мес.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Лабиринтные рефлексы</a:t>
            </a:r>
            <a:r>
              <a:rPr lang="ru-RU" sz="2000" dirty="0"/>
              <a:t> появляются в возрасте 3 мес. Для их исследования надо прикрыть глаза ребенку, приподнять его в горизонтальном положении и наклонить вперед, назад и в сторону. Несмотря на изменение положения, ребенок будет держать голову приподнятой, лицо вперед</a:t>
            </a:r>
            <a:r>
              <a:rPr lang="ru-RU" sz="2000" dirty="0" smtClean="0"/>
              <a:t>.</a:t>
            </a:r>
          </a:p>
          <a:p>
            <a:pPr>
              <a:buFont typeface="Courier New" pitchFamily="49" charset="0"/>
              <a:buChar char="o"/>
            </a:pPr>
            <a:r>
              <a:rPr lang="ru-RU" sz="2000" i="1" dirty="0"/>
              <a:t>Рефлекс </a:t>
            </a:r>
            <a:r>
              <a:rPr lang="ru-RU" sz="2000" i="1" dirty="0" err="1"/>
              <a:t>Переза</a:t>
            </a:r>
            <a:r>
              <a:rPr lang="ru-RU" sz="2000" i="1" dirty="0"/>
              <a:t>.</a:t>
            </a:r>
            <a:r>
              <a:rPr lang="ru-RU" sz="2000" dirty="0"/>
              <a:t> Если провести пальцами, слегка надавливая, по остистым отросткам позвоночника от копчика к шее, ребенок кричит, приподнимает голову, разгибает туловище, сгибает верхние и нижние конечности. Этот рефлекс вызывает у новорожденного отрицательную эмоциональную реакцию. Рефлекс физиологичен до  3-4-го месяца жизни. Угнетение рефлекса в период новорожденности и задержка его обратного развития наблюдается у детей с поражением центральной нервной системы.</a:t>
            </a:r>
            <a:endParaRPr lang="en-US" sz="2000" dirty="0" smtClean="0"/>
          </a:p>
          <a:p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630007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764704"/>
            <a:ext cx="3240360" cy="3456384"/>
          </a:xfrm>
        </p:spPr>
        <p:txBody>
          <a:bodyPr/>
          <a:lstStyle/>
          <a:p>
            <a:r>
              <a:rPr lang="ru-RU" sz="1600" dirty="0" smtClean="0"/>
              <a:t>Рис</a:t>
            </a:r>
            <a:r>
              <a:rPr lang="ru-RU" sz="1600" dirty="0"/>
              <a:t>1</a:t>
            </a:r>
            <a:r>
              <a:rPr lang="ru-RU" sz="1600" dirty="0" smtClean="0"/>
              <a:t>. </a:t>
            </a:r>
            <a:r>
              <a:rPr lang="ru-RU" sz="1600" dirty="0"/>
              <a:t>Рефлексы новорожденных и грудных детей.</a:t>
            </a:r>
            <a:br>
              <a:rPr lang="ru-RU" sz="1600" dirty="0"/>
            </a:br>
            <a:r>
              <a:rPr lang="ru-RU" sz="1600" dirty="0"/>
              <a:t>поисковый; 3  —  хоботковый; 4  —  сосательный.               </a:t>
            </a:r>
            <a:br>
              <a:rPr lang="ru-RU" sz="1600" dirty="0"/>
            </a:br>
            <a:r>
              <a:rPr lang="ru-RU" sz="1600" dirty="0"/>
              <a:t>Б. Спинальные двигательные автоматизмы у новорожденных; 5  —  защитный; 6  —  рефлекс ползания</a:t>
            </a:r>
            <a:br>
              <a:rPr lang="ru-RU" sz="1600" dirty="0"/>
            </a:br>
            <a:r>
              <a:rPr lang="ru-RU" sz="1600" dirty="0"/>
              <a:t>(Бауэра): 7  —  рефлекс опоры и автоматическая походка; 8  —  хватательный   рефлекс  </a:t>
            </a:r>
            <a:r>
              <a:rPr lang="ru-RU" sz="1100" dirty="0"/>
              <a:t/>
            </a:r>
            <a:br>
              <a:rPr lang="ru-RU" sz="1100" dirty="0"/>
            </a:br>
            <a:endParaRPr lang="ru-RU" sz="1100" dirty="0"/>
          </a:p>
        </p:txBody>
      </p:sp>
      <p:pic>
        <p:nvPicPr>
          <p:cNvPr id="4" name="Объект 3" descr="Рефлексы новорожденных и грудных детей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5328592" cy="6480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5312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168" y="620688"/>
            <a:ext cx="2448273" cy="2578298"/>
          </a:xfrm>
        </p:spPr>
        <p:txBody>
          <a:bodyPr/>
          <a:lstStyle/>
          <a:p>
            <a:r>
              <a:rPr lang="ru-RU" sz="1600" dirty="0" smtClean="0"/>
              <a:t>Рис.1. </a:t>
            </a:r>
            <a:r>
              <a:rPr lang="ru-RU" sz="1600" dirty="0"/>
              <a:t>Продолжение.</a:t>
            </a:r>
            <a:br>
              <a:rPr lang="ru-RU" sz="1600" dirty="0"/>
            </a:br>
            <a:r>
              <a:rPr lang="ru-RU" sz="1600" dirty="0"/>
              <a:t>Д Лабиринтные рефлексы: 14 - лабиринтный установочный рефлекс (Ландау); 15 а, б</a:t>
            </a:r>
            <a:br>
              <a:rPr lang="ru-RU" sz="1600" dirty="0"/>
            </a:br>
            <a:r>
              <a:rPr lang="ru-RU" sz="1200" dirty="0"/>
              <a:t/>
            </a:r>
            <a:br>
              <a:rPr lang="ru-RU" sz="1200" dirty="0"/>
            </a:br>
            <a:endParaRPr lang="ru-RU" sz="1200" dirty="0"/>
          </a:p>
        </p:txBody>
      </p:sp>
      <p:pic>
        <p:nvPicPr>
          <p:cNvPr id="4" name="Объект 3" descr="Лабиринтные рефлексы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5616624" cy="6624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89094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7848872" cy="468052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К </a:t>
            </a:r>
            <a:r>
              <a:rPr lang="ru-RU" dirty="0" err="1"/>
              <a:t>миелэнцефальным</a:t>
            </a:r>
            <a:r>
              <a:rPr lang="ru-RU" dirty="0"/>
              <a:t> </a:t>
            </a:r>
            <a:r>
              <a:rPr lang="ru-RU" dirty="0" err="1"/>
              <a:t>позотоническим</a:t>
            </a:r>
            <a:r>
              <a:rPr lang="ru-RU" dirty="0"/>
              <a:t> автоматизмам </a:t>
            </a:r>
            <a:r>
              <a:rPr lang="ru-RU" dirty="0" smtClean="0"/>
              <a:t>относятся: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</a:t>
            </a:r>
            <a:r>
              <a:rPr lang="ru-RU" dirty="0"/>
              <a:t>асимметричный шейный тонический </a:t>
            </a:r>
            <a:r>
              <a:rPr lang="ru-RU" dirty="0" smtClean="0"/>
              <a:t>рефлекс,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симметричный </a:t>
            </a:r>
            <a:r>
              <a:rPr lang="ru-RU" dirty="0"/>
              <a:t>шейный тонический </a:t>
            </a:r>
            <a:r>
              <a:rPr lang="ru-RU" dirty="0" smtClean="0"/>
              <a:t>рефлекс,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тонический </a:t>
            </a:r>
            <a:r>
              <a:rPr lang="ru-RU" dirty="0"/>
              <a:t>лабиринтный рефлекс.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Центры </a:t>
            </a:r>
            <a:r>
              <a:rPr lang="ru-RU" dirty="0"/>
              <a:t>их расположены в области продолговатого мозга.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0877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6316662" cy="936104"/>
          </a:xfrm>
        </p:spPr>
        <p:txBody>
          <a:bodyPr/>
          <a:lstStyle/>
          <a:p>
            <a:r>
              <a:rPr lang="ru-RU" sz="1400" dirty="0"/>
              <a:t>Рис. 77. Сроки выявления основных безусловных рефлексов у доношенных детей</a:t>
            </a:r>
            <a:r>
              <a:rPr lang="ru-RU" sz="1400" dirty="0" smtClean="0"/>
              <a:t>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Объект 3" descr="Сроки выявления основных безусловных рефлексов у доношенных детей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7704856" cy="5544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35206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84784"/>
            <a:ext cx="8480623" cy="464137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Следует помнить, что в процессе развития ребенка эти рефлексы исчезают, уступая место произвольным движениям. При поражении нервной системы исчезновение врожденных рефлексов запаздывает. Их обнаружение в более позднем возрасте является признаком, свидетельствующим о поражении тех или иных отделов центральной нервной системы.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591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476672"/>
            <a:ext cx="8336607" cy="5649491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Шкалы развития младенца </a:t>
            </a:r>
            <a:r>
              <a:rPr lang="ru-RU" b="1" dirty="0" err="1"/>
              <a:t>Bayley</a:t>
            </a:r>
            <a:endParaRPr lang="ru-RU" dirty="0"/>
          </a:p>
          <a:p>
            <a:pPr marL="0" indent="0">
              <a:buNone/>
            </a:pPr>
            <a:r>
              <a:rPr lang="ru-RU" sz="2000" dirty="0"/>
              <a:t>Тест </a:t>
            </a:r>
            <a:r>
              <a:rPr lang="ru-RU" sz="2000" dirty="0" err="1"/>
              <a:t>Бэйли</a:t>
            </a:r>
            <a:r>
              <a:rPr lang="ru-RU" sz="2000" dirty="0"/>
              <a:t> является результатом более чем 45-летних исследований развития детей, является </a:t>
            </a:r>
            <a:r>
              <a:rPr lang="ru-RU" sz="2000" dirty="0" err="1"/>
              <a:t>высоковалидным</a:t>
            </a:r>
            <a:r>
              <a:rPr lang="ru-RU" sz="2000" dirty="0"/>
              <a:t> и может считаться одним из лучших для раннего детского возраста. Тестирование проводится в возрасте от 1 до 42 мес.</a:t>
            </a:r>
          </a:p>
          <a:p>
            <a:pPr marL="0" indent="0">
              <a:buNone/>
            </a:pPr>
            <a:r>
              <a:rPr lang="ru-RU" sz="2000" dirty="0"/>
              <a:t>Тест состоит из 3 шкал: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шкала психического развития (ментальная шкала): оценивает ощущение, восприятие, память, доречевые и речевые способности, предпосылки абстрактного мышления;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шкала моторного развития: оценивает простые и сложные движения, грубую и тонкую моторику;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шкала («протокол») поведения: объективирует социальные взаимодействия, интересы, эмоции, темперамент.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913241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7334299" cy="626469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Каждый пункт теста оценивается как «выполненный» или «невыполненный». Время тестирования детей младше 15 </a:t>
            </a:r>
            <a:r>
              <a:rPr lang="ru-RU" dirty="0" err="1"/>
              <a:t>мес</a:t>
            </a:r>
            <a:r>
              <a:rPr lang="ru-RU" dirty="0"/>
              <a:t> – 25-35 мин, старше 15 </a:t>
            </a:r>
            <a:r>
              <a:rPr lang="ru-RU" dirty="0" err="1"/>
              <a:t>мес</a:t>
            </a:r>
            <a:r>
              <a:rPr lang="ru-RU" dirty="0"/>
              <a:t> – до 60 мин.</a:t>
            </a:r>
          </a:p>
          <a:p>
            <a:pPr marL="0" indent="0">
              <a:buNone/>
            </a:pPr>
            <a:r>
              <a:rPr lang="ru-RU" dirty="0"/>
              <a:t>Результатом тестирования является вычисление индекса ментального развития (MDI) и индекса психомоторного развития (PDI). Шкалы психического и моторного развития содержат 274 пункта, протокол поведения ребенка – 30. Тест признан </a:t>
            </a:r>
            <a:r>
              <a:rPr lang="ru-RU" dirty="0" err="1"/>
              <a:t>высоковалидным</a:t>
            </a:r>
            <a:r>
              <a:rPr lang="ru-RU" dirty="0"/>
              <a:t> и стандартизированным. Первоначально стандартизация шкал проводилась на 1262 детях, а поведенческого протокола – на 791 ребенке. В 90-е годы была проведена повторная стандартизация теста.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5639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Дубович</a:t>
            </a:r>
            <a:r>
              <a:rPr lang="ru-RU" b="1" dirty="0"/>
              <a:t> шкала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052736"/>
            <a:ext cx="8480623" cy="5073427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 smtClean="0"/>
              <a:t>Дубович</a:t>
            </a:r>
            <a:r>
              <a:rPr lang="ru-RU" b="1" dirty="0" smtClean="0"/>
              <a:t> </a:t>
            </a:r>
            <a:r>
              <a:rPr lang="ru-RU" b="1" dirty="0"/>
              <a:t>шкала</a:t>
            </a:r>
            <a:r>
              <a:rPr lang="ru-RU" dirty="0"/>
              <a:t> - шкала постнатальной оценки </a:t>
            </a:r>
            <a:r>
              <a:rPr lang="ru-RU" dirty="0" err="1"/>
              <a:t>гестационного</a:t>
            </a:r>
            <a:r>
              <a:rPr lang="ru-RU" dirty="0"/>
              <a:t> возраста. Разработана супругами </a:t>
            </a:r>
            <a:r>
              <a:rPr lang="ru-RU" dirty="0" err="1"/>
              <a:t>Дубович</a:t>
            </a:r>
            <a:r>
              <a:rPr lang="ru-RU" dirty="0"/>
              <a:t> (L. </a:t>
            </a:r>
            <a:r>
              <a:rPr lang="ru-RU" dirty="0" err="1"/>
              <a:t>Dubowitz</a:t>
            </a:r>
            <a:r>
              <a:rPr lang="ru-RU" dirty="0"/>
              <a:t>, V. </a:t>
            </a:r>
            <a:r>
              <a:rPr lang="ru-RU" dirty="0" err="1"/>
              <a:t>Dubowitz</a:t>
            </a:r>
            <a:r>
              <a:rPr lang="ru-RU" dirty="0"/>
              <a:t>) в 1970 и рекомендована амер. АН как наиболее эффективная оценочная шкала, несмотря на её громоздкость. Д. ш. основывается на 10 </a:t>
            </a:r>
            <a:r>
              <a:rPr lang="ru-RU" dirty="0" err="1"/>
              <a:t>неврологич</a:t>
            </a:r>
            <a:r>
              <a:rPr lang="ru-RU" dirty="0"/>
              <a:t>. и </a:t>
            </a:r>
            <a:r>
              <a:rPr lang="ru-RU" dirty="0" err="1"/>
              <a:t>И</a:t>
            </a:r>
            <a:r>
              <a:rPr lang="ru-RU" dirty="0"/>
              <a:t> внеш. </a:t>
            </a:r>
            <a:r>
              <a:rPr lang="ru-RU" dirty="0" err="1"/>
              <a:t>соматич</a:t>
            </a:r>
            <a:r>
              <a:rPr lang="ru-RU" dirty="0"/>
              <a:t>. признаках. Каждый из признаков Д. ш. оценивается в баллах от 0 до 5, общая сумма баллов колеблется от 0 до 70. Число недель беременности соответствует сумме баллов, полученных в процессе исследования.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49928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840663" cy="456937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Определение </a:t>
            </a:r>
            <a:r>
              <a:rPr lang="ru-RU" dirty="0" err="1"/>
              <a:t>гестационного</a:t>
            </a:r>
            <a:r>
              <a:rPr lang="ru-RU" dirty="0"/>
              <a:t> возраста на основании оценки наружных признаков в баллах по </a:t>
            </a:r>
            <a:r>
              <a:rPr lang="ru-RU" dirty="0" err="1"/>
              <a:t>Дубовичу</a:t>
            </a:r>
            <a:r>
              <a:rPr lang="ru-RU" dirty="0"/>
              <a:t> (L. </a:t>
            </a:r>
            <a:r>
              <a:rPr lang="ru-RU" dirty="0" err="1"/>
              <a:t>Dubowitz</a:t>
            </a:r>
            <a:r>
              <a:rPr lang="ru-RU" dirty="0"/>
              <a:t> с соавторами, 1970</a:t>
            </a:r>
            <a:r>
              <a:rPr lang="ru-RU" dirty="0" smtClean="0"/>
              <a:t>) – (см ниже таблицу).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9855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6123925"/>
              </p:ext>
            </p:extLst>
          </p:nvPr>
        </p:nvGraphicFramePr>
        <p:xfrm>
          <a:off x="179510" y="260650"/>
          <a:ext cx="8784977" cy="64087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27002"/>
                <a:gridCol w="1427002"/>
                <a:gridCol w="1516189"/>
                <a:gridCol w="1516189"/>
                <a:gridCol w="1516189"/>
                <a:gridCol w="1382406"/>
              </a:tblGrid>
              <a:tr h="84325">
                <a:tc rowSpan="2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 dirty="0">
                          <a:effectLst/>
                        </a:rPr>
                        <a:t>Признаки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 gridSpan="5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Баллы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3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0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2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3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4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84325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1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2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3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4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5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6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674601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Отек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Выраженный отек кистей и стоп (при надавливании образуются ямочки)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Нет выраженного отека кистей и стоп. При надавливании на кожу в области большеберцовой кости образуются ямочки)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Отеков нет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42162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Внешний вид кожи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Очень тонкая, желатинозная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Тонкая и гладкая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Гладкая, средней толщины; имеются сыпь или шелушение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На кистях и стопах шелушение, трещины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Толстая, пергаментообразная; имеются поверхност-</a:t>
                      </a:r>
                      <a:br>
                        <a:rPr lang="ru-RU" sz="400">
                          <a:effectLst/>
                        </a:rPr>
                      </a:br>
                      <a:r>
                        <a:rPr lang="ru-RU" sz="400">
                          <a:effectLst/>
                        </a:rPr>
                        <a:t>ные трещины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505951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Цвет кожи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Темно-красный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Равномерно розовый по всему телу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Бледно-розовый, неравномерно распределенный по телу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Бледный за исключением ушей, губ, ладоней, имеющих розовый цвет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42162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Прозрач-</a:t>
                      </a:r>
                      <a:br>
                        <a:rPr lang="ru-RU" sz="400">
                          <a:effectLst/>
                        </a:rPr>
                      </a:br>
                      <a:r>
                        <a:rPr lang="ru-RU" sz="400">
                          <a:effectLst/>
                        </a:rPr>
                        <a:t>ность кожи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Четко видны многочисленные вены, особенно под кожей живота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Заметны вены и мелкие сосуды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Под кожей живота отчетливо видны несколько крупных сосудов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Под кожей живота нечетко видны крупные сосуды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Цвет сосудов не видно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33730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Пушок на спине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Пушок отсутствует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Обильный пушок, длинные и толстые волосы по всей спине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Тонкие волосы, особенно в нижней части спины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Незначительное количество пушка, имеются области без волос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По меньшей мере на половине спины нет пушка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505951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Кожные складки на подошве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Складок нет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Нечеткие красные полосы на передней части подошвы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Четкие красные полосы на</a:t>
                      </a:r>
                      <a:r>
                        <a:rPr lang="ru-RU" sz="400" baseline="30000">
                          <a:effectLst/>
                        </a:rPr>
                        <a:t>1</a:t>
                      </a:r>
                      <a:r>
                        <a:rPr lang="ru-RU" sz="400">
                          <a:effectLst/>
                        </a:rPr>
                        <a:t>/</a:t>
                      </a:r>
                      <a:r>
                        <a:rPr lang="ru-RU" sz="400" baseline="-25000">
                          <a:effectLst/>
                        </a:rPr>
                        <a:t>2 </a:t>
                      </a:r>
                      <a:r>
                        <a:rPr lang="ru-RU" sz="400">
                          <a:effectLst/>
                        </a:rPr>
                        <a:t>передней части подошвы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Вдавления более чем на</a:t>
                      </a:r>
                      <a:r>
                        <a:rPr lang="ru-RU" sz="400" baseline="30000">
                          <a:effectLst/>
                        </a:rPr>
                        <a:t>1</a:t>
                      </a:r>
                      <a:r>
                        <a:rPr lang="ru-RU" sz="400">
                          <a:effectLst/>
                        </a:rPr>
                        <a:t>/</a:t>
                      </a:r>
                      <a:r>
                        <a:rPr lang="ru-RU" sz="400" baseline="-25000">
                          <a:effectLst/>
                        </a:rPr>
                        <a:t>3 </a:t>
                      </a:r>
                      <a:r>
                        <a:rPr lang="ru-RU" sz="400">
                          <a:effectLst/>
                        </a:rPr>
                        <a:t>передней части подошвы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 dirty="0">
                          <a:effectLst/>
                        </a:rPr>
                        <a:t>Четкие, глубокие складки более чем на</a:t>
                      </a:r>
                      <a:r>
                        <a:rPr lang="ru-RU" sz="400" baseline="30000" dirty="0">
                          <a:effectLst/>
                        </a:rPr>
                        <a:t>1</a:t>
                      </a:r>
                      <a:r>
                        <a:rPr lang="ru-RU" sz="400" dirty="0">
                          <a:effectLst/>
                        </a:rPr>
                        <a:t>/</a:t>
                      </a:r>
                      <a:r>
                        <a:rPr lang="ru-RU" sz="400" baseline="-25000" dirty="0">
                          <a:effectLst/>
                        </a:rPr>
                        <a:t>3 </a:t>
                      </a:r>
                      <a:r>
                        <a:rPr lang="ru-RU" sz="400" dirty="0">
                          <a:effectLst/>
                        </a:rPr>
                        <a:t>передней части подошвы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505951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Формирование соска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Сосок едва виден, околососковый кружок отсутствует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Сосок хорошо выражен, околососковый кружок гладкий и плоский, диаметр менее 7,5 мм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Околососковый кружок точечный, края не возвышаются, диаметр менее 7,5 мм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Околососковый кружок точечный, края приподняты, диаметр более 7,5 мм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33730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Размеры молочных желез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Ткань молочных желез не пальпаируется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Ткань молочных желез выражена, диаметр менее 5 мм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Ткань молочных желез выражена, диаметр 5—10 мм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Ткань молочных желез выражена, диаметр более 10 мм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590276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Форма ушной раковины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Ушная раковина плоская и бесформенная, ее край не загнут или слегка загнут вовнутрь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Часть края ушной раковины загнута вовнутрь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Вся верхняя часть ушной раковины загнута вовнутрь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Явно выраженное загибание внутрь всей верхней части ушной раковины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758926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Твердость ушной раковины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Ушная раковина мягкая, легко перегибается, при отпускании не возвращается в прежнее положение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Ушная раковина мягкая, легко перегибается и медленно возвращается в прежнее положение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По краям ушной раковины имеется хрящ, но местами она мягкая, после перегибания легко возвращается в прежнее положение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Ушная раковина твердая, по краям ее имеется хрящ; после перегибания сразу же возвращается в прежнее положение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168651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Наружные половые органы: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 gridSpan="5"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730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мужские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В мошонке нет яичек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Одно яичко находится в верхней части мошонки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Одно яичко опустилось в мошонку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  <a:tr h="590276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женские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Большие половые губы широко раскрыты, малые выступают наружу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Большие половые губы почти покрывают малые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Большие половые губы полностью покрывают малые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>
                          <a:effectLst/>
                        </a:rPr>
                        <a:t>—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400" dirty="0">
                          <a:effectLst/>
                        </a:rPr>
                        <a:t>—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3782" marR="1378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47452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480623" cy="1012974"/>
          </a:xfrm>
        </p:spPr>
        <p:txBody>
          <a:bodyPr/>
          <a:lstStyle/>
          <a:p>
            <a:r>
              <a:rPr lang="ru-RU" sz="1800" dirty="0"/>
              <a:t>Оценка. Сумма балов, соответствующая сроку внутриутробного развития</a:t>
            </a:r>
            <a:br>
              <a:rPr lang="ru-RU" sz="1800" dirty="0"/>
            </a:br>
            <a:r>
              <a:rPr lang="ru-RU" sz="1800" dirty="0"/>
              <a:t>Примечание. Каждому показателю дается максимальная оценка в баллах.</a:t>
            </a:r>
            <a:r>
              <a:rPr lang="ru-RU" sz="1200" dirty="0"/>
              <a:t/>
            </a:r>
            <a:br>
              <a:rPr lang="ru-RU" sz="1200" dirty="0"/>
            </a:br>
            <a:endParaRPr lang="ru-RU" sz="1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6590955"/>
              </p:ext>
            </p:extLst>
          </p:nvPr>
        </p:nvGraphicFramePr>
        <p:xfrm>
          <a:off x="251521" y="980732"/>
          <a:ext cx="8568952" cy="55446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1343"/>
                <a:gridCol w="2119203"/>
                <a:gridCol w="2119203"/>
                <a:gridCol w="2119203"/>
              </a:tblGrid>
              <a:tr h="652308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>
                          <a:effectLst/>
                        </a:rPr>
                        <a:t>Сумма баллов</a:t>
                      </a:r>
                      <a:endParaRPr lang="ru-RU" sz="1000" b="1">
                        <a:solidFill>
                          <a:srgbClr val="4F81BD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Неделя беременности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Сумма баллов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Неделя беременности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0—9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26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40—43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10—12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27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44—46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36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13—16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28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47—50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37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17—20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29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51—54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38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21—24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30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55—58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39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25—27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31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59—62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40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28—31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32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63—65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41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32—35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33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66—69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42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  <a:tr h="5435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36—39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34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75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47016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heme/theme1.xml><?xml version="1.0" encoding="utf-8"?>
<a:theme xmlns:a="http://schemas.openxmlformats.org/drawingml/2006/main" name="Тема6">
  <a:themeElements>
    <a:clrScheme name="Тема Office 2">
      <a:dk1>
        <a:srgbClr val="000000"/>
      </a:dk1>
      <a:lt1>
        <a:srgbClr val="FFD3CC"/>
      </a:lt1>
      <a:dk2>
        <a:srgbClr val="000000"/>
      </a:dk2>
      <a:lt2>
        <a:srgbClr val="B2B2B2"/>
      </a:lt2>
      <a:accent1>
        <a:srgbClr val="FF7305"/>
      </a:accent1>
      <a:accent2>
        <a:srgbClr val="FF3305"/>
      </a:accent2>
      <a:accent3>
        <a:srgbClr val="FFE6E2"/>
      </a:accent3>
      <a:accent4>
        <a:srgbClr val="000000"/>
      </a:accent4>
      <a:accent5>
        <a:srgbClr val="FFBCAA"/>
      </a:accent5>
      <a:accent6>
        <a:srgbClr val="E72D04"/>
      </a:accent6>
      <a:hlink>
        <a:srgbClr val="800039"/>
      </a:hlink>
      <a:folHlink>
        <a:srgbClr val="751400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D3CC"/>
        </a:lt1>
        <a:dk2>
          <a:srgbClr val="000000"/>
        </a:dk2>
        <a:lt2>
          <a:srgbClr val="B2B2B2"/>
        </a:lt2>
        <a:accent1>
          <a:srgbClr val="FF7B66"/>
        </a:accent1>
        <a:accent2>
          <a:srgbClr val="E61F00"/>
        </a:accent2>
        <a:accent3>
          <a:srgbClr val="FFE6E2"/>
        </a:accent3>
        <a:accent4>
          <a:srgbClr val="000000"/>
        </a:accent4>
        <a:accent5>
          <a:srgbClr val="FFBFB8"/>
        </a:accent5>
        <a:accent6>
          <a:srgbClr val="D01B00"/>
        </a:accent6>
        <a:hlink>
          <a:srgbClr val="751000"/>
        </a:hlink>
        <a:folHlink>
          <a:srgbClr val="6A1C1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D3CC"/>
        </a:lt1>
        <a:dk2>
          <a:srgbClr val="000000"/>
        </a:dk2>
        <a:lt2>
          <a:srgbClr val="B2B2B2"/>
        </a:lt2>
        <a:accent1>
          <a:srgbClr val="FF7305"/>
        </a:accent1>
        <a:accent2>
          <a:srgbClr val="FF3305"/>
        </a:accent2>
        <a:accent3>
          <a:srgbClr val="FFE6E2"/>
        </a:accent3>
        <a:accent4>
          <a:srgbClr val="000000"/>
        </a:accent4>
        <a:accent5>
          <a:srgbClr val="FFBCAA"/>
        </a:accent5>
        <a:accent6>
          <a:srgbClr val="E72D04"/>
        </a:accent6>
        <a:hlink>
          <a:srgbClr val="800039"/>
        </a:hlink>
        <a:folHlink>
          <a:srgbClr val="751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D3CC"/>
        </a:lt1>
        <a:dk2>
          <a:srgbClr val="000000"/>
        </a:dk2>
        <a:lt2>
          <a:srgbClr val="B2B2B2"/>
        </a:lt2>
        <a:accent1>
          <a:srgbClr val="CBFF05"/>
        </a:accent1>
        <a:accent2>
          <a:srgbClr val="05A5FF"/>
        </a:accent2>
        <a:accent3>
          <a:srgbClr val="FFE6E2"/>
        </a:accent3>
        <a:accent4>
          <a:srgbClr val="000000"/>
        </a:accent4>
        <a:accent5>
          <a:srgbClr val="E2FFAA"/>
        </a:accent5>
        <a:accent6>
          <a:srgbClr val="0495E7"/>
        </a:accent6>
        <a:hlink>
          <a:srgbClr val="800F00"/>
        </a:hlink>
        <a:folHlink>
          <a:srgbClr val="4E61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D3CC"/>
        </a:lt1>
        <a:dk2>
          <a:srgbClr val="000000"/>
        </a:dk2>
        <a:lt2>
          <a:srgbClr val="B2B2B2"/>
        </a:lt2>
        <a:accent1>
          <a:srgbClr val="05FF5B"/>
        </a:accent1>
        <a:accent2>
          <a:srgbClr val="FFD705"/>
        </a:accent2>
        <a:accent3>
          <a:srgbClr val="FFE6E2"/>
        </a:accent3>
        <a:accent4>
          <a:srgbClr val="000000"/>
        </a:accent4>
        <a:accent5>
          <a:srgbClr val="AAFFB5"/>
        </a:accent5>
        <a:accent6>
          <a:srgbClr val="E7C304"/>
        </a:accent6>
        <a:hlink>
          <a:srgbClr val="19006B"/>
        </a:hlink>
        <a:folHlink>
          <a:srgbClr val="750D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7B66"/>
        </a:accent1>
        <a:accent2>
          <a:srgbClr val="E61F00"/>
        </a:accent2>
        <a:accent3>
          <a:srgbClr val="FFFFFF"/>
        </a:accent3>
        <a:accent4>
          <a:srgbClr val="000000"/>
        </a:accent4>
        <a:accent5>
          <a:srgbClr val="FFBFB8"/>
        </a:accent5>
        <a:accent6>
          <a:srgbClr val="D01B00"/>
        </a:accent6>
        <a:hlink>
          <a:srgbClr val="751000"/>
        </a:hlink>
        <a:folHlink>
          <a:srgbClr val="6A1C1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7305"/>
        </a:accent1>
        <a:accent2>
          <a:srgbClr val="FF3305"/>
        </a:accent2>
        <a:accent3>
          <a:srgbClr val="FFFFFF"/>
        </a:accent3>
        <a:accent4>
          <a:srgbClr val="000000"/>
        </a:accent4>
        <a:accent5>
          <a:srgbClr val="FFBCAA"/>
        </a:accent5>
        <a:accent6>
          <a:srgbClr val="E72D04"/>
        </a:accent6>
        <a:hlink>
          <a:srgbClr val="800039"/>
        </a:hlink>
        <a:folHlink>
          <a:srgbClr val="751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E2FFAA"/>
        </a:accent5>
        <a:accent6>
          <a:srgbClr val="0495E7"/>
        </a:accent6>
        <a:hlink>
          <a:srgbClr val="800F00"/>
        </a:hlink>
        <a:folHlink>
          <a:srgbClr val="4E61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5FF5B"/>
        </a:accent1>
        <a:accent2>
          <a:srgbClr val="FFD705"/>
        </a:accent2>
        <a:accent3>
          <a:srgbClr val="FFFFFF"/>
        </a:accent3>
        <a:accent4>
          <a:srgbClr val="000000"/>
        </a:accent4>
        <a:accent5>
          <a:srgbClr val="AAFFB5"/>
        </a:accent5>
        <a:accent6>
          <a:srgbClr val="E7C304"/>
        </a:accent6>
        <a:hlink>
          <a:srgbClr val="19006B"/>
        </a:hlink>
        <a:folHlink>
          <a:srgbClr val="750D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</Template>
  <TotalTime>261</TotalTime>
  <Words>1888</Words>
  <Application>Microsoft Office PowerPoint</Application>
  <PresentationFormat>Экран (4:3)</PresentationFormat>
  <Paragraphs>220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Тема6</vt:lpstr>
      <vt:lpstr>Особенности неврологического обследования новорожденного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Рис1. Рефлексы новорожденных и грудных детей. поисковый; 3  —  хоботковый; 4  —  сосательный.                Б. Спинальные двигательные автоматизмы у новорожденных; 5  —  защитный; 6  —  рефлекс ползания (Бауэра): 7  —  рефлекс опоры и автоматическая походка; 8  —  хватательный   рефлекс   </vt:lpstr>
      <vt:lpstr>Рис.1. Продолжение. Д Лабиринтные рефлексы: 14 - лабиринтный установочный рефлекс (Ландау); 15 а, б  </vt:lpstr>
      <vt:lpstr>Презентация PowerPoint</vt:lpstr>
      <vt:lpstr>Рис. 77. Сроки выявления основных безусловных рефлексов у доношенных детей. </vt:lpstr>
      <vt:lpstr>Презентация PowerPoint</vt:lpstr>
      <vt:lpstr>Презентация PowerPoint</vt:lpstr>
      <vt:lpstr>Презентация PowerPoint</vt:lpstr>
      <vt:lpstr>Дубович шкала </vt:lpstr>
      <vt:lpstr>Презентация PowerPoint</vt:lpstr>
      <vt:lpstr>Презентация PowerPoint</vt:lpstr>
      <vt:lpstr>Оценка. Сумма балов, соответствующая сроку внутриутробного развития Примечание. Каждому показателю дается максимальная оценка в баллах.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primavera</dc:creator>
  <cp:lastModifiedBy>User</cp:lastModifiedBy>
  <cp:revision>16</cp:revision>
  <dcterms:created xsi:type="dcterms:W3CDTF">2014-03-13T12:37:44Z</dcterms:created>
  <dcterms:modified xsi:type="dcterms:W3CDTF">2014-03-18T17:03:38Z</dcterms:modified>
</cp:coreProperties>
</file>