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325" r:id="rId6"/>
    <p:sldId id="327" r:id="rId7"/>
    <p:sldId id="326" r:id="rId8"/>
    <p:sldId id="328" r:id="rId9"/>
    <p:sldId id="329" r:id="rId10"/>
    <p:sldId id="334" r:id="rId11"/>
    <p:sldId id="322" r:id="rId12"/>
    <p:sldId id="323" r:id="rId13"/>
    <p:sldId id="286" r:id="rId14"/>
    <p:sldId id="339" r:id="rId15"/>
    <p:sldId id="340" r:id="rId16"/>
    <p:sldId id="341" r:id="rId17"/>
    <p:sldId id="342" r:id="rId18"/>
    <p:sldId id="343" r:id="rId19"/>
    <p:sldId id="344" r:id="rId20"/>
    <p:sldId id="345" r:id="rId21"/>
    <p:sldId id="346" r:id="rId22"/>
    <p:sldId id="347" r:id="rId23"/>
    <p:sldId id="332" r:id="rId24"/>
    <p:sldId id="333" r:id="rId25"/>
    <p:sldId id="297" r:id="rId26"/>
    <p:sldId id="335" r:id="rId27"/>
    <p:sldId id="336" r:id="rId28"/>
    <p:sldId id="33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8" autoAdjust="0"/>
    <p:restoredTop sz="94660"/>
  </p:normalViewPr>
  <p:slideViewPr>
    <p:cSldViewPr>
      <p:cViewPr varScale="1">
        <p:scale>
          <a:sx n="108" d="100"/>
          <a:sy n="108" d="100"/>
        </p:scale>
        <p:origin x="-167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6A78DA-A734-4785-A941-9A7DA4735717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F2CB76A-9805-4AF9-9552-3F2755872195}">
      <dgm:prSet/>
      <dgm:spPr/>
      <dgm:t>
        <a:bodyPr/>
        <a:lstStyle/>
        <a:p>
          <a:pPr rtl="0"/>
          <a:r>
            <a:rPr lang="ru-RU" dirty="0"/>
            <a:t>Здоровая женщина </a:t>
          </a:r>
          <a:endParaRPr lang="en-US" dirty="0"/>
        </a:p>
      </dgm:t>
    </dgm:pt>
    <dgm:pt modelId="{7F1D1880-5EE4-4228-AA9D-951CC87CE972}" type="parTrans" cxnId="{BD95C00F-372C-4A82-AE34-394B4B1939E5}">
      <dgm:prSet/>
      <dgm:spPr/>
      <dgm:t>
        <a:bodyPr/>
        <a:lstStyle/>
        <a:p>
          <a:endParaRPr lang="ru-RU"/>
        </a:p>
      </dgm:t>
    </dgm:pt>
    <dgm:pt modelId="{8F1D179F-EEC6-4A76-BD04-B07DEAF5AB3F}" type="sibTrans" cxnId="{BD95C00F-372C-4A82-AE34-394B4B1939E5}">
      <dgm:prSet/>
      <dgm:spPr/>
      <dgm:t>
        <a:bodyPr/>
        <a:lstStyle/>
        <a:p>
          <a:endParaRPr lang="ru-RU"/>
        </a:p>
      </dgm:t>
    </dgm:pt>
    <dgm:pt modelId="{43CE5D0A-E6D8-4AA7-BB95-14BC8EB67447}">
      <dgm:prSet/>
      <dgm:spPr/>
      <dgm:t>
        <a:bodyPr/>
        <a:lstStyle/>
        <a:p>
          <a:pPr rtl="0"/>
          <a:r>
            <a:rPr lang="ru-RU" dirty="0"/>
            <a:t>Здоровый</a:t>
          </a:r>
          <a:r>
            <a:rPr lang="en-US" dirty="0"/>
            <a:t> </a:t>
          </a:r>
          <a:r>
            <a:rPr lang="ru-RU" dirty="0"/>
            <a:t>ребенок</a:t>
          </a:r>
          <a:endParaRPr lang="en-US" dirty="0"/>
        </a:p>
      </dgm:t>
    </dgm:pt>
    <dgm:pt modelId="{5BEEA787-5872-46B1-98D5-B938DF60167B}" type="parTrans" cxnId="{3000D1BF-FD79-4352-9869-FA100042AED5}">
      <dgm:prSet/>
      <dgm:spPr/>
      <dgm:t>
        <a:bodyPr/>
        <a:lstStyle/>
        <a:p>
          <a:endParaRPr lang="ru-RU"/>
        </a:p>
      </dgm:t>
    </dgm:pt>
    <dgm:pt modelId="{82BF8D65-2F23-413B-B876-FAE422ADF127}" type="sibTrans" cxnId="{3000D1BF-FD79-4352-9869-FA100042AED5}">
      <dgm:prSet/>
      <dgm:spPr/>
      <dgm:t>
        <a:bodyPr/>
        <a:lstStyle/>
        <a:p>
          <a:endParaRPr lang="ru-RU"/>
        </a:p>
      </dgm:t>
    </dgm:pt>
    <dgm:pt modelId="{DB245831-49C7-4DAB-9BC1-EDE85D038FAF}">
      <dgm:prSet/>
      <dgm:spPr/>
      <dgm:t>
        <a:bodyPr/>
        <a:lstStyle/>
        <a:p>
          <a:pPr rtl="0"/>
          <a:r>
            <a:rPr lang="ru-RU" dirty="0"/>
            <a:t>Здоровая</a:t>
          </a:r>
          <a:r>
            <a:rPr lang="en-US" dirty="0"/>
            <a:t> </a:t>
          </a:r>
          <a:r>
            <a:rPr lang="ru-RU" dirty="0"/>
            <a:t>мать</a:t>
          </a:r>
          <a:endParaRPr lang="en-US" dirty="0"/>
        </a:p>
      </dgm:t>
    </dgm:pt>
    <dgm:pt modelId="{BB28DF74-4C84-40E3-AEF7-E86F77B6D754}" type="parTrans" cxnId="{14F78738-C079-429D-B9A9-E3A202B09CC5}">
      <dgm:prSet/>
      <dgm:spPr/>
    </dgm:pt>
    <dgm:pt modelId="{438F8749-E340-4D99-97BB-F5FBCCF30DAC}" type="sibTrans" cxnId="{14F78738-C079-429D-B9A9-E3A202B09CC5}">
      <dgm:prSet/>
      <dgm:spPr/>
      <dgm:t>
        <a:bodyPr/>
        <a:lstStyle/>
        <a:p>
          <a:endParaRPr lang="ru-RU"/>
        </a:p>
      </dgm:t>
    </dgm:pt>
    <dgm:pt modelId="{8FEC142B-7E0D-464F-A754-45F4EA5EF654}">
      <dgm:prSet/>
      <dgm:spPr/>
      <dgm:t>
        <a:bodyPr/>
        <a:lstStyle/>
        <a:p>
          <a:pPr rtl="0"/>
          <a:r>
            <a:rPr lang="ru-RU" dirty="0"/>
            <a:t>Здоровая девочка</a:t>
          </a:r>
          <a:endParaRPr lang="en-US" dirty="0"/>
        </a:p>
      </dgm:t>
    </dgm:pt>
    <dgm:pt modelId="{22AAFCF8-01C0-453B-9A54-E72376A6AD87}" type="parTrans" cxnId="{AD9F5B74-931D-4D02-B429-E0DDF4917985}">
      <dgm:prSet/>
      <dgm:spPr/>
    </dgm:pt>
    <dgm:pt modelId="{8B1CD310-C8FF-46CB-8954-8D42A65976CC}" type="sibTrans" cxnId="{AD9F5B74-931D-4D02-B429-E0DDF4917985}">
      <dgm:prSet/>
      <dgm:spPr/>
      <dgm:t>
        <a:bodyPr/>
        <a:lstStyle/>
        <a:p>
          <a:endParaRPr lang="ru-RU"/>
        </a:p>
      </dgm:t>
    </dgm:pt>
    <dgm:pt modelId="{25117BB4-C737-4C7E-A84D-84848B04ABC0}">
      <dgm:prSet/>
      <dgm:spPr/>
      <dgm:t>
        <a:bodyPr/>
        <a:lstStyle/>
        <a:p>
          <a:pPr rtl="0"/>
          <a:r>
            <a:rPr lang="ru-RU" dirty="0"/>
            <a:t>Здоровая </a:t>
          </a:r>
          <a:r>
            <a:rPr lang="en-US" dirty="0"/>
            <a:t> </a:t>
          </a:r>
          <a:r>
            <a:rPr lang="ru-RU" dirty="0"/>
            <a:t>девушка</a:t>
          </a:r>
          <a:endParaRPr lang="en-US" dirty="0"/>
        </a:p>
      </dgm:t>
    </dgm:pt>
    <dgm:pt modelId="{849A5243-C9B5-4815-AF5F-264AA5948599}" type="parTrans" cxnId="{4612FFB1-11C5-49D8-905A-97102E290E3F}">
      <dgm:prSet/>
      <dgm:spPr/>
    </dgm:pt>
    <dgm:pt modelId="{9D2F9437-5AA8-4A7D-A3FB-16F145EC7F7F}" type="sibTrans" cxnId="{4612FFB1-11C5-49D8-905A-97102E290E3F}">
      <dgm:prSet/>
      <dgm:spPr/>
      <dgm:t>
        <a:bodyPr/>
        <a:lstStyle/>
        <a:p>
          <a:endParaRPr lang="ru-RU"/>
        </a:p>
      </dgm:t>
    </dgm:pt>
    <dgm:pt modelId="{6C5B2C50-543B-40E6-AB15-11B6EE24A2BA}" type="pres">
      <dgm:prSet presAssocID="{476A78DA-A734-4785-A941-9A7DA473571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59CF94-A020-4485-812F-F2E20CB37949}" type="pres">
      <dgm:prSet presAssocID="{4F2CB76A-9805-4AF9-9552-3F275587219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7FF581-FD46-488F-840A-DD42463961F1}" type="pres">
      <dgm:prSet presAssocID="{8F1D179F-EEC6-4A76-BD04-B07DEAF5AB3F}" presName="sibTrans" presStyleLbl="sibTrans2D1" presStyleIdx="0" presStyleCnt="5"/>
      <dgm:spPr/>
      <dgm:t>
        <a:bodyPr/>
        <a:lstStyle/>
        <a:p>
          <a:endParaRPr lang="ru-RU"/>
        </a:p>
      </dgm:t>
    </dgm:pt>
    <dgm:pt modelId="{D0EEA3A2-C76E-42A0-ACA4-94768EAA6523}" type="pres">
      <dgm:prSet presAssocID="{8F1D179F-EEC6-4A76-BD04-B07DEAF5AB3F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4CA6C31A-4F73-4FE0-8C25-4F761DE357CB}" type="pres">
      <dgm:prSet presAssocID="{DB245831-49C7-4DAB-9BC1-EDE85D038FA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CF8BC-68FB-4894-A616-0BC9639507EE}" type="pres">
      <dgm:prSet presAssocID="{438F8749-E340-4D99-97BB-F5FBCCF30DAC}" presName="sibTrans" presStyleLbl="sibTrans2D1" presStyleIdx="1" presStyleCnt="5"/>
      <dgm:spPr/>
      <dgm:t>
        <a:bodyPr/>
        <a:lstStyle/>
        <a:p>
          <a:endParaRPr lang="ru-RU"/>
        </a:p>
      </dgm:t>
    </dgm:pt>
    <dgm:pt modelId="{3424101E-DFA8-4B86-BF3C-284EC741DBCF}" type="pres">
      <dgm:prSet presAssocID="{438F8749-E340-4D99-97BB-F5FBCCF30DAC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20844F72-E076-4D38-829D-A6B8FD301397}" type="pres">
      <dgm:prSet presAssocID="{43CE5D0A-E6D8-4AA7-BB95-14BC8EB6744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02CC46-788D-4476-B478-74BB0400E1AC}" type="pres">
      <dgm:prSet presAssocID="{82BF8D65-2F23-413B-B876-FAE422ADF127}" presName="sibTrans" presStyleLbl="sibTrans2D1" presStyleIdx="2" presStyleCnt="5"/>
      <dgm:spPr/>
      <dgm:t>
        <a:bodyPr/>
        <a:lstStyle/>
        <a:p>
          <a:endParaRPr lang="ru-RU"/>
        </a:p>
      </dgm:t>
    </dgm:pt>
    <dgm:pt modelId="{22746CAA-49E9-43AC-B6A7-5A75A1221947}" type="pres">
      <dgm:prSet presAssocID="{82BF8D65-2F23-413B-B876-FAE422ADF127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B525112A-4505-4C50-9CD5-BF0B925F7068}" type="pres">
      <dgm:prSet presAssocID="{8FEC142B-7E0D-464F-A754-45F4EA5EF65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BD9B5B-43C4-4AF8-BAA5-B71FB7E274CB}" type="pres">
      <dgm:prSet presAssocID="{8B1CD310-C8FF-46CB-8954-8D42A65976CC}" presName="sibTrans" presStyleLbl="sibTrans2D1" presStyleIdx="3" presStyleCnt="5"/>
      <dgm:spPr/>
      <dgm:t>
        <a:bodyPr/>
        <a:lstStyle/>
        <a:p>
          <a:endParaRPr lang="ru-RU"/>
        </a:p>
      </dgm:t>
    </dgm:pt>
    <dgm:pt modelId="{E6FD0B7B-85B4-46B0-ABC1-14964D3318B3}" type="pres">
      <dgm:prSet presAssocID="{8B1CD310-C8FF-46CB-8954-8D42A65976CC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C6E5933C-D52B-4DA5-8876-E360AD9B04A3}" type="pres">
      <dgm:prSet presAssocID="{25117BB4-C737-4C7E-A84D-84848B04ABC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E66368-50D1-41A7-B575-E88810A89199}" type="pres">
      <dgm:prSet presAssocID="{9D2F9437-5AA8-4A7D-A3FB-16F145EC7F7F}" presName="sibTrans" presStyleLbl="sibTrans2D1" presStyleIdx="4" presStyleCnt="5"/>
      <dgm:spPr/>
      <dgm:t>
        <a:bodyPr/>
        <a:lstStyle/>
        <a:p>
          <a:endParaRPr lang="ru-RU"/>
        </a:p>
      </dgm:t>
    </dgm:pt>
    <dgm:pt modelId="{528717B3-1BA2-4936-830B-CB7E71B724D9}" type="pres">
      <dgm:prSet presAssocID="{9D2F9437-5AA8-4A7D-A3FB-16F145EC7F7F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034770DF-8501-4B30-872C-2AABC4338BF3}" type="presOf" srcId="{82BF8D65-2F23-413B-B876-FAE422ADF127}" destId="{5402CC46-788D-4476-B478-74BB0400E1AC}" srcOrd="0" destOrd="0" presId="urn:microsoft.com/office/officeart/2005/8/layout/cycle2"/>
    <dgm:cxn modelId="{AD9F5B74-931D-4D02-B429-E0DDF4917985}" srcId="{476A78DA-A734-4785-A941-9A7DA4735717}" destId="{8FEC142B-7E0D-464F-A754-45F4EA5EF654}" srcOrd="3" destOrd="0" parTransId="{22AAFCF8-01C0-453B-9A54-E72376A6AD87}" sibTransId="{8B1CD310-C8FF-46CB-8954-8D42A65976CC}"/>
    <dgm:cxn modelId="{BD95C00F-372C-4A82-AE34-394B4B1939E5}" srcId="{476A78DA-A734-4785-A941-9A7DA4735717}" destId="{4F2CB76A-9805-4AF9-9552-3F2755872195}" srcOrd="0" destOrd="0" parTransId="{7F1D1880-5EE4-4228-AA9D-951CC87CE972}" sibTransId="{8F1D179F-EEC6-4A76-BD04-B07DEAF5AB3F}"/>
    <dgm:cxn modelId="{F1C28FCA-30BB-41D9-8CED-428A5E352BAF}" type="presOf" srcId="{43CE5D0A-E6D8-4AA7-BB95-14BC8EB67447}" destId="{20844F72-E076-4D38-829D-A6B8FD301397}" srcOrd="0" destOrd="0" presId="urn:microsoft.com/office/officeart/2005/8/layout/cycle2"/>
    <dgm:cxn modelId="{14F78738-C079-429D-B9A9-E3A202B09CC5}" srcId="{476A78DA-A734-4785-A941-9A7DA4735717}" destId="{DB245831-49C7-4DAB-9BC1-EDE85D038FAF}" srcOrd="1" destOrd="0" parTransId="{BB28DF74-4C84-40E3-AEF7-E86F77B6D754}" sibTransId="{438F8749-E340-4D99-97BB-F5FBCCF30DAC}"/>
    <dgm:cxn modelId="{D9593801-F40B-4ECF-A414-F10416ABD75D}" type="presOf" srcId="{8FEC142B-7E0D-464F-A754-45F4EA5EF654}" destId="{B525112A-4505-4C50-9CD5-BF0B925F7068}" srcOrd="0" destOrd="0" presId="urn:microsoft.com/office/officeart/2005/8/layout/cycle2"/>
    <dgm:cxn modelId="{2138E629-8C1E-43C4-B6F8-FAED4CA10A16}" type="presOf" srcId="{25117BB4-C737-4C7E-A84D-84848B04ABC0}" destId="{C6E5933C-D52B-4DA5-8876-E360AD9B04A3}" srcOrd="0" destOrd="0" presId="urn:microsoft.com/office/officeart/2005/8/layout/cycle2"/>
    <dgm:cxn modelId="{9F60CB3E-4B2B-46D8-83A1-0F419F9948FC}" type="presOf" srcId="{8B1CD310-C8FF-46CB-8954-8D42A65976CC}" destId="{D8BD9B5B-43C4-4AF8-BAA5-B71FB7E274CB}" srcOrd="0" destOrd="0" presId="urn:microsoft.com/office/officeart/2005/8/layout/cycle2"/>
    <dgm:cxn modelId="{9DDADC70-F992-4184-8A50-8FF9603333E0}" type="presOf" srcId="{8F1D179F-EEC6-4A76-BD04-B07DEAF5AB3F}" destId="{D0EEA3A2-C76E-42A0-ACA4-94768EAA6523}" srcOrd="1" destOrd="0" presId="urn:microsoft.com/office/officeart/2005/8/layout/cycle2"/>
    <dgm:cxn modelId="{006C9AEF-8546-4A13-BB9D-0092928D57D5}" type="presOf" srcId="{82BF8D65-2F23-413B-B876-FAE422ADF127}" destId="{22746CAA-49E9-43AC-B6A7-5A75A1221947}" srcOrd="1" destOrd="0" presId="urn:microsoft.com/office/officeart/2005/8/layout/cycle2"/>
    <dgm:cxn modelId="{B3C04E99-5720-4F46-B4F5-6A80AF8B79D3}" type="presOf" srcId="{9D2F9437-5AA8-4A7D-A3FB-16F145EC7F7F}" destId="{528717B3-1BA2-4936-830B-CB7E71B724D9}" srcOrd="1" destOrd="0" presId="urn:microsoft.com/office/officeart/2005/8/layout/cycle2"/>
    <dgm:cxn modelId="{F81C7F2A-8C3E-4D4E-A029-9603B5E69A08}" type="presOf" srcId="{476A78DA-A734-4785-A941-9A7DA4735717}" destId="{6C5B2C50-543B-40E6-AB15-11B6EE24A2BA}" srcOrd="0" destOrd="0" presId="urn:microsoft.com/office/officeart/2005/8/layout/cycle2"/>
    <dgm:cxn modelId="{024429EC-2D2C-4EEF-B4C7-BC2949F2EA50}" type="presOf" srcId="{438F8749-E340-4D99-97BB-F5FBCCF30DAC}" destId="{3424101E-DFA8-4B86-BF3C-284EC741DBCF}" srcOrd="1" destOrd="0" presId="urn:microsoft.com/office/officeart/2005/8/layout/cycle2"/>
    <dgm:cxn modelId="{CEB7D828-F106-4EEA-A6C4-AF1350AF0F2F}" type="presOf" srcId="{9D2F9437-5AA8-4A7D-A3FB-16F145EC7F7F}" destId="{A2E66368-50D1-41A7-B575-E88810A89199}" srcOrd="0" destOrd="0" presId="urn:microsoft.com/office/officeart/2005/8/layout/cycle2"/>
    <dgm:cxn modelId="{80F2C8B5-C104-4F4A-A21F-DD2796A54DDE}" type="presOf" srcId="{DB245831-49C7-4DAB-9BC1-EDE85D038FAF}" destId="{4CA6C31A-4F73-4FE0-8C25-4F761DE357CB}" srcOrd="0" destOrd="0" presId="urn:microsoft.com/office/officeart/2005/8/layout/cycle2"/>
    <dgm:cxn modelId="{DA9CDBFD-DF0B-4A13-A727-CE53CF1F71A6}" type="presOf" srcId="{8B1CD310-C8FF-46CB-8954-8D42A65976CC}" destId="{E6FD0B7B-85B4-46B0-ABC1-14964D3318B3}" srcOrd="1" destOrd="0" presId="urn:microsoft.com/office/officeart/2005/8/layout/cycle2"/>
    <dgm:cxn modelId="{6201A164-1ECC-4A00-9997-B6E25F74A180}" type="presOf" srcId="{438F8749-E340-4D99-97BB-F5FBCCF30DAC}" destId="{439CF8BC-68FB-4894-A616-0BC9639507EE}" srcOrd="0" destOrd="0" presId="urn:microsoft.com/office/officeart/2005/8/layout/cycle2"/>
    <dgm:cxn modelId="{1C3BBBDD-2F25-4244-A664-2ADF90F6B2D8}" type="presOf" srcId="{4F2CB76A-9805-4AF9-9552-3F2755872195}" destId="{3559CF94-A020-4485-812F-F2E20CB37949}" srcOrd="0" destOrd="0" presId="urn:microsoft.com/office/officeart/2005/8/layout/cycle2"/>
    <dgm:cxn modelId="{3000D1BF-FD79-4352-9869-FA100042AED5}" srcId="{476A78DA-A734-4785-A941-9A7DA4735717}" destId="{43CE5D0A-E6D8-4AA7-BB95-14BC8EB67447}" srcOrd="2" destOrd="0" parTransId="{5BEEA787-5872-46B1-98D5-B938DF60167B}" sibTransId="{82BF8D65-2F23-413B-B876-FAE422ADF127}"/>
    <dgm:cxn modelId="{4612FFB1-11C5-49D8-905A-97102E290E3F}" srcId="{476A78DA-A734-4785-A941-9A7DA4735717}" destId="{25117BB4-C737-4C7E-A84D-84848B04ABC0}" srcOrd="4" destOrd="0" parTransId="{849A5243-C9B5-4815-AF5F-264AA5948599}" sibTransId="{9D2F9437-5AA8-4A7D-A3FB-16F145EC7F7F}"/>
    <dgm:cxn modelId="{78B404CB-4F94-4EB0-8193-61235D3EC158}" type="presOf" srcId="{8F1D179F-EEC6-4A76-BD04-B07DEAF5AB3F}" destId="{2F7FF581-FD46-488F-840A-DD42463961F1}" srcOrd="0" destOrd="0" presId="urn:microsoft.com/office/officeart/2005/8/layout/cycle2"/>
    <dgm:cxn modelId="{EA5FFE44-BC13-45A0-91F4-8213C75AF02A}" type="presParOf" srcId="{6C5B2C50-543B-40E6-AB15-11B6EE24A2BA}" destId="{3559CF94-A020-4485-812F-F2E20CB37949}" srcOrd="0" destOrd="0" presId="urn:microsoft.com/office/officeart/2005/8/layout/cycle2"/>
    <dgm:cxn modelId="{8F80F71B-84B5-4BA0-8FAD-D46D0E757985}" type="presParOf" srcId="{6C5B2C50-543B-40E6-AB15-11B6EE24A2BA}" destId="{2F7FF581-FD46-488F-840A-DD42463961F1}" srcOrd="1" destOrd="0" presId="urn:microsoft.com/office/officeart/2005/8/layout/cycle2"/>
    <dgm:cxn modelId="{AC5D8EBB-EA75-45E4-AA9C-E1ABE10034A6}" type="presParOf" srcId="{2F7FF581-FD46-488F-840A-DD42463961F1}" destId="{D0EEA3A2-C76E-42A0-ACA4-94768EAA6523}" srcOrd="0" destOrd="0" presId="urn:microsoft.com/office/officeart/2005/8/layout/cycle2"/>
    <dgm:cxn modelId="{43FDAA4A-3A97-46A1-96B2-D384C9E44564}" type="presParOf" srcId="{6C5B2C50-543B-40E6-AB15-11B6EE24A2BA}" destId="{4CA6C31A-4F73-4FE0-8C25-4F761DE357CB}" srcOrd="2" destOrd="0" presId="urn:microsoft.com/office/officeart/2005/8/layout/cycle2"/>
    <dgm:cxn modelId="{EA800F6A-9F2C-4D8A-8675-1C4C8A1E1E51}" type="presParOf" srcId="{6C5B2C50-543B-40E6-AB15-11B6EE24A2BA}" destId="{439CF8BC-68FB-4894-A616-0BC9639507EE}" srcOrd="3" destOrd="0" presId="urn:microsoft.com/office/officeart/2005/8/layout/cycle2"/>
    <dgm:cxn modelId="{31B814C6-792B-49F3-97A0-1B8529B59828}" type="presParOf" srcId="{439CF8BC-68FB-4894-A616-0BC9639507EE}" destId="{3424101E-DFA8-4B86-BF3C-284EC741DBCF}" srcOrd="0" destOrd="0" presId="urn:microsoft.com/office/officeart/2005/8/layout/cycle2"/>
    <dgm:cxn modelId="{EEA71F5B-9D43-4112-B96A-01A531AB7B42}" type="presParOf" srcId="{6C5B2C50-543B-40E6-AB15-11B6EE24A2BA}" destId="{20844F72-E076-4D38-829D-A6B8FD301397}" srcOrd="4" destOrd="0" presId="urn:microsoft.com/office/officeart/2005/8/layout/cycle2"/>
    <dgm:cxn modelId="{10F1E395-3DCA-4052-B265-CD8DAC2BA56C}" type="presParOf" srcId="{6C5B2C50-543B-40E6-AB15-11B6EE24A2BA}" destId="{5402CC46-788D-4476-B478-74BB0400E1AC}" srcOrd="5" destOrd="0" presId="urn:microsoft.com/office/officeart/2005/8/layout/cycle2"/>
    <dgm:cxn modelId="{F0E8E60C-3553-465C-90FE-5D5ABA7CA515}" type="presParOf" srcId="{5402CC46-788D-4476-B478-74BB0400E1AC}" destId="{22746CAA-49E9-43AC-B6A7-5A75A1221947}" srcOrd="0" destOrd="0" presId="urn:microsoft.com/office/officeart/2005/8/layout/cycle2"/>
    <dgm:cxn modelId="{47A02210-66ED-4D64-93D2-BD3BE3D0C39D}" type="presParOf" srcId="{6C5B2C50-543B-40E6-AB15-11B6EE24A2BA}" destId="{B525112A-4505-4C50-9CD5-BF0B925F7068}" srcOrd="6" destOrd="0" presId="urn:microsoft.com/office/officeart/2005/8/layout/cycle2"/>
    <dgm:cxn modelId="{65ADCC91-39C4-4B87-BD66-4A6E971261E6}" type="presParOf" srcId="{6C5B2C50-543B-40E6-AB15-11B6EE24A2BA}" destId="{D8BD9B5B-43C4-4AF8-BAA5-B71FB7E274CB}" srcOrd="7" destOrd="0" presId="urn:microsoft.com/office/officeart/2005/8/layout/cycle2"/>
    <dgm:cxn modelId="{B349AF7C-3766-4A51-ADA2-F3E941B69B33}" type="presParOf" srcId="{D8BD9B5B-43C4-4AF8-BAA5-B71FB7E274CB}" destId="{E6FD0B7B-85B4-46B0-ABC1-14964D3318B3}" srcOrd="0" destOrd="0" presId="urn:microsoft.com/office/officeart/2005/8/layout/cycle2"/>
    <dgm:cxn modelId="{19B73A29-7EBD-46A6-BDE7-E904C47BA12F}" type="presParOf" srcId="{6C5B2C50-543B-40E6-AB15-11B6EE24A2BA}" destId="{C6E5933C-D52B-4DA5-8876-E360AD9B04A3}" srcOrd="8" destOrd="0" presId="urn:microsoft.com/office/officeart/2005/8/layout/cycle2"/>
    <dgm:cxn modelId="{9FA7566A-EA54-48ED-85A9-4A37C724A92D}" type="presParOf" srcId="{6C5B2C50-543B-40E6-AB15-11B6EE24A2BA}" destId="{A2E66368-50D1-41A7-B575-E88810A89199}" srcOrd="9" destOrd="0" presId="urn:microsoft.com/office/officeart/2005/8/layout/cycle2"/>
    <dgm:cxn modelId="{988398D6-894B-42EE-B565-0D0DBD872DDD}" type="presParOf" srcId="{A2E66368-50D1-41A7-B575-E88810A89199}" destId="{528717B3-1BA2-4936-830B-CB7E71B724D9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59CF94-A020-4485-812F-F2E20CB37949}">
      <dsp:nvSpPr>
        <dsp:cNvPr id="0" name=""/>
        <dsp:cNvSpPr/>
      </dsp:nvSpPr>
      <dsp:spPr>
        <a:xfrm>
          <a:off x="1147891" y="207263"/>
          <a:ext cx="944577" cy="9445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/>
            <a:t>Здоровая женщина </a:t>
          </a:r>
          <a:endParaRPr lang="en-US" sz="1100" kern="1200" dirty="0"/>
        </a:p>
      </dsp:txBody>
      <dsp:txXfrm>
        <a:off x="1286221" y="345593"/>
        <a:ext cx="667917" cy="667917"/>
      </dsp:txXfrm>
    </dsp:sp>
    <dsp:sp modelId="{2F7FF581-FD46-488F-840A-DD42463961F1}">
      <dsp:nvSpPr>
        <dsp:cNvPr id="0" name=""/>
        <dsp:cNvSpPr/>
      </dsp:nvSpPr>
      <dsp:spPr>
        <a:xfrm rot="2160000">
          <a:off x="2062618" y="932826"/>
          <a:ext cx="251111" cy="3187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2069812" y="974445"/>
        <a:ext cx="175778" cy="191276"/>
      </dsp:txXfrm>
    </dsp:sp>
    <dsp:sp modelId="{4CA6C31A-4F73-4FE0-8C25-4F761DE357CB}">
      <dsp:nvSpPr>
        <dsp:cNvPr id="0" name=""/>
        <dsp:cNvSpPr/>
      </dsp:nvSpPr>
      <dsp:spPr>
        <a:xfrm>
          <a:off x="2295379" y="1040962"/>
          <a:ext cx="944577" cy="9445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/>
            <a:t>Здоровая</a:t>
          </a:r>
          <a:r>
            <a:rPr lang="en-US" sz="1100" kern="1200" dirty="0"/>
            <a:t> </a:t>
          </a:r>
          <a:r>
            <a:rPr lang="ru-RU" sz="1100" kern="1200" dirty="0"/>
            <a:t>мать</a:t>
          </a:r>
          <a:endParaRPr lang="en-US" sz="1100" kern="1200" dirty="0"/>
        </a:p>
      </dsp:txBody>
      <dsp:txXfrm>
        <a:off x="2433709" y="1179292"/>
        <a:ext cx="667917" cy="667917"/>
      </dsp:txXfrm>
    </dsp:sp>
    <dsp:sp modelId="{439CF8BC-68FB-4894-A616-0BC9639507EE}">
      <dsp:nvSpPr>
        <dsp:cNvPr id="0" name=""/>
        <dsp:cNvSpPr/>
      </dsp:nvSpPr>
      <dsp:spPr>
        <a:xfrm rot="6480000">
          <a:off x="2425157" y="2021571"/>
          <a:ext cx="251111" cy="3187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2474463" y="2049507"/>
        <a:ext cx="175778" cy="191276"/>
      </dsp:txXfrm>
    </dsp:sp>
    <dsp:sp modelId="{20844F72-E076-4D38-829D-A6B8FD301397}">
      <dsp:nvSpPr>
        <dsp:cNvPr id="0" name=""/>
        <dsp:cNvSpPr/>
      </dsp:nvSpPr>
      <dsp:spPr>
        <a:xfrm>
          <a:off x="1857078" y="2389916"/>
          <a:ext cx="944577" cy="9445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/>
            <a:t>Здоровый</a:t>
          </a:r>
          <a:r>
            <a:rPr lang="en-US" sz="1100" kern="1200" dirty="0"/>
            <a:t> </a:t>
          </a:r>
          <a:r>
            <a:rPr lang="ru-RU" sz="1100" kern="1200" dirty="0"/>
            <a:t>ребенок</a:t>
          </a:r>
          <a:endParaRPr lang="en-US" sz="1100" kern="1200" dirty="0"/>
        </a:p>
      </dsp:txBody>
      <dsp:txXfrm>
        <a:off x="1995408" y="2528246"/>
        <a:ext cx="667917" cy="667917"/>
      </dsp:txXfrm>
    </dsp:sp>
    <dsp:sp modelId="{5402CC46-788D-4476-B478-74BB0400E1AC}">
      <dsp:nvSpPr>
        <dsp:cNvPr id="0" name=""/>
        <dsp:cNvSpPr/>
      </dsp:nvSpPr>
      <dsp:spPr>
        <a:xfrm rot="10800000">
          <a:off x="1501730" y="2702807"/>
          <a:ext cx="251111" cy="3187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1577063" y="2766566"/>
        <a:ext cx="175778" cy="191276"/>
      </dsp:txXfrm>
    </dsp:sp>
    <dsp:sp modelId="{B525112A-4505-4C50-9CD5-BF0B925F7068}">
      <dsp:nvSpPr>
        <dsp:cNvPr id="0" name=""/>
        <dsp:cNvSpPr/>
      </dsp:nvSpPr>
      <dsp:spPr>
        <a:xfrm>
          <a:off x="438704" y="2389916"/>
          <a:ext cx="944577" cy="9445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/>
            <a:t>Здоровая девочка</a:t>
          </a:r>
          <a:endParaRPr lang="en-US" sz="1100" kern="1200" dirty="0"/>
        </a:p>
      </dsp:txBody>
      <dsp:txXfrm>
        <a:off x="577034" y="2528246"/>
        <a:ext cx="667917" cy="667917"/>
      </dsp:txXfrm>
    </dsp:sp>
    <dsp:sp modelId="{D8BD9B5B-43C4-4AF8-BAA5-B71FB7E274CB}">
      <dsp:nvSpPr>
        <dsp:cNvPr id="0" name=""/>
        <dsp:cNvSpPr/>
      </dsp:nvSpPr>
      <dsp:spPr>
        <a:xfrm rot="15120000">
          <a:off x="568482" y="2035089"/>
          <a:ext cx="251111" cy="3187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617788" y="2134671"/>
        <a:ext cx="175778" cy="191276"/>
      </dsp:txXfrm>
    </dsp:sp>
    <dsp:sp modelId="{C6E5933C-D52B-4DA5-8876-E360AD9B04A3}">
      <dsp:nvSpPr>
        <dsp:cNvPr id="0" name=""/>
        <dsp:cNvSpPr/>
      </dsp:nvSpPr>
      <dsp:spPr>
        <a:xfrm>
          <a:off x="402" y="1040962"/>
          <a:ext cx="944577" cy="9445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/>
            <a:t>Здоровая </a:t>
          </a:r>
          <a:r>
            <a:rPr lang="en-US" sz="1100" kern="1200" dirty="0"/>
            <a:t> </a:t>
          </a:r>
          <a:r>
            <a:rPr lang="ru-RU" sz="1100" kern="1200" dirty="0"/>
            <a:t>девушка</a:t>
          </a:r>
          <a:endParaRPr lang="en-US" sz="1100" kern="1200" dirty="0"/>
        </a:p>
      </dsp:txBody>
      <dsp:txXfrm>
        <a:off x="138732" y="1179292"/>
        <a:ext cx="667917" cy="667917"/>
      </dsp:txXfrm>
    </dsp:sp>
    <dsp:sp modelId="{A2E66368-50D1-41A7-B575-E88810A89199}">
      <dsp:nvSpPr>
        <dsp:cNvPr id="0" name=""/>
        <dsp:cNvSpPr/>
      </dsp:nvSpPr>
      <dsp:spPr>
        <a:xfrm rot="19440000">
          <a:off x="915130" y="941181"/>
          <a:ext cx="251111" cy="3187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922324" y="1027080"/>
        <a:ext cx="175778" cy="1912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033333-E623-441B-8A89-3C36158DB033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5C3D5E-D079-48B6-8F71-75C00F35FE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416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5C3D5E-D079-48B6-8F71-75C00F35FEDA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2079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/>
              <a:t>В системе охраны материнства и детства различают следующие этапы оказания медико-социальной помощи:</a:t>
            </a:r>
          </a:p>
          <a:p>
            <a:r>
              <a:rPr lang="ru-RU"/>
              <a:t>оказание помощи женщине вне беременности, подготовка ее к материнству. На этом этапе большую роль играют </a:t>
            </a:r>
            <a:r>
              <a:rPr lang="ru-RU" b="1"/>
              <a:t>женские консультации, центры планирования семьи, медико-генетические консультации;</a:t>
            </a:r>
          </a:p>
          <a:p>
            <a:r>
              <a:rPr lang="ru-RU"/>
              <a:t>лечебно-профилактическая помощь беременным в целях сохранения здоровья плода и беременной женщины. На этом этапе важна роль </a:t>
            </a:r>
            <a:r>
              <a:rPr lang="ru-RU" b="1"/>
              <a:t>женских консультаций, отделений патологии беременности акушерских стационаров, санаториев для беременных;</a:t>
            </a:r>
          </a:p>
          <a:p>
            <a:r>
              <a:rPr lang="ru-RU"/>
              <a:t>лечебно-профилактическая помощь при родах в целях охраны здоровья плода и женщины. Весь объем этой помощи оказывается в </a:t>
            </a:r>
            <a:r>
              <a:rPr lang="ru-RU" b="1"/>
              <a:t>акушерских отделениях родильных домов;</a:t>
            </a:r>
          </a:p>
          <a:p>
            <a:r>
              <a:rPr lang="ru-RU"/>
              <a:t>охрана здоровья новорожденного (контроль за правильным вскармливанием, наблюдение за физиологическим развитием, уход за новорожденным, оказание лечебной помощи в </a:t>
            </a:r>
            <a:r>
              <a:rPr lang="ru-RU" b="1"/>
              <a:t>отделениях новорожденных родильных домов и патологии новорожденных детских больниц);</a:t>
            </a:r>
          </a:p>
          <a:p>
            <a:r>
              <a:rPr lang="ru-RU"/>
              <a:t>охрана здоровья ребенка в дошкольный период (контроль за физическим развитием, рациональным питанием, иммунологическим статусом ребенка);</a:t>
            </a:r>
          </a:p>
          <a:p>
            <a:r>
              <a:rPr lang="ru-RU"/>
              <a:t>охрана здоровья ребенка в период школьного возраста (контроль за физическим развитием, коррекция отклонений в состоянии здоровья детей).</a:t>
            </a:r>
          </a:p>
          <a:p>
            <a:endParaRPr lang="ru-RU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DA87051-26E5-402B-ABAF-27306DE8214D}" type="slidenum">
              <a:rPr lang="lt-LT" altLang="en-US" smtClean="0"/>
              <a:pPr/>
              <a:t>5</a:t>
            </a:fld>
            <a:endParaRPr lang="lt-LT" altLang="en-US"/>
          </a:p>
        </p:txBody>
      </p:sp>
    </p:spTree>
    <p:extLst>
      <p:ext uri="{BB962C8B-B14F-4D97-AF65-F5344CB8AC3E}">
        <p14:creationId xmlns:p14="http://schemas.microsoft.com/office/powerpoint/2010/main" val="3402616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/>
              <a:t>Инфраструктура педиатрической службы: Профилактика. Детские поликлиники. Кабинеты врачей педиатров участковых. Кабинет здорового ребенка. Отделение помощи детям в образовательных учреждениях. Отделение медико-социальной помощи детям. Женская консультация. Детские центры здоровья. Центры охраны репродуктивного здоровья подростков. Раннее выявление. Лечение, в т. ч. ВМП. Женская консультация. Детская поликлиника, КДЦ Родильный дом (перинатальный центр). Диспансеры и центры. Медико-генетическая консультация. Детская поликлиника, КДЦ Центры охраны репродуктивного здоровья подростков. Диспансеры и центры. Медико-генетическая консультация. Реабилитация и санаторно-курортное лечение. Детские реабилитационные отделения АПУ Стационарные медицинские учреждения, в которых оказывается медицинская помощь детям, в т. ч. по профилям. Детские реабилитационные отделения стационарных медицинских организаций. Медицинские организации, оказывающие высокотехнологичную медицинскую помощь детям. Детские реабилитационные центры. Дневные стационары. Санаторно-курортные учреждения для детей, в т. ч. «мать и дитя»</a:t>
            </a:r>
            <a:r>
              <a:rPr lang="en-US"/>
              <a:t>.</a:t>
            </a:r>
          </a:p>
          <a:p>
            <a:r>
              <a:rPr lang="ru-RU"/>
              <a:t> Кардинальные подходы – междисциплинарное взаимодействие и преемственность</a:t>
            </a:r>
            <a:r>
              <a:rPr lang="en-US"/>
              <a:t>.</a:t>
            </a:r>
            <a:endParaRPr lang="ru-RU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108058-0038-41AE-A58E-1F8E2D7778D5}" type="slidenum">
              <a:rPr lang="lt-LT" altLang="en-US" smtClean="0"/>
              <a:pPr/>
              <a:t>7</a:t>
            </a:fld>
            <a:endParaRPr lang="lt-LT" altLang="en-US"/>
          </a:p>
        </p:txBody>
      </p:sp>
    </p:spTree>
    <p:extLst>
      <p:ext uri="{BB962C8B-B14F-4D97-AF65-F5344CB8AC3E}">
        <p14:creationId xmlns:p14="http://schemas.microsoft.com/office/powerpoint/2010/main" val="3503001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ru-RU" dirty="0"/>
              <a:t>Основные направления развития педиатрической службы: Профилактика; Раннее выявление; Лечение, в т. ч. ВМП; Формирование принципов здорового образа жизни среди детей и их родителей. </a:t>
            </a:r>
            <a:r>
              <a:rPr lang="ru-RU" dirty="0" err="1"/>
              <a:t>Пренатальная</a:t>
            </a:r>
            <a:r>
              <a:rPr lang="ru-RU" dirty="0"/>
              <a:t> диагностика. Создание трехуровневой системы оказания медицинской помощи в учреждениях родовспоможения и детства на основе порядков оказания медицинской помощи матерям и детям. Профилактика </a:t>
            </a:r>
            <a:r>
              <a:rPr lang="ru-RU" dirty="0" err="1"/>
              <a:t>девиантного</a:t>
            </a:r>
            <a:r>
              <a:rPr lang="ru-RU" dirty="0"/>
              <a:t> поведения. </a:t>
            </a:r>
            <a:r>
              <a:rPr lang="ru-RU" dirty="0" err="1"/>
              <a:t>Вакцинопрофилактика</a:t>
            </a:r>
            <a:r>
              <a:rPr lang="ru-RU" dirty="0"/>
              <a:t>. Формирование групп риска по развитию заболеваний. Повышение квалификации кадров по вопросам профилактики в педиатрической практике. </a:t>
            </a:r>
            <a:r>
              <a:rPr lang="ru-RU" dirty="0" err="1"/>
              <a:t>Скрининговые</a:t>
            </a:r>
            <a:r>
              <a:rPr lang="ru-RU" dirty="0"/>
              <a:t> программы мониторинга состояния здоровья детей. Неонатальный скрининг. Диспансеризация детей-сирот и детей, находящихся в трудной жизненной ситуации в стационарных учреждениях. Диспансеризация детей-сирот и детей, оставшихся без попечения родителей и переданных на разные формы семейного устройства. Профилактические осмотры детей. Повышение квалификации кадров по вопросам раннего выявления нарушений здоровья и заболеваний. Повышение подготовки кадров, в том числе на базе </a:t>
            </a:r>
            <a:r>
              <a:rPr lang="ru-RU" dirty="0" err="1"/>
              <a:t>симуляционных</a:t>
            </a:r>
            <a:r>
              <a:rPr lang="ru-RU" dirty="0"/>
              <a:t> центров. Развитие специализированной медицинской помощи детям, в первую очередь по профилям вносящим основной вклад в смертность детей всех возрастов. Увеличение объемов ВМП. Реабилитация и санаторно-курортное лечение. Создание системы медицинской реабилитации. Санаторно-курортная помощь детям. Подготовка медицинских работников в области </a:t>
            </a:r>
            <a:r>
              <a:rPr lang="ru-RU" dirty="0" err="1"/>
              <a:t>реабилитологии</a:t>
            </a:r>
            <a:r>
              <a:rPr lang="ru-RU" dirty="0"/>
              <a:t>. Обучение родителей - важнейших участников реабилитационного процесса. Кардинальные подходы – междисциплинарное взаимодействие и преемственность.</a:t>
            </a:r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5040125-1492-4CC1-B684-F5EF93CD198A}" type="slidenum">
              <a:rPr lang="lt-LT" altLang="en-US" smtClean="0"/>
              <a:pPr/>
              <a:t>8</a:t>
            </a:fld>
            <a:endParaRPr lang="lt-LT" altLang="en-US"/>
          </a:p>
        </p:txBody>
      </p:sp>
    </p:spTree>
    <p:extLst>
      <p:ext uri="{BB962C8B-B14F-4D97-AF65-F5344CB8AC3E}">
        <p14:creationId xmlns:p14="http://schemas.microsoft.com/office/powerpoint/2010/main" val="9840673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3AB0BF4-57B5-4223-ACDB-99D1955D4034}" type="slidenum">
              <a:rPr lang="lt-LT" altLang="en-US" smtClean="0"/>
              <a:pPr/>
              <a:t>9</a:t>
            </a:fld>
            <a:endParaRPr lang="lt-LT" altLang="en-US"/>
          </a:p>
        </p:txBody>
      </p:sp>
    </p:spTree>
    <p:extLst>
      <p:ext uri="{BB962C8B-B14F-4D97-AF65-F5344CB8AC3E}">
        <p14:creationId xmlns:p14="http://schemas.microsoft.com/office/powerpoint/2010/main" val="33267622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3BDCFA-6FB8-415B-8839-541274295F16}" type="slidenum">
              <a:rPr lang="ru-RU"/>
              <a:pPr/>
              <a:t>13</a:t>
            </a:fld>
            <a:endParaRPr lang="ru-RU"/>
          </a:p>
        </p:txBody>
      </p:sp>
      <p:sp>
        <p:nvSpPr>
          <p:cNvPr id="76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Данный слайд демонстрирует при каких значениях уровень младенческой смертности считается низким, средним и высоким.</a:t>
            </a:r>
          </a:p>
          <a:p>
            <a:r>
              <a:rPr lang="ru-RU" dirty="0"/>
              <a:t>Иркутская область, начиная с 1995 года имеет по критериям ВОЗ средний уровень младенческой смертности.</a:t>
            </a:r>
          </a:p>
          <a:p>
            <a:endParaRPr lang="ru-RU" dirty="0"/>
          </a:p>
          <a:p>
            <a:r>
              <a:rPr lang="ru-RU" dirty="0"/>
              <a:t> По определению ВОЗ показатель младенческой смертности до 10,0‰,  относится к низкому уровню младенческой смертности, выше 10,0‰, до 20,0‰ – к среднему и выше  20,0‰  - к высокому уровню младенческой смертности. По данным отечественных  ученых (А.А.Баранов, Н.Н.Ваганов) к низкому уровню младенческой смертности  относится показатель ниже 15‰, к среднему уровню – от 15‰ до 25‰, к высокому – выше 25‰. </a:t>
            </a:r>
          </a:p>
        </p:txBody>
      </p:sp>
    </p:spTree>
    <p:extLst>
      <p:ext uri="{BB962C8B-B14F-4D97-AF65-F5344CB8AC3E}">
        <p14:creationId xmlns:p14="http://schemas.microsoft.com/office/powerpoint/2010/main" val="1651778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0AC4-0B22-40BB-B2B8-E0D358E5FDBA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29A5B-E6DD-4D3F-A492-11423604EE52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36C7-13F9-4E6C-A767-3E25F1D470CA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4B09-F5ED-46DA-BBDD-2B53AD4989E7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A9312-C2E5-4060-B24E-106A077B00BE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8FF3-15EB-4778-8322-CA46C4B7D646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380-DA3E-4604-A276-A519B23E2AA7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8F413-3AD6-4112-A0DD-2763B5F3A9DE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1177-1AA5-439D-A8D2-49F68364CBEE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D8206-2E10-4EBE-8709-D0AFF16FF571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1EE72-32A6-4F8F-B424-D748185A185A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CA747B5-0D14-47F3-8789-4637FB476EDC}" type="datetime1">
              <a:rPr lang="ru-RU" smtClean="0"/>
              <a:pPr/>
              <a:t>07.09.2026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409328"/>
          </a:xfrm>
        </p:spPr>
        <p:txBody>
          <a:bodyPr>
            <a:normAutofit/>
          </a:bodyPr>
          <a:lstStyle/>
          <a:p>
            <a:pPr algn="ctr"/>
            <a:r>
              <a:rPr lang="ru-RU" sz="32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Система организации педиатрической помощи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 lnSpcReduction="10000"/>
          </a:bodyPr>
          <a:lstStyle/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Педиатри́я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(от греч.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παιδίον 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— ребёнок и греч. ια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τρεί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α — лечение).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 определению основоположника русской педиатрии С. Ф.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Хотовицкого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данному в 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1847 году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первом отечественном руководстве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Педиятрика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»: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«есть наука об отличительных особенностях, отправлениях и болезнях детского организма и основанном на тех особенностях сохранении здоровья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лечении болезней у детей».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Основной задачей педиатрии является сохранение или возвращение (при болезни) состояния здоровья ребёнку, позволяющее ему максимально полно реализовать свой врождённый потенциал жизни.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8003232" cy="151216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Условно в единой практической науке педиатрии выделяют: профилактическую, клиническую, научную, социальную, экологическую педиатрию.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000" dirty="0">
                <a:solidFill>
                  <a:schemeClr val="accent2">
                    <a:lumMod val="75000"/>
                  </a:schemeClr>
                </a:solidFill>
              </a:rPr>
            </a:b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36504"/>
          </a:xfrm>
        </p:spPr>
        <p:txBody>
          <a:bodyPr>
            <a:normAutofit fontScale="77500" lnSpcReduction="20000"/>
          </a:bodyPr>
          <a:lstStyle/>
          <a:p>
            <a:r>
              <a:rPr lang="ru-RU" b="1" i="1" dirty="0"/>
              <a:t>Профилактическая педиатрия</a:t>
            </a:r>
            <a:r>
              <a:rPr lang="ru-RU" dirty="0"/>
              <a:t> — система мероприятий, способствующих предупреждению заболеваний и </a:t>
            </a:r>
            <a:r>
              <a:rPr lang="ru-RU" dirty="0" err="1"/>
              <a:t>инвалидизации</a:t>
            </a:r>
            <a:r>
              <a:rPr lang="ru-RU" dirty="0"/>
              <a:t> (профилактические прививки, асептики, профилактика рахита, </a:t>
            </a:r>
            <a:r>
              <a:rPr lang="ru-RU" dirty="0" err="1"/>
              <a:t>скрининг-программы</a:t>
            </a:r>
            <a:r>
              <a:rPr lang="ru-RU" dirty="0"/>
              <a:t> на выявление наследственных заболеваний, плановые диспансеризации и др.)</a:t>
            </a:r>
          </a:p>
          <a:p>
            <a:r>
              <a:rPr lang="ru-RU" b="1" i="1" dirty="0"/>
              <a:t>Клиническая педиатрия </a:t>
            </a:r>
            <a:r>
              <a:rPr lang="ru-RU" dirty="0"/>
              <a:t>имеет основной задачей диагностику, лечение и этапную реабилитацию заболевшего ребёнка.</a:t>
            </a:r>
          </a:p>
          <a:p>
            <a:r>
              <a:rPr lang="ru-RU" b="1" i="1" dirty="0"/>
              <a:t>Научная педиатрия </a:t>
            </a:r>
            <a:r>
              <a:rPr lang="ru-RU" dirty="0"/>
              <a:t>имеет задачей формулировку парадигм, которыми руководствуется на современном этапе педиатр в своей практической работе. </a:t>
            </a:r>
            <a:endParaRPr lang="en-US" dirty="0"/>
          </a:p>
          <a:p>
            <a:pPr>
              <a:buNone/>
            </a:pPr>
            <a:r>
              <a:rPr lang="en-US" dirty="0"/>
              <a:t>    </a:t>
            </a:r>
            <a:r>
              <a:rPr lang="ru-RU" dirty="0"/>
              <a:t>Парадигма — дисциплинарная матрица, совокупность признанных всеми научных</a:t>
            </a:r>
            <a:r>
              <a:rPr lang="en-US" dirty="0"/>
              <a:t> </a:t>
            </a:r>
            <a:r>
              <a:rPr lang="ru-RU" dirty="0"/>
              <a:t>достижений, которые в течение определённого времени дают научному сообществу модель постановки проблем и их решения.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896544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/>
              <a:t>Социальная педиатрия </a:t>
            </a:r>
            <a:r>
              <a:rPr lang="ru-RU" dirty="0"/>
              <a:t>рассматривает два круга проблем: 1) оптимальная организация управления здравоохранения, в том числе экономики и планирования; 2) влияние социальных факторов на здоровье детей; практика медицинской помощи, проведения профилактических мероприятий, взаимоотношений между медиками и общественными организациями, фондами; медицинское образование и воспитание населения.</a:t>
            </a:r>
          </a:p>
          <a:p>
            <a:r>
              <a:rPr lang="ru-RU" b="1" dirty="0"/>
              <a:t>Экологическая педиатрия </a:t>
            </a:r>
            <a:r>
              <a:rPr lang="ru-RU" dirty="0"/>
              <a:t>изучает влияние природных факторов на здоровье детей; климатических, географических, а также вредных факторов окружающей среды в том или ином регионе (инсектициды, пестициды, фенол, диоксид, двуокись серы, свинец, проникающая радиация и др.).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15205"/>
            <a:ext cx="8229600" cy="6126163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None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Задачи системы охраны материнства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None/>
              <a:defRPr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детства реализуются на 8 этапах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None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оказания лечебно-профилактической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None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помощи </a:t>
            </a:r>
          </a:p>
          <a:p>
            <a:pPr marL="457200" indent="-457200">
              <a:buFont typeface="Arial" pitchFamily="34" charset="0"/>
              <a:buAutoNum type="arabicPeriod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Формирование здоровья девочки как будущей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charset="0"/>
              <a:buNone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матери, подготовка ее к будущему материнству; </a:t>
            </a:r>
          </a:p>
          <a:p>
            <a:pPr marL="457200" indent="-457200">
              <a:buFont typeface="Arial" pitchFamily="34" charset="0"/>
              <a:buAutoNum type="arabicPeriod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Лечебно-профилактическая помощь женщине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charset="0"/>
              <a:buNone/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наступления беременности; </a:t>
            </a:r>
          </a:p>
          <a:p>
            <a:pPr marL="457200" indent="-457200">
              <a:buFont typeface="Arial" pitchFamily="34" charset="0"/>
              <a:buAutoNum type="arabicPeriod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Антенатальная охрана плода; </a:t>
            </a:r>
          </a:p>
          <a:p>
            <a:pPr marL="457200" indent="-457200">
              <a:buFont typeface="Arial" pitchFamily="34" charset="0"/>
              <a:buAutoNum type="arabicPeriod"/>
              <a:defRPr/>
            </a:pP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Интранатальная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охрана плода, сохранение здоровья женщины в период родов; </a:t>
            </a:r>
          </a:p>
          <a:p>
            <a:pPr marL="457200" indent="-457200">
              <a:buFont typeface="Arial" pitchFamily="34" charset="0"/>
              <a:buAutoNum type="arabicPeriod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Охрана здоровья новорожденного и матери в послеродовый период; </a:t>
            </a:r>
          </a:p>
          <a:p>
            <a:pPr marL="457200" indent="-457200">
              <a:buFont typeface="Arial" pitchFamily="34" charset="0"/>
              <a:buAutoNum type="arabicPeriod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Охрана здоровья ребенка до поступления в школу; </a:t>
            </a:r>
          </a:p>
          <a:p>
            <a:pPr marL="457200" indent="-457200">
              <a:buFont typeface="Arial" pitchFamily="34" charset="0"/>
              <a:buAutoNum type="arabicPeriod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Охрана здоровья школьника; </a:t>
            </a:r>
          </a:p>
          <a:p>
            <a:pPr marL="457200" indent="-457200">
              <a:buFont typeface="Arial" pitchFamily="34" charset="0"/>
              <a:buAutoNum type="arabicPeriod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Охрана здоровья подростка и передача его во «взрослую сеть»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ctr">
              <a:buFont typeface="Arial" charset="0"/>
              <a:buNone/>
              <a:defRPr/>
            </a:pP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системы охраны материнства и детства– сохранение и укрепление репродуктивного потенциала 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5868144" y="-40749"/>
          <a:ext cx="3240360" cy="3541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" name="Группа 3"/>
          <p:cNvGrpSpPr>
            <a:grpSpLocks/>
          </p:cNvGrpSpPr>
          <p:nvPr/>
        </p:nvGrpSpPr>
        <p:grpSpPr bwMode="auto">
          <a:xfrm>
            <a:off x="6875463" y="1268413"/>
            <a:ext cx="1225550" cy="1152525"/>
            <a:chOff x="3776528" y="2347966"/>
            <a:chExt cx="2241506" cy="2241506"/>
          </a:xfrm>
        </p:grpSpPr>
        <p:sp>
          <p:nvSpPr>
            <p:cNvPr id="6" name="Овал 5"/>
            <p:cNvSpPr/>
            <p:nvPr/>
          </p:nvSpPr>
          <p:spPr>
            <a:xfrm>
              <a:off x="3776528" y="2347966"/>
              <a:ext cx="2241506" cy="2241506"/>
            </a:xfrm>
            <a:prstGeom prst="ellipse">
              <a:avLst/>
            </a:prstGeom>
            <a:blipFill rotWithShape="0">
              <a:blip r:embed="rId8" cstate="print"/>
              <a:stretch>
                <a:fillRect/>
              </a:stretch>
            </a:blip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Овал 4"/>
            <p:cNvSpPr/>
            <p:nvPr/>
          </p:nvSpPr>
          <p:spPr>
            <a:xfrm>
              <a:off x="4104623" y="2675238"/>
              <a:ext cx="1585314" cy="15869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1910" tIns="41910" rIns="41910" bIns="41910" spcCol="1270" anchor="ctr"/>
            <a:lstStyle/>
            <a:p>
              <a:pPr algn="ctr" defTabSz="29337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6600" b="1" dirty="0"/>
            </a:p>
          </p:txBody>
        </p:sp>
      </p:grpSp>
      <p:sp>
        <p:nvSpPr>
          <p:cNvPr id="7173" name="Номер слайда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777C22-47C1-43F5-9831-1997E0074111}" type="slidenum">
              <a:rPr lang="lt-LT" altLang="en-US" smtClean="0"/>
              <a:pPr/>
              <a:t>5</a:t>
            </a:fld>
            <a:endParaRPr lang="lt-LT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Прямая соединительная линия 39"/>
          <p:cNvCxnSpPr/>
          <p:nvPr/>
        </p:nvCxnSpPr>
        <p:spPr>
          <a:xfrm>
            <a:off x="8748713" y="2565400"/>
            <a:ext cx="0" cy="1042988"/>
          </a:xfrm>
          <a:prstGeom prst="lin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8748713" y="4868863"/>
            <a:ext cx="0" cy="1044575"/>
          </a:xfrm>
          <a:prstGeom prst="lin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364163" y="4868863"/>
            <a:ext cx="0" cy="1044575"/>
          </a:xfrm>
          <a:prstGeom prst="lin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468313" y="4868863"/>
            <a:ext cx="0" cy="1044575"/>
          </a:xfrm>
          <a:prstGeom prst="lin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68313" y="2492375"/>
            <a:ext cx="0" cy="1044575"/>
          </a:xfrm>
          <a:prstGeom prst="lin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2987675" y="2492375"/>
            <a:ext cx="0" cy="1044575"/>
          </a:xfrm>
          <a:prstGeom prst="lin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ctr"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lt1"/>
                </a:solidFill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lt1"/>
                </a:solidFill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lt1"/>
                </a:solidFill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lt1"/>
                </a:solidFill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Новая парадигма в здравоохранении </a:t>
            </a:r>
          </a:p>
        </p:txBody>
      </p:sp>
      <p:sp>
        <p:nvSpPr>
          <p:cNvPr id="9225" name="Номер слайда 34"/>
          <p:cNvSpPr>
            <a:spLocks noGrp="1"/>
          </p:cNvSpPr>
          <p:nvPr>
            <p:ph type="sldNum" sz="quarter" idx="12"/>
          </p:nvPr>
        </p:nvSpPr>
        <p:spPr bwMode="auto">
          <a:xfrm>
            <a:off x="7046913" y="65198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ADF1545-9EFF-4889-9F89-F0327FFE6800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8" name="Прямоугольник 4"/>
          <p:cNvSpPr>
            <a:spLocks noChangeArrowheads="1"/>
          </p:cNvSpPr>
          <p:nvPr/>
        </p:nvSpPr>
        <p:spPr bwMode="auto">
          <a:xfrm>
            <a:off x="971550" y="-26988"/>
            <a:ext cx="1428750" cy="1444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Равнобедренный треугольник 5"/>
          <p:cNvSpPr/>
          <p:nvPr/>
        </p:nvSpPr>
        <p:spPr>
          <a:xfrm rot="5400000" flipV="1">
            <a:off x="3964781" y="-1404143"/>
            <a:ext cx="1357313" cy="8286750"/>
          </a:xfrm>
          <a:prstGeom prst="triangle">
            <a:avLst/>
          </a:prstGeom>
          <a:solidFill>
            <a:srgbClr val="FF0000"/>
          </a:solidFill>
          <a:ln>
            <a:solidFill>
              <a:srgbClr val="CC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"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Равнобедренный треугольник 6"/>
          <p:cNvSpPr/>
          <p:nvPr/>
        </p:nvSpPr>
        <p:spPr>
          <a:xfrm rot="5400000" flipV="1">
            <a:off x="4288632" y="912019"/>
            <a:ext cx="571500" cy="8358187"/>
          </a:xfrm>
          <a:prstGeom prst="triangle">
            <a:avLst/>
          </a:prstGeom>
          <a:solidFill>
            <a:srgbClr val="FF0000"/>
          </a:solidFill>
          <a:ln>
            <a:solidFill>
              <a:srgbClr val="CC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"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9229" name="TextBox 7"/>
          <p:cNvSpPr txBox="1">
            <a:spLocks noChangeArrowheads="1"/>
          </p:cNvSpPr>
          <p:nvPr/>
        </p:nvSpPr>
        <p:spPr bwMode="auto">
          <a:xfrm>
            <a:off x="395288" y="971550"/>
            <a:ext cx="8355012" cy="6461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>
                <a:solidFill>
                  <a:srgbClr val="C00000"/>
                </a:solidFill>
                <a:latin typeface="Calibri" pitchFamily="34" charset="0"/>
              </a:rPr>
              <a:t>Приоритеты смещаются от лечения заболеваний к их предотвращению и поддержанию здоровья</a:t>
            </a:r>
          </a:p>
        </p:txBody>
      </p:sp>
      <p:sp>
        <p:nvSpPr>
          <p:cNvPr id="9230" name="TextBox 8"/>
          <p:cNvSpPr txBox="1">
            <a:spLocks noChangeArrowheads="1"/>
          </p:cNvSpPr>
          <p:nvPr/>
        </p:nvSpPr>
        <p:spPr bwMode="auto">
          <a:xfrm>
            <a:off x="285750" y="1989138"/>
            <a:ext cx="8143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u="sng">
                <a:solidFill>
                  <a:schemeClr val="accent2"/>
                </a:solidFill>
                <a:latin typeface="Calibri" pitchFamily="34" charset="0"/>
              </a:rPr>
              <a:t>Современная система здравоохранения:</a:t>
            </a:r>
          </a:p>
        </p:txBody>
      </p:sp>
      <p:sp>
        <p:nvSpPr>
          <p:cNvPr id="11" name="Равнобедренный треугольник 10"/>
          <p:cNvSpPr/>
          <p:nvPr/>
        </p:nvSpPr>
        <p:spPr>
          <a:xfrm rot="5400000">
            <a:off x="2497931" y="342107"/>
            <a:ext cx="725487" cy="4864100"/>
          </a:xfrm>
          <a:prstGeom prst="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Равнобедренный треугольник 11"/>
          <p:cNvSpPr/>
          <p:nvPr/>
        </p:nvSpPr>
        <p:spPr>
          <a:xfrm rot="5400000">
            <a:off x="2824163" y="1947863"/>
            <a:ext cx="1428750" cy="6286500"/>
          </a:xfrm>
          <a:prstGeom prst="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9233" name="TextBox 13"/>
          <p:cNvSpPr txBox="1">
            <a:spLocks noChangeArrowheads="1"/>
          </p:cNvSpPr>
          <p:nvPr/>
        </p:nvSpPr>
        <p:spPr bwMode="auto">
          <a:xfrm>
            <a:off x="323850" y="3925888"/>
            <a:ext cx="8143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u="sng">
                <a:solidFill>
                  <a:schemeClr val="accent2"/>
                </a:solidFill>
                <a:latin typeface="Calibri" pitchFamily="34" charset="0"/>
              </a:rPr>
              <a:t>Система здравоохранения будущего:</a:t>
            </a:r>
          </a:p>
        </p:txBody>
      </p:sp>
      <p:sp>
        <p:nvSpPr>
          <p:cNvPr id="9234" name="TextBox 25"/>
          <p:cNvSpPr txBox="1">
            <a:spLocks noChangeArrowheads="1"/>
          </p:cNvSpPr>
          <p:nvPr/>
        </p:nvSpPr>
        <p:spPr bwMode="auto">
          <a:xfrm>
            <a:off x="500063" y="2560638"/>
            <a:ext cx="32146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Профилактика</a:t>
            </a:r>
          </a:p>
          <a:p>
            <a:endParaRPr lang="ru-RU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235" name="TextBox 26"/>
          <p:cNvSpPr txBox="1">
            <a:spLocks noChangeArrowheads="1"/>
          </p:cNvSpPr>
          <p:nvPr/>
        </p:nvSpPr>
        <p:spPr bwMode="auto">
          <a:xfrm>
            <a:off x="466725" y="4945063"/>
            <a:ext cx="32146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Профилактика</a:t>
            </a:r>
          </a:p>
          <a:p>
            <a:endParaRPr lang="ru-RU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236" name="TextBox 27"/>
          <p:cNvSpPr txBox="1">
            <a:spLocks noChangeArrowheads="1"/>
          </p:cNvSpPr>
          <p:nvPr/>
        </p:nvSpPr>
        <p:spPr bwMode="auto">
          <a:xfrm>
            <a:off x="7143750" y="2560638"/>
            <a:ext cx="1643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>
                <a:solidFill>
                  <a:schemeClr val="bg1"/>
                </a:solidFill>
                <a:latin typeface="Calibri" pitchFamily="34" charset="0"/>
              </a:rPr>
              <a:t>Лечение</a:t>
            </a:r>
          </a:p>
        </p:txBody>
      </p:sp>
      <p:sp>
        <p:nvSpPr>
          <p:cNvPr id="9237" name="TextBox 28"/>
          <p:cNvSpPr txBox="1">
            <a:spLocks noChangeArrowheads="1"/>
          </p:cNvSpPr>
          <p:nvPr/>
        </p:nvSpPr>
        <p:spPr bwMode="auto">
          <a:xfrm>
            <a:off x="7110413" y="4876800"/>
            <a:ext cx="1643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>
                <a:solidFill>
                  <a:schemeClr val="bg1"/>
                </a:solidFill>
                <a:latin typeface="Calibri" pitchFamily="34" charset="0"/>
              </a:rPr>
              <a:t>Лечение</a:t>
            </a: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468313" y="3536950"/>
            <a:ext cx="2484437" cy="0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39" name="TextBox 22"/>
          <p:cNvSpPr txBox="1">
            <a:spLocks noChangeArrowheads="1"/>
          </p:cNvSpPr>
          <p:nvPr/>
        </p:nvSpPr>
        <p:spPr bwMode="auto">
          <a:xfrm>
            <a:off x="1116013" y="3357563"/>
            <a:ext cx="1081087" cy="3587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/>
            <a:r>
              <a:rPr lang="ru-RU" b="1">
                <a:solidFill>
                  <a:srgbClr val="008000"/>
                </a:solidFill>
                <a:latin typeface="Calibri" pitchFamily="34" charset="0"/>
              </a:rPr>
              <a:t>Здоровье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2987675" y="3536950"/>
            <a:ext cx="5795963" cy="0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41" name="TextBox 25"/>
          <p:cNvSpPr txBox="1">
            <a:spLocks noChangeArrowheads="1"/>
          </p:cNvSpPr>
          <p:nvPr/>
        </p:nvSpPr>
        <p:spPr bwMode="auto">
          <a:xfrm>
            <a:off x="5003800" y="3357563"/>
            <a:ext cx="1081088" cy="3587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/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Болезнь</a:t>
            </a:r>
          </a:p>
        </p:txBody>
      </p:sp>
      <p:cxnSp>
        <p:nvCxnSpPr>
          <p:cNvPr id="33" name="Прямая со стрелкой 32"/>
          <p:cNvCxnSpPr/>
          <p:nvPr/>
        </p:nvCxnSpPr>
        <p:spPr>
          <a:xfrm>
            <a:off x="468313" y="5913438"/>
            <a:ext cx="4895850" cy="0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43" name="TextBox 33"/>
          <p:cNvSpPr txBox="1">
            <a:spLocks noChangeArrowheads="1"/>
          </p:cNvSpPr>
          <p:nvPr/>
        </p:nvSpPr>
        <p:spPr bwMode="auto">
          <a:xfrm>
            <a:off x="2627313" y="5732463"/>
            <a:ext cx="1081087" cy="3603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/>
            <a:r>
              <a:rPr lang="ru-RU" b="1">
                <a:solidFill>
                  <a:srgbClr val="008000"/>
                </a:solidFill>
                <a:latin typeface="Calibri" pitchFamily="34" charset="0"/>
              </a:rPr>
              <a:t>Здоровье</a:t>
            </a:r>
          </a:p>
        </p:txBody>
      </p:sp>
      <p:cxnSp>
        <p:nvCxnSpPr>
          <p:cNvPr id="35" name="Прямая со стрелкой 34"/>
          <p:cNvCxnSpPr/>
          <p:nvPr/>
        </p:nvCxnSpPr>
        <p:spPr>
          <a:xfrm>
            <a:off x="5364163" y="5913438"/>
            <a:ext cx="3419475" cy="0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45" name="TextBox 35"/>
          <p:cNvSpPr txBox="1">
            <a:spLocks noChangeArrowheads="1"/>
          </p:cNvSpPr>
          <p:nvPr/>
        </p:nvSpPr>
        <p:spPr bwMode="auto">
          <a:xfrm>
            <a:off x="6515100" y="5732463"/>
            <a:ext cx="1081088" cy="3603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/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Болезнь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60350"/>
            <a:ext cx="9144000" cy="5048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26035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0" y="266700"/>
            <a:ext cx="9144000" cy="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-17463" y="765175"/>
            <a:ext cx="914400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179388" y="338138"/>
            <a:ext cx="8785225" cy="3317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Инфраструктура службы охраны материнства и детства 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2122" y="1255843"/>
            <a:ext cx="2160240" cy="30777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Детские поликлиники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2122" y="1770063"/>
            <a:ext cx="2128315" cy="2462213"/>
          </a:xfrm>
          <a:prstGeom prst="rect">
            <a:avLst/>
          </a:prstGeom>
          <a:gradFill>
            <a:gsLst>
              <a:gs pos="0">
                <a:schemeClr val="bg1">
                  <a:lumMod val="65000"/>
                </a:schemeClr>
              </a:gs>
              <a:gs pos="80000">
                <a:schemeClr val="bg1">
                  <a:lumMod val="85000"/>
                </a:schemeClr>
              </a:gs>
              <a:gs pos="100000">
                <a:schemeClr val="bg1">
                  <a:lumMod val="50000"/>
                </a:schemeClr>
              </a:gs>
            </a:gsLst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Кабинеты врачей педиатров участковых.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Кабинет здорового ребенка.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Отделение помощи детям в образовательных учреждениях.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Отделение медико-социальной помощи детям.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305147" y="1404817"/>
            <a:ext cx="2132084" cy="30777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Женская консультация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286146" y="2432867"/>
            <a:ext cx="2136275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Медико-генетическая консультация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305147" y="1810112"/>
            <a:ext cx="2132084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Родильный дом (перинатальный центр)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305147" y="894336"/>
            <a:ext cx="2132084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Раннее выявление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520562" y="898033"/>
            <a:ext cx="2571717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Лечение, в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т.ч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ВМП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61146" y="848170"/>
            <a:ext cx="2151215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Профилактика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236296" y="849424"/>
            <a:ext cx="1825261" cy="107721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Реабилитация и санаторно-курортное лечение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25840" y="5071258"/>
            <a:ext cx="6735717" cy="30777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Дневные стационары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8318" y="4768889"/>
            <a:ext cx="2112119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Детские центры здоровья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5490" y="4324660"/>
            <a:ext cx="2091247" cy="30777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Женская консультация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4554769" y="4066227"/>
            <a:ext cx="2537509" cy="95410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Медицинские организации, оказывающие высокотехнологичную медицинскую помощь детям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4567226" y="2814015"/>
            <a:ext cx="2525052" cy="116955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Стационарные медицинские учреждения, в которых оказывается медицинская помощь детям, в т.ч. по профилям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7236296" y="1958029"/>
            <a:ext cx="1825261" cy="7386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Детские реабилитационные отделения АПУ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2326253" y="4470808"/>
            <a:ext cx="2138958" cy="30777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Диспансеры и центры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2312641" y="3031328"/>
            <a:ext cx="2136275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Детская поликлиника, КДЦ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1145" y="5371858"/>
            <a:ext cx="2105591" cy="7386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Центры охраны репродуктивного здоровья подростков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7092280" y="5373216"/>
            <a:ext cx="1969278" cy="116955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Санаторно-курортные учреждения для детей, в </a:t>
            </a:r>
            <a:r>
              <a:rPr lang="ru-RU" sz="1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т.ч</a:t>
            </a: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«мать-дитя» 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7212173" y="4213923"/>
            <a:ext cx="1849384" cy="7386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Детские реабилитационные центры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7236296" y="2745834"/>
            <a:ext cx="1825261" cy="138499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Детские реабилитационные отделения стационарных медицинских организаций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931" y="6488668"/>
            <a:ext cx="9144000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Кардинальные подходы – междисциплинарное взаимодействие и преемственность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4554769" y="1400572"/>
            <a:ext cx="2537510" cy="30777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Детская поликлиника, КДЦ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4554767" y="1812938"/>
            <a:ext cx="2537511" cy="30777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Диспансеры и центры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4554769" y="2202034"/>
            <a:ext cx="2537509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Медико-генетическая консультация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2332884" y="3626056"/>
            <a:ext cx="2132327" cy="7386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Центры охраны репродуктивного здоровья подростков</a:t>
            </a:r>
          </a:p>
        </p:txBody>
      </p:sp>
      <p:pic>
        <p:nvPicPr>
          <p:cNvPr id="8277" name="Picture 2" descr="C:\Users\ChumakovaOV\Desktop\картинки\iCAAQ1EZ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2975" y="5403850"/>
            <a:ext cx="1428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78" name="Picture 3" descr="C:\Users\ChumakovaOV\Desktop\картинки\iCAAIWSA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22688" y="5403850"/>
            <a:ext cx="1497012" cy="108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79" name="Picture 5" descr="DSCN1611"/>
          <p:cNvPicPr>
            <a:picLocks noChangeAspect="1" noChangeArrowheads="1"/>
          </p:cNvPicPr>
          <p:nvPr/>
        </p:nvPicPr>
        <p:blipFill>
          <a:blip r:embed="rId6" cstate="print">
            <a:lum contrast="18000"/>
          </a:blip>
          <a:srcRect/>
          <a:stretch>
            <a:fillRect/>
          </a:stretch>
        </p:blipFill>
        <p:spPr bwMode="auto">
          <a:xfrm>
            <a:off x="5292725" y="5403850"/>
            <a:ext cx="1727200" cy="108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80" name="Номер слайда 3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3BDC218-93D7-4DDD-A16A-F26D9643AEDE}" type="slidenum">
              <a:rPr lang="lt-LT" altLang="en-US" smtClean="0"/>
              <a:pPr/>
              <a:t>7</a:t>
            </a:fld>
            <a:endParaRPr lang="lt-LT" altLang="en-US"/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60350"/>
            <a:ext cx="9144000" cy="5048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26035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0" y="266700"/>
            <a:ext cx="9144000" cy="0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-17463" y="765175"/>
            <a:ext cx="914400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179388" y="338138"/>
            <a:ext cx="8785225" cy="3317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направления развития педиатрической службы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2122" y="1357859"/>
            <a:ext cx="2215622" cy="95410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Формирование принципов здорового образа жизни  среди детей и их родителей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7201" y="2397478"/>
            <a:ext cx="2210543" cy="52322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Профилактика </a:t>
            </a:r>
            <a:r>
              <a:rPr lang="ru-RU" sz="1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девиантного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поведения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7201" y="3008696"/>
            <a:ext cx="2210543" cy="3077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Вакцинопрофилактика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356771" y="1311089"/>
            <a:ext cx="2438934" cy="307777"/>
          </a:xfrm>
          <a:prstGeom prst="rect">
            <a:avLst/>
          </a:prstGeom>
          <a:solidFill>
            <a:srgbClr val="9966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Пренатальная</a:t>
            </a:r>
            <a:r>
              <a: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диагностика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341408" y="2050795"/>
            <a:ext cx="2438934" cy="1169551"/>
          </a:xfrm>
          <a:prstGeom prst="rect">
            <a:avLst/>
          </a:prstGeom>
          <a:solidFill>
            <a:srgbClr val="9966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Диспансеризация детей-сирот и детей, находящихся в трудной жизненной ситуации в стационарных учреждениях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356771" y="1681023"/>
            <a:ext cx="2423571" cy="307777"/>
          </a:xfrm>
          <a:prstGeom prst="rect">
            <a:avLst/>
          </a:prstGeom>
          <a:solidFill>
            <a:srgbClr val="9966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Неонатальный скрининг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394026" y="837036"/>
            <a:ext cx="2393998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Раннее выявление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918865" y="863838"/>
            <a:ext cx="2317430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Лечение, в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т.ч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ВМП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94379" y="848170"/>
            <a:ext cx="2115413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Профилактика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308304" y="849424"/>
            <a:ext cx="1753253" cy="12003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Реабилитация и санаторно-курортное лечение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62243" y="5312663"/>
            <a:ext cx="2412625" cy="1169551"/>
          </a:xfrm>
          <a:prstGeom prst="rect">
            <a:avLst/>
          </a:prstGeom>
          <a:solidFill>
            <a:srgbClr val="9966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Повышение квалификации кадров по вопросам раннего выявления нарушений здоровья и заболеваний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75789" y="3393240"/>
            <a:ext cx="2210543" cy="73866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Формирование групп риска по развитию заболеваний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57201" y="4226922"/>
            <a:ext cx="2210543" cy="138499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Повышение квалификации кадров по вопросам профилактики в педиатрической практике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4846857" y="6001531"/>
            <a:ext cx="2389439" cy="30777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Увеличение объемов ВМП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4846857" y="4081556"/>
            <a:ext cx="2389439" cy="18158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Развитие специализированной медицинской помощи детям, в первую очередь по  профилям вносящим основной вклад в смертность детей всех возрастов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4846857" y="3253606"/>
            <a:ext cx="2389438" cy="7386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Повышение подготовки кадров, в том числе на базе </a:t>
            </a:r>
            <a:r>
              <a:rPr lang="ru-RU" sz="1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симуляционных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центров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4788025" y="1335419"/>
            <a:ext cx="2448270" cy="180554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Создание трехуровневой системы оказания медицинской помощи в учреждениях родовспоможения и детства на основе порядков оказания медицинской помощи  матерям и детям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2379183" y="4753409"/>
            <a:ext cx="2395685" cy="523220"/>
          </a:xfrm>
          <a:prstGeom prst="rect">
            <a:avLst/>
          </a:prstGeom>
          <a:solidFill>
            <a:srgbClr val="9966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Профилактические осмотры детей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2368276" y="3299773"/>
            <a:ext cx="2406592" cy="1384995"/>
          </a:xfrm>
          <a:prstGeom prst="rect">
            <a:avLst/>
          </a:prstGeom>
          <a:solidFill>
            <a:srgbClr val="9966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Диспансеризация детей-сирот и детей,  оставшихся без попечения родителей и переданных на разные формы семейного устройства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75789" y="5571237"/>
            <a:ext cx="2173365" cy="95410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Скрининговые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программы мониторинга состояния здоровья детей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7349089" y="5013915"/>
            <a:ext cx="1777680" cy="138499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Обучение родителей - важнейших участников реабилитационного процесса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7327102" y="3767375"/>
            <a:ext cx="1734456" cy="116955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Подготовка медицинских работников в области </a:t>
            </a:r>
            <a:r>
              <a:rPr lang="ru-RU" sz="1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реабилитологии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7340005" y="2947141"/>
            <a:ext cx="1721552" cy="73866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Санаторно-курортная помощь детям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7340006" y="2132856"/>
            <a:ext cx="1721552" cy="73866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Создание системы медицинской реабилитации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931" y="6488668"/>
            <a:ext cx="9144000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Кардинальные подходы – междисциплинарное взаимодействие и преемственность</a:t>
            </a:r>
          </a:p>
        </p:txBody>
      </p:sp>
      <p:sp>
        <p:nvSpPr>
          <p:cNvPr id="11346" name="Номер слайда 3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2537E0D-37B0-4209-B240-8D5534E8A76E}" type="slidenum">
              <a:rPr lang="lt-LT" altLang="en-US" smtClean="0"/>
              <a:pPr/>
              <a:t>8</a:t>
            </a:fld>
            <a:endParaRPr lang="lt-LT" altLang="en-US"/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971550" y="2801938"/>
            <a:ext cx="936625" cy="1274762"/>
          </a:xfrm>
          <a:prstGeom prst="triangle">
            <a:avLst>
              <a:gd name="adj" fmla="val 48419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u="sng" dirty="0">
              <a:solidFill>
                <a:schemeClr val="tx1"/>
              </a:solidFill>
            </a:endParaRPr>
          </a:p>
        </p:txBody>
      </p:sp>
      <p:sp>
        <p:nvSpPr>
          <p:cNvPr id="5" name="Трапеция 4"/>
          <p:cNvSpPr/>
          <p:nvPr/>
        </p:nvSpPr>
        <p:spPr>
          <a:xfrm>
            <a:off x="0" y="5013325"/>
            <a:ext cx="2916238" cy="1216025"/>
          </a:xfrm>
          <a:prstGeom prst="trapezoid">
            <a:avLst>
              <a:gd name="adj" fmla="val 4648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8" name="Трапеция 7"/>
          <p:cNvSpPr/>
          <p:nvPr/>
        </p:nvSpPr>
        <p:spPr>
          <a:xfrm>
            <a:off x="539750" y="4079875"/>
            <a:ext cx="1800225" cy="933450"/>
          </a:xfrm>
          <a:prstGeom prst="trapezoid">
            <a:avLst>
              <a:gd name="adj" fmla="val 4737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12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уровень </a:t>
            </a:r>
          </a:p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 родильных отделений, роддомов, ПЦ</a:t>
            </a:r>
          </a:p>
        </p:txBody>
      </p:sp>
      <p:pic>
        <p:nvPicPr>
          <p:cNvPr id="1229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19188" y="3429000"/>
            <a:ext cx="715962" cy="657225"/>
          </a:xfrm>
        </p:spPr>
      </p:pic>
      <p:sp>
        <p:nvSpPr>
          <p:cNvPr id="14" name="Прямоугольная выноска 13"/>
          <p:cNvSpPr/>
          <p:nvPr/>
        </p:nvSpPr>
        <p:spPr>
          <a:xfrm>
            <a:off x="2052638" y="3500438"/>
            <a:ext cx="1727200" cy="1368425"/>
          </a:xfrm>
          <a:prstGeom prst="wedgeRectCallout">
            <a:avLst>
              <a:gd name="adj1" fmla="val -56296"/>
              <a:gd name="adj2" fmla="val 2992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Перинатальные центры:</a:t>
            </a:r>
          </a:p>
          <a:p>
            <a:pPr marL="285750" indent="-285750" algn="ctr">
              <a:buFont typeface="Wingdings" pitchFamily="2" charset="2"/>
              <a:buChar char="ü"/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ОГАУЗ «Братский ПЦ»</a:t>
            </a:r>
          </a:p>
          <a:p>
            <a:pPr marL="285750" indent="-285750" algn="ctr">
              <a:buFont typeface="Wingdings" pitchFamily="2" charset="2"/>
              <a:buChar char="ü"/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ОГАУЗ «Ангарский ПЦ»</a:t>
            </a:r>
          </a:p>
          <a:p>
            <a:pPr marL="285750" indent="-285750" algn="ctr">
              <a:buFont typeface="Wingdings" pitchFamily="2" charset="2"/>
              <a:buChar char="ü"/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ПЦ ОГБУЗ «Областная больница №2»</a:t>
            </a: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1781175" y="2266950"/>
            <a:ext cx="2070100" cy="1090613"/>
          </a:xfrm>
          <a:prstGeom prst="wedgeRectCallout">
            <a:avLst>
              <a:gd name="adj1" fmla="val -61969"/>
              <a:gd name="adj2" fmla="val 3184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Перинатальные центры:</a:t>
            </a:r>
          </a:p>
          <a:p>
            <a:pPr marL="285750" indent="-285750" algn="ctr">
              <a:buFont typeface="Wingdings" pitchFamily="2" charset="2"/>
              <a:buChar char="ü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Областной перинатальный центр ГБУЗ ИОКБ</a:t>
            </a:r>
          </a:p>
          <a:p>
            <a:pPr marL="285750" indent="-285750" algn="ctr">
              <a:buFont typeface="Wingdings" pitchFamily="2" charset="2"/>
              <a:buChar char="ü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ОГАУЗ «Иркутский городской ПЦ» </a:t>
            </a:r>
          </a:p>
        </p:txBody>
      </p:sp>
      <p:sp>
        <p:nvSpPr>
          <p:cNvPr id="12296" name="Объект 2"/>
          <p:cNvSpPr txBox="1">
            <a:spLocks/>
          </p:cNvSpPr>
          <p:nvPr/>
        </p:nvSpPr>
        <p:spPr bwMode="auto">
          <a:xfrm>
            <a:off x="820738" y="188913"/>
            <a:ext cx="7543800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marL="90488" indent="-90488" algn="ctr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ru-RU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Трехуровневая система оказания медицинской помощи женщинам во время беременности и родов, детям, в том числе новорожденным</a:t>
            </a:r>
          </a:p>
          <a:p>
            <a:pPr marL="90488" indent="-90488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endParaRPr lang="ru-RU" sz="2400" b="1">
              <a:solidFill>
                <a:srgbClr val="404040"/>
              </a:solidFill>
              <a:latin typeface="Comic Sans MS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686550" y="1341438"/>
            <a:ext cx="2127250" cy="6953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«Педиатрия»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«Неонатология»</a:t>
            </a:r>
          </a:p>
        </p:txBody>
      </p:sp>
      <p:sp>
        <p:nvSpPr>
          <p:cNvPr id="11" name="Трапеция 10"/>
          <p:cNvSpPr/>
          <p:nvPr/>
        </p:nvSpPr>
        <p:spPr>
          <a:xfrm>
            <a:off x="6156325" y="5167313"/>
            <a:ext cx="2987675" cy="1069975"/>
          </a:xfrm>
          <a:prstGeom prst="trapezoid">
            <a:avLst>
              <a:gd name="adj" fmla="val 4648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Трапеция 11"/>
          <p:cNvSpPr/>
          <p:nvPr/>
        </p:nvSpPr>
        <p:spPr>
          <a:xfrm>
            <a:off x="6659563" y="4005263"/>
            <a:ext cx="2016125" cy="1152525"/>
          </a:xfrm>
          <a:prstGeom prst="trapezoid">
            <a:avLst>
              <a:gd name="adj" fmla="val 4737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7235825" y="2708275"/>
            <a:ext cx="865188" cy="1296988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u="sng" dirty="0">
              <a:solidFill>
                <a:schemeClr val="tx1"/>
              </a:solidFill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5364163" y="2306638"/>
            <a:ext cx="1992312" cy="1096962"/>
          </a:xfrm>
          <a:prstGeom prst="wedgeRectCallout">
            <a:avLst>
              <a:gd name="adj1" fmla="val 56832"/>
              <a:gd name="adj2" fmla="val 3315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ГБУЗ Иркутская государственная областная детская клиническая больница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ОГАУЗ «Городская Ивано-Матренинская детская клиническая больница» 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30225" y="1341438"/>
            <a:ext cx="2128838" cy="804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«Акушерство и гинекология»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«Неонатология»</a:t>
            </a:r>
          </a:p>
        </p:txBody>
      </p:sp>
      <p:sp>
        <p:nvSpPr>
          <p:cNvPr id="3" name="Овал 2"/>
          <p:cNvSpPr/>
          <p:nvPr/>
        </p:nvSpPr>
        <p:spPr>
          <a:xfrm>
            <a:off x="3995738" y="3500438"/>
            <a:ext cx="2089150" cy="233045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222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 межмуниципальных региональных </a:t>
            </a:r>
          </a:p>
          <a:p>
            <a:pPr algn="ctr">
              <a:defRPr/>
            </a:pPr>
            <a:r>
              <a:rPr lang="ru-RU" sz="105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межмуниципальных районных педиатрических и акушерско-гинекологических  </a:t>
            </a: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центров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5902325" y="3756025"/>
            <a:ext cx="636588" cy="217488"/>
          </a:xfrm>
          <a:prstGeom prst="straightConnector1">
            <a:avLst/>
          </a:prstGeom>
          <a:ln w="190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6016625" y="4473575"/>
            <a:ext cx="669925" cy="0"/>
          </a:xfrm>
          <a:prstGeom prst="straightConnector1">
            <a:avLst/>
          </a:prstGeom>
          <a:ln w="190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5976938" y="5121275"/>
            <a:ext cx="468312" cy="338138"/>
          </a:xfrm>
          <a:prstGeom prst="straightConnector1">
            <a:avLst/>
          </a:prstGeom>
          <a:ln w="190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3608388" y="3657600"/>
            <a:ext cx="617537" cy="315913"/>
          </a:xfrm>
          <a:prstGeom prst="straightConnector1">
            <a:avLst/>
          </a:prstGeom>
          <a:ln w="190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3562350" y="4473575"/>
            <a:ext cx="642938" cy="0"/>
          </a:xfrm>
          <a:prstGeom prst="straightConnector1">
            <a:avLst/>
          </a:prstGeom>
          <a:ln w="190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3538538" y="5121275"/>
            <a:ext cx="687387" cy="293688"/>
          </a:xfrm>
          <a:prstGeom prst="straightConnector1">
            <a:avLst/>
          </a:prstGeom>
          <a:ln w="190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10" name="TextBox 31"/>
          <p:cNvSpPr txBox="1">
            <a:spLocks noChangeArrowheads="1"/>
          </p:cNvSpPr>
          <p:nvPr/>
        </p:nvSpPr>
        <p:spPr bwMode="auto">
          <a:xfrm>
            <a:off x="-14288" y="5300663"/>
            <a:ext cx="3019426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 u="sng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200" b="1" u="sng">
                <a:latin typeface="Times New Roman" pitchFamily="18" charset="0"/>
                <a:cs typeface="Times New Roman" pitchFamily="18" charset="0"/>
              </a:rPr>
              <a:t> уровень </a:t>
            </a:r>
          </a:p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21 акушерско-гинекологических </a:t>
            </a:r>
            <a:endParaRPr lang="en-US" sz="12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отделений</a:t>
            </a:r>
          </a:p>
          <a:p>
            <a:endParaRPr lang="ru-RU"/>
          </a:p>
        </p:txBody>
      </p:sp>
      <p:pic>
        <p:nvPicPr>
          <p:cNvPr id="123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0438" y="3284538"/>
            <a:ext cx="719137" cy="69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12" name="TextBox 34"/>
          <p:cNvSpPr txBox="1">
            <a:spLocks noChangeArrowheads="1"/>
          </p:cNvSpPr>
          <p:nvPr/>
        </p:nvSpPr>
        <p:spPr bwMode="auto">
          <a:xfrm>
            <a:off x="6948488" y="4141788"/>
            <a:ext cx="14398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 u="sng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1200" b="1" u="sng">
                <a:latin typeface="Times New Roman" pitchFamily="18" charset="0"/>
                <a:cs typeface="Times New Roman" pitchFamily="18" charset="0"/>
              </a:rPr>
              <a:t>уровень </a:t>
            </a:r>
          </a:p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8 педиатрических отделений, детских больниц</a:t>
            </a:r>
          </a:p>
          <a:p>
            <a:endParaRPr lang="ru-RU" sz="1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588125" y="5159375"/>
            <a:ext cx="2124075" cy="1293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200" b="1" u="sng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200" b="1" u="sng" dirty="0">
                <a:latin typeface="Times New Roman" pitchFamily="18" charset="0"/>
                <a:cs typeface="Times New Roman" pitchFamily="18" charset="0"/>
              </a:rPr>
              <a:t> уровень </a:t>
            </a:r>
          </a:p>
          <a:p>
            <a:pPr algn="ctr">
              <a:defRPr/>
            </a:pPr>
            <a:r>
              <a:rPr lang="ru-RU" sz="1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ФАПы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врачебные амбулатории, </a:t>
            </a:r>
            <a:r>
              <a:rPr lang="ru-RU" sz="1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больницы, районные больницы         (52 мед. организации)</a:t>
            </a:r>
          </a:p>
          <a:p>
            <a:pPr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314" name="Номер слайда 2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13401F3-75DF-408D-9A8A-BAB25153561F}" type="slidenum">
              <a:rPr lang="lt-LT" altLang="en-US" smtClean="0"/>
              <a:pPr/>
              <a:t>9</a:t>
            </a:fld>
            <a:endParaRPr lang="lt-LT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Описание: Безымянный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3" y="332656"/>
            <a:ext cx="6408712" cy="6502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2241714" y="74711"/>
            <a:ext cx="466057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Карта-схема сети детских центров здоровья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1407939"/>
            <a:ext cx="8229600" cy="7969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Указ Президента Российской Федерации</a:t>
            </a:r>
            <a:br>
              <a:rPr lang="ru-RU" sz="2400" b="1" dirty="0">
                <a:solidFill>
                  <a:srgbClr val="002060"/>
                </a:solidFill>
                <a:latin typeface="Arial" charset="0"/>
                <a:cs typeface="Arial" charset="0"/>
              </a:rPr>
            </a:br>
            <a:r>
              <a:rPr lang="ru-RU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от 7 мая 2018 года №204</a:t>
            </a:r>
            <a:br>
              <a:rPr lang="ru-RU" sz="2400" b="1" dirty="0">
                <a:solidFill>
                  <a:srgbClr val="002060"/>
                </a:solidFill>
                <a:latin typeface="Arial" charset="0"/>
                <a:cs typeface="Arial" charset="0"/>
              </a:rPr>
            </a:br>
            <a:r>
              <a:rPr lang="ru-RU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«О национальных целях и стратегических задачах развития Российской Федерации на период до 2024 года»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457200" y="2492177"/>
            <a:ext cx="8229600" cy="4177183"/>
          </a:xfrm>
        </p:spPr>
        <p:txBody>
          <a:bodyPr/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Снижение младенческой  смертности до 4,5 на 1000 родившихся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Увеличение суммарного коэффициента рождений до 1,7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Повышение ожидаемой продолжительности жизни до 78 лет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Ликвидация кадрового дефицита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Улучшение материально-технической базы медицинских организаций, оказывающих помощь детям, создание современной инфраструктуры оказания медицинской помощи детям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4CD442C-D0AC-4201-9330-72FB6A01D4A6}" type="slidenum">
              <a:rPr lang="lt-LT" altLang="en-US" smtClean="0"/>
              <a:pPr/>
              <a:t>11</a:t>
            </a:fld>
            <a:endParaRPr lang="lt-LT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одержимое 2"/>
          <p:cNvSpPr>
            <a:spLocks noGrp="1"/>
          </p:cNvSpPr>
          <p:nvPr>
            <p:ph idx="1"/>
          </p:nvPr>
        </p:nvSpPr>
        <p:spPr>
          <a:xfrm>
            <a:off x="457200" y="1019894"/>
            <a:ext cx="8229600" cy="5505450"/>
          </a:xfrm>
        </p:spPr>
        <p:txBody>
          <a:bodyPr/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Внедрение современных технологий медицинской реабилитации  детей, технологий раннего вмешательства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Профилактика СЖО и социального сиротства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Профилактика детских суицидов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Реализация профилактических программ ( в т. ч.  перинатальной профилактики ВИЧ)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Охват диспансеризацией и профилактическими осмотрами не менее 95% детей ежегодно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Развитие службы паллиативной медицинской помощи и медицинской реабилитации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Развитие «школьной медицины»</a:t>
            </a:r>
          </a:p>
        </p:txBody>
      </p:sp>
      <p:sp>
        <p:nvSpPr>
          <p:cNvPr id="5123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0C3844F-68EB-4616-B425-14216CC75318}" type="slidenum">
              <a:rPr lang="lt-LT" altLang="en-US" smtClean="0"/>
              <a:pPr/>
              <a:t>12</a:t>
            </a:fld>
            <a:endParaRPr lang="lt-LT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81746-0BF5-4536-BECE-8F1E155D981E}" type="slidenum">
              <a:rPr lang="ru-RU"/>
              <a:pPr/>
              <a:t>13</a:t>
            </a:fld>
            <a:endParaRPr lang="ru-RU"/>
          </a:p>
        </p:txBody>
      </p:sp>
      <p:sp>
        <p:nvSpPr>
          <p:cNvPr id="76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/>
              <a:t>     </a:t>
            </a:r>
            <a:r>
              <a:rPr lang="ru-RU" sz="32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Критерии младенческой смертности</a:t>
            </a:r>
            <a:endParaRPr lang="en-US" sz="32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65955" name="Rectangle 3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00FFFF"/>
          </a:solidFill>
        </p:spPr>
        <p:txBody>
          <a:bodyPr/>
          <a:lstStyle/>
          <a:p>
            <a:r>
              <a:rPr lang="ru-RU" sz="3200" b="1" dirty="0"/>
              <a:t>Критерии ВОЗ:</a:t>
            </a:r>
          </a:p>
          <a:p>
            <a:pPr>
              <a:buFontTx/>
              <a:buNone/>
            </a:pPr>
            <a:endParaRPr lang="ru-RU" sz="3200" b="1" dirty="0"/>
          </a:p>
          <a:p>
            <a:r>
              <a:rPr lang="ru-RU" dirty="0"/>
              <a:t>10,0</a:t>
            </a:r>
            <a:r>
              <a:rPr lang="ru-RU" dirty="0">
                <a:cs typeface="Arial" charset="0"/>
              </a:rPr>
              <a:t>‰ и менее – низкий уровень МС</a:t>
            </a:r>
          </a:p>
          <a:p>
            <a:r>
              <a:rPr lang="en-US" dirty="0">
                <a:cs typeface="Arial" charset="0"/>
              </a:rPr>
              <a:t>&gt;</a:t>
            </a:r>
            <a:r>
              <a:rPr lang="ru-RU" dirty="0">
                <a:cs typeface="Arial" charset="0"/>
              </a:rPr>
              <a:t> </a:t>
            </a:r>
            <a:r>
              <a:rPr lang="ru-RU" dirty="0"/>
              <a:t>10,0</a:t>
            </a:r>
            <a:r>
              <a:rPr lang="ru-RU" dirty="0">
                <a:cs typeface="Arial" charset="0"/>
              </a:rPr>
              <a:t>‰  до 20,0 ‰ – средний уровень МС</a:t>
            </a:r>
          </a:p>
          <a:p>
            <a:r>
              <a:rPr lang="en-US" dirty="0">
                <a:cs typeface="Arial" charset="0"/>
              </a:rPr>
              <a:t>&gt; </a:t>
            </a:r>
            <a:r>
              <a:rPr lang="ru-RU" dirty="0">
                <a:cs typeface="Arial" charset="0"/>
              </a:rPr>
              <a:t>20,0 ‰  - высокий уровень МС</a:t>
            </a:r>
            <a:endParaRPr lang="en-US" dirty="0">
              <a:cs typeface="Arial" charset="0"/>
            </a:endParaRPr>
          </a:p>
        </p:txBody>
      </p:sp>
      <p:sp>
        <p:nvSpPr>
          <p:cNvPr id="765956" name="Rectangle 4"/>
          <p:cNvSpPr>
            <a:spLocks noGrp="1" noChangeArrowheads="1"/>
          </p:cNvSpPr>
          <p:nvPr>
            <p:ph type="body" sz="half" idx="2"/>
          </p:nvPr>
        </p:nvSpPr>
        <p:spPr>
          <a:solidFill>
            <a:srgbClr val="CCFFFF"/>
          </a:solidFill>
        </p:spPr>
        <p:txBody>
          <a:bodyPr/>
          <a:lstStyle/>
          <a:p>
            <a:r>
              <a:rPr lang="ru-RU" sz="3200" b="1" dirty="0"/>
              <a:t>Критерии РФ</a:t>
            </a:r>
          </a:p>
          <a:p>
            <a:endParaRPr lang="ru-RU" sz="3200" b="1" dirty="0"/>
          </a:p>
          <a:p>
            <a:r>
              <a:rPr lang="ru-RU" sz="3200" dirty="0"/>
              <a:t>15,0</a:t>
            </a:r>
            <a:r>
              <a:rPr lang="ru-RU" dirty="0">
                <a:cs typeface="Arial" charset="0"/>
              </a:rPr>
              <a:t>‰ и менее – низкий уровень МС</a:t>
            </a:r>
          </a:p>
          <a:p>
            <a:r>
              <a:rPr lang="en-US" dirty="0">
                <a:cs typeface="Arial" charset="0"/>
              </a:rPr>
              <a:t>&gt;</a:t>
            </a:r>
            <a:r>
              <a:rPr lang="ru-RU" dirty="0">
                <a:cs typeface="Arial" charset="0"/>
              </a:rPr>
              <a:t> </a:t>
            </a:r>
            <a:r>
              <a:rPr lang="ru-RU" dirty="0"/>
              <a:t>15,0</a:t>
            </a:r>
            <a:r>
              <a:rPr lang="ru-RU" dirty="0">
                <a:cs typeface="Arial" charset="0"/>
              </a:rPr>
              <a:t>‰  до 25,0 ‰ – средний уровень МС</a:t>
            </a:r>
          </a:p>
          <a:p>
            <a:r>
              <a:rPr lang="en-US" dirty="0">
                <a:cs typeface="Arial" charset="0"/>
              </a:rPr>
              <a:t>&gt; </a:t>
            </a:r>
            <a:r>
              <a:rPr lang="ru-RU" dirty="0">
                <a:cs typeface="Arial" charset="0"/>
              </a:rPr>
              <a:t>25,0 ‰  - высокий уровень МС</a:t>
            </a:r>
            <a:endParaRPr lang="en-US" dirty="0">
              <a:cs typeface="Arial" charset="0"/>
            </a:endParaRPr>
          </a:p>
          <a:p>
            <a:endParaRPr lang="en-US" sz="32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166843"/>
            <a:ext cx="828092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предварительным данным Территориального органа Федеральной службы государственной статистики по Иркутской области за 12 месяцев 2018 года родилось 30 938 детей.       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Общий коэффициент рождаемости (число родившихся живыми на 1 тысячу населения) в 2018 году по области составил 12,9, что на 3,7% ниже, чем в 2017 году.       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12 месяцев 2018 года в Иркутской области умерло 31 204 человека, что на 0,6% меньше, чем за 2017 год (31 032 человека).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 смертности составил 13,0 на тысячу населения.        Прирост населения в 2018 году составил (-0,1), в 2017 году    0,5. </a:t>
            </a:r>
          </a:p>
        </p:txBody>
      </p:sp>
    </p:spTree>
    <p:extLst>
      <p:ext uri="{BB962C8B-B14F-4D97-AF65-F5344CB8AC3E}">
        <p14:creationId xmlns:p14="http://schemas.microsoft.com/office/powerpoint/2010/main" val="2118261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692696"/>
            <a:ext cx="7859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Динамика  показателей младенческой и детской смертности </a:t>
            </a: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xmlns="" id="{793B7DDA-C80B-4312-809E-CDBDA6B3B7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099406"/>
              </p:ext>
            </p:extLst>
          </p:nvPr>
        </p:nvGraphicFramePr>
        <p:xfrm>
          <a:off x="323528" y="2582912"/>
          <a:ext cx="8640960" cy="284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>
                  <a:extLst>
                    <a:ext uri="{9D8B030D-6E8A-4147-A177-3AD203B41FA5}">
                      <a16:colId xmlns:a16="http://schemas.microsoft.com/office/drawing/2014/main" xmlns="" val="292758310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175296718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409686215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355121397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1149074608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191531949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1009046588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39657887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Показатель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2012г.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2013 г.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2014г.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2015г.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2016г.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2017г.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2018г.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49135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Рождаемость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15,9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15,6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15,3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15,4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14,7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13,3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12,9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806690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Детская смертность (на 1000 населения в возрасте до 17 лет)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1,17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1,02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1,09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0,89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0,75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0,79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0,71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0013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Младенческая смертность (на 1000 родившихся живыми)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9,6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9,8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8,8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79234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2332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24744"/>
            <a:ext cx="856895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Структура младенческой смертности  </a:t>
            </a:r>
          </a:p>
          <a:p>
            <a:r>
              <a:rPr lang="ru-RU" dirty="0">
                <a:solidFill>
                  <a:srgbClr val="FF0000"/>
                </a:solidFill>
              </a:rPr>
              <a:t>на 1 месте </a:t>
            </a:r>
            <a:r>
              <a:rPr lang="ru-RU" dirty="0"/>
              <a:t>– отдельные состояния  перинатального периода, характерные для недоношенных детей с ОНМТ и ЭНМТ; в 2018году отмечено снижение показателя на 7,6%  (на 12 детей меньше)  </a:t>
            </a:r>
          </a:p>
          <a:p>
            <a:r>
              <a:rPr lang="ru-RU" dirty="0">
                <a:solidFill>
                  <a:srgbClr val="FF0000"/>
                </a:solidFill>
              </a:rPr>
              <a:t>на 2 месте </a:t>
            </a:r>
            <a:r>
              <a:rPr lang="ru-RU" dirty="0"/>
              <a:t>– смертность от ВПР; в 2018 году отмечено увеличение показателя на 28,5%. В абсолютных цифрах от ВПР в 2018 году умерло на 8 детей больше, чем за аналогичный период 2017 года, от врожденных пороков сердца – 53,5%  детей </a:t>
            </a:r>
            <a:r>
              <a:rPr lang="ru-RU" dirty="0">
                <a:solidFill>
                  <a:srgbClr val="FF0000"/>
                </a:solidFill>
              </a:rPr>
              <a:t>на 3 месте </a:t>
            </a:r>
            <a:r>
              <a:rPr lang="ru-RU" dirty="0"/>
              <a:t>– смертность от внешних причин смерти. Показатель в 2018 году снизился на 2%, в абсолютных цифрах умерло на 5 детей меньше, чем в 2017 году ( механическая асфиксия, отравление алкоголем, </a:t>
            </a:r>
            <a:r>
              <a:rPr lang="ru-RU" dirty="0" err="1"/>
              <a:t>кататравма</a:t>
            </a:r>
            <a:r>
              <a:rPr lang="ru-RU" dirty="0"/>
              <a:t>, ожоги и гибель на пожаре, утопления, ДТП и другие), 1 ребенок погиб от синдрома жестокого обращения. </a:t>
            </a:r>
          </a:p>
          <a:p>
            <a:r>
              <a:rPr lang="ru-RU" dirty="0">
                <a:solidFill>
                  <a:srgbClr val="FF0000"/>
                </a:solidFill>
              </a:rPr>
              <a:t>на 4 месте  </a:t>
            </a:r>
            <a:r>
              <a:rPr lang="ru-RU" dirty="0"/>
              <a:t>– смертность от СВС; показатель без динамики. </a:t>
            </a:r>
          </a:p>
          <a:p>
            <a:r>
              <a:rPr lang="ru-RU" dirty="0">
                <a:solidFill>
                  <a:srgbClr val="FF0000"/>
                </a:solidFill>
              </a:rPr>
              <a:t>на 5 месте </a:t>
            </a:r>
            <a:r>
              <a:rPr lang="ru-RU" dirty="0"/>
              <a:t>– смертность от инфекционных болезней (сепсис, менингококковая инфекция, </a:t>
            </a:r>
            <a:r>
              <a:rPr lang="ru-RU" dirty="0" err="1"/>
              <a:t>генерализованные</a:t>
            </a:r>
            <a:r>
              <a:rPr lang="ru-RU" dirty="0"/>
              <a:t> формы, острые кишечные инфекции ). В 2018 году умерло 11 детей (2017 год -10).</a:t>
            </a:r>
          </a:p>
          <a:p>
            <a:r>
              <a:rPr lang="ru-RU" dirty="0">
                <a:solidFill>
                  <a:srgbClr val="FF0000"/>
                </a:solidFill>
              </a:rPr>
              <a:t>на 6 месте </a:t>
            </a:r>
            <a:r>
              <a:rPr lang="ru-RU" dirty="0"/>
              <a:t>– болезни органов дыхания. Показатель смертности от болезней органов дыхания снизился на 38% (с 12 до 7 случаев) </a:t>
            </a:r>
          </a:p>
        </p:txBody>
      </p:sp>
    </p:spTree>
    <p:extLst>
      <p:ext uri="{BB962C8B-B14F-4D97-AF65-F5344CB8AC3E}">
        <p14:creationId xmlns:p14="http://schemas.microsoft.com/office/powerpoint/2010/main" val="16671898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772816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План первоочередных мероприятий по снижению младенческой смертности  в Иркутской области  на период до 31.12.2018 года и 2019 год </a:t>
            </a:r>
          </a:p>
        </p:txBody>
      </p:sp>
    </p:spTree>
    <p:extLst>
      <p:ext uri="{BB962C8B-B14F-4D97-AF65-F5344CB8AC3E}">
        <p14:creationId xmlns:p14="http://schemas.microsoft.com/office/powerpoint/2010/main" val="23794091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85D06D82-7D14-44B3-A582-61E8F9105F52}"/>
              </a:ext>
            </a:extLst>
          </p:cNvPr>
          <p:cNvSpPr/>
          <p:nvPr/>
        </p:nvSpPr>
        <p:spPr>
          <a:xfrm>
            <a:off x="395536" y="692696"/>
            <a:ext cx="85689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Программа развития детского здравоохранения Иркутской области, включая создание современной инфраструктуры оказания медицинской помощи детям» 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B238A21F-C92B-412E-AC75-AFEE98889F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313731"/>
              </p:ext>
            </p:extLst>
          </p:nvPr>
        </p:nvGraphicFramePr>
        <p:xfrm>
          <a:off x="395536" y="1772816"/>
          <a:ext cx="8291262" cy="467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8352">
                  <a:extLst>
                    <a:ext uri="{9D8B030D-6E8A-4147-A177-3AD203B41FA5}">
                      <a16:colId xmlns:a16="http://schemas.microsoft.com/office/drawing/2014/main" xmlns="" val="356847922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8425386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25127639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978319864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1479243403"/>
                    </a:ext>
                  </a:extLst>
                </a:gridCol>
                <a:gridCol w="946446">
                  <a:extLst>
                    <a:ext uri="{9D8B030D-6E8A-4147-A177-3AD203B41FA5}">
                      <a16:colId xmlns:a16="http://schemas.microsoft.com/office/drawing/2014/main" xmlns="" val="10207735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Период, год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912681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64262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Смертность детей в возрасте 01 год на 1000 родившихся живыми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5,8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77342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Смертность детей в возрасте 04 года на 1000 родившихся живыми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8,0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4636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Смертность детей в возрасте 017 лет на 100 000 детей соответствующего возраста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68,0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65,0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63,0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61,0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35167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Доля посещений детьми медицинских организаций с профилактическими целями, %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49,0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49,5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50,0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50,5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51,0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661234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19036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F3986CA4-0278-4A47-8B37-A311325EA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896F29B8-458B-4E9C-85BE-FF5C769796AF}"/>
              </a:ext>
            </a:extLst>
          </p:cNvPr>
          <p:cNvSpPr/>
          <p:nvPr/>
        </p:nvSpPr>
        <p:spPr>
          <a:xfrm>
            <a:off x="457200" y="764704"/>
            <a:ext cx="8579296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Непосредственными результаты реализации мероприятий</a:t>
            </a:r>
          </a:p>
          <a:p>
            <a:r>
              <a:rPr lang="ru-RU" sz="2400" dirty="0">
                <a:solidFill>
                  <a:srgbClr val="FF0000"/>
                </a:solidFill>
              </a:rPr>
              <a:t> </a:t>
            </a:r>
          </a:p>
          <a:p>
            <a:r>
              <a:rPr lang="ru-RU" dirty="0"/>
              <a:t>• </a:t>
            </a:r>
            <a:r>
              <a:rPr lang="ru-RU" b="1" dirty="0"/>
              <a:t>увеличение доли посещений детьми медицинских организаций с профилактическими целями:</a:t>
            </a:r>
            <a:r>
              <a:rPr lang="ru-RU" dirty="0"/>
              <a:t> в 2018 году – до 48,0%, в 2019 году – до 48,5%, в 2020 году – до 49%, в 2021 году – до 49,5%, в 2022 году – до 50,0%, в 2023 году – до 50,5%, в 2024 году – до 51,0%; </a:t>
            </a:r>
          </a:p>
          <a:p>
            <a:r>
              <a:rPr lang="ru-RU" b="1" dirty="0"/>
              <a:t>• увеличение доли детских поликлиник и детских поликлинических отделений, дооснащенных медицинскими изделиями с целью приведения их в соответствие с требованиями приказа Минздрава России от 7 марта 2018 года № 92н: </a:t>
            </a:r>
            <a:r>
              <a:rPr lang="ru-RU" dirty="0"/>
              <a:t>в 2018 году - 5,0%; в 2019 году - 20,0%; в 2020 году - 95,0%; для работы на приобретаемом оборудовании будет дополнительно обучено 168 врачей-специалистов </a:t>
            </a:r>
          </a:p>
          <a:p>
            <a:r>
              <a:rPr lang="ru-RU" b="1" dirty="0"/>
              <a:t>• увеличение доли детей в возрасте 0-17 лет от общей численности детского населения, пролеченных в дневных стационарах медицинских организаций, оказывающих медицинскую помощь в амбулаторных условиях: </a:t>
            </a:r>
            <a:r>
              <a:rPr lang="ru-RU" dirty="0"/>
              <a:t>в 2018 году - до 1%; в 2019 году - до 1,7%; в 2020 году - до 1,85% </a:t>
            </a:r>
          </a:p>
          <a:p>
            <a:r>
              <a:rPr lang="ru-RU" b="1" dirty="0"/>
              <a:t>• увеличение доли детских поликлиник и детских поликлинических отделений, реализовавших организационно-планировочные решения внутренних пространств, обеспечивающих комфортность пребывания детей: </a:t>
            </a:r>
            <a:r>
              <a:rPr lang="ru-RU" dirty="0"/>
              <a:t>в 2018 году - 5,0%; в 2019 году - 20,0%; в 2020 году - 95,0%; </a:t>
            </a:r>
          </a:p>
        </p:txBody>
      </p:sp>
    </p:spTree>
    <p:extLst>
      <p:ext uri="{BB962C8B-B14F-4D97-AF65-F5344CB8AC3E}">
        <p14:creationId xmlns:p14="http://schemas.microsoft.com/office/powerpoint/2010/main" val="39039973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1DBFF530-B235-4DDF-9374-F16D58C27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20</a:t>
            </a:fld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EECFDFF7-8F44-49AB-9803-6618D5B0F302}"/>
              </a:ext>
            </a:extLst>
          </p:cNvPr>
          <p:cNvSpPr/>
          <p:nvPr/>
        </p:nvSpPr>
        <p:spPr>
          <a:xfrm>
            <a:off x="179512" y="751344"/>
            <a:ext cx="871296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Реализация организационно-планировочных решений внутренних пространств в соответствии  с приказом Минздрава  России от 7 марта 2018 года № 92н,  2019 год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</a:rPr>
              <a:t> </a:t>
            </a:r>
          </a:p>
          <a:p>
            <a:r>
              <a:rPr lang="ru-RU" dirty="0"/>
              <a:t>• ОГАУЗ «Ангарская городская детская больница N 1» </a:t>
            </a:r>
          </a:p>
          <a:p>
            <a:r>
              <a:rPr lang="ru-RU" dirty="0"/>
              <a:t>• ОГБУЗ «Братская детская городская больница» </a:t>
            </a:r>
          </a:p>
          <a:p>
            <a:r>
              <a:rPr lang="ru-RU" dirty="0"/>
              <a:t>• ОГАУЗ «Иркутская городская детская поликлиника N 1» </a:t>
            </a:r>
          </a:p>
          <a:p>
            <a:r>
              <a:rPr lang="ru-RU" dirty="0"/>
              <a:t>• ОГАУЗ «Иркутская городская детская поликлиника N 2» </a:t>
            </a:r>
          </a:p>
          <a:p>
            <a:r>
              <a:rPr lang="ru-RU" dirty="0"/>
              <a:t>• ОГАУЗ «Иркутская городская клиническая больница N 8» </a:t>
            </a:r>
          </a:p>
          <a:p>
            <a:r>
              <a:rPr lang="ru-RU" dirty="0"/>
              <a:t>• ОГБУЗ «Усть-Илимская городская детская поликлиника»</a:t>
            </a:r>
          </a:p>
          <a:p>
            <a:r>
              <a:rPr lang="ru-RU" dirty="0"/>
              <a:t>• ОГБУЗ «</a:t>
            </a:r>
            <a:r>
              <a:rPr lang="ru-RU" dirty="0" err="1"/>
              <a:t>Аларская</a:t>
            </a:r>
            <a:r>
              <a:rPr lang="ru-RU" dirty="0"/>
              <a:t> районная больница»  </a:t>
            </a:r>
          </a:p>
          <a:p>
            <a:r>
              <a:rPr lang="ru-RU" dirty="0"/>
              <a:t>• ОГБУЗ «</a:t>
            </a:r>
            <a:r>
              <a:rPr lang="ru-RU" dirty="0" err="1"/>
              <a:t>Шелеховская</a:t>
            </a:r>
            <a:r>
              <a:rPr lang="ru-RU" dirty="0"/>
              <a:t> районная больница» </a:t>
            </a:r>
          </a:p>
          <a:p>
            <a:r>
              <a:rPr lang="ru-RU" dirty="0"/>
              <a:t>• ОГБУЗ «Иркутская городская детская поликлиника N 6» </a:t>
            </a:r>
          </a:p>
          <a:p>
            <a:r>
              <a:rPr lang="ru-RU" dirty="0"/>
              <a:t>• ОГБУЗ «Чунская районная больница </a:t>
            </a:r>
          </a:p>
        </p:txBody>
      </p:sp>
    </p:spTree>
    <p:extLst>
      <p:ext uri="{BB962C8B-B14F-4D97-AF65-F5344CB8AC3E}">
        <p14:creationId xmlns:p14="http://schemas.microsoft.com/office/powerpoint/2010/main" val="39057313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65EBF5E8-D96A-4353-8D42-017626FE1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3663427A-7D1A-49CA-B268-826C799A207B}"/>
              </a:ext>
            </a:extLst>
          </p:cNvPr>
          <p:cNvSpPr/>
          <p:nvPr/>
        </p:nvSpPr>
        <p:spPr>
          <a:xfrm>
            <a:off x="395536" y="1124744"/>
            <a:ext cx="8424936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Задачи по снижению смертности в 2019 году </a:t>
            </a:r>
          </a:p>
          <a:p>
            <a:pPr algn="ctr"/>
            <a:r>
              <a:rPr lang="ru-RU" sz="2000" dirty="0">
                <a:solidFill>
                  <a:srgbClr val="FF0000"/>
                </a:solidFill>
              </a:rPr>
              <a:t>Повышение качества первичной  медико-санитарной помощи </a:t>
            </a:r>
          </a:p>
          <a:p>
            <a:pPr algn="ctr"/>
            <a:endParaRPr lang="ru-RU" sz="2400" dirty="0">
              <a:solidFill>
                <a:srgbClr val="FF0000"/>
              </a:solidFill>
            </a:endParaRPr>
          </a:p>
          <a:p>
            <a:r>
              <a:rPr lang="ru-RU" dirty="0"/>
              <a:t>• Неформальное проведение диспансеризации и профилактических осмотров детей и взрослого  населения, ранняя диагностики патологии и дальнейшее реальное проведение диспансерного наблюдения.  </a:t>
            </a:r>
          </a:p>
          <a:p>
            <a:r>
              <a:rPr lang="ru-RU" dirty="0"/>
              <a:t>• Повышение качества лучевой и ультразвуковой диагностики. </a:t>
            </a:r>
          </a:p>
          <a:p>
            <a:r>
              <a:rPr lang="ru-RU" dirty="0"/>
              <a:t>• Повышение доступности медицинской помощи, внедрение технологий «бережливого производства».   </a:t>
            </a:r>
          </a:p>
          <a:p>
            <a:r>
              <a:rPr lang="ru-RU" dirty="0"/>
              <a:t>• Повышение квалификации кадров, обучение врачей и среднего медицинского персонала в </a:t>
            </a:r>
            <a:r>
              <a:rPr lang="ru-RU" dirty="0" err="1"/>
              <a:t>симуляционных</a:t>
            </a:r>
            <a:r>
              <a:rPr lang="ru-RU" dirty="0"/>
              <a:t> центрах. </a:t>
            </a:r>
          </a:p>
          <a:p>
            <a:r>
              <a:rPr lang="ru-RU" dirty="0"/>
              <a:t>• Снижение числа обоснованных жалоб, взаимодействие  со страховыми представителями, урегулирование претензий в досудебном порядке.  </a:t>
            </a:r>
          </a:p>
          <a:p>
            <a:r>
              <a:rPr lang="ru-RU" dirty="0"/>
              <a:t>• Личное участие руководителей при подготовке ответов по обращениям граждан, встреча с заявителем и решение поставленных вопросов. </a:t>
            </a:r>
          </a:p>
          <a:p>
            <a:r>
              <a:rPr lang="ru-RU" dirty="0"/>
              <a:t>• Постоянная работа по профилактике нарушений этики и деонтологии.</a:t>
            </a:r>
          </a:p>
        </p:txBody>
      </p:sp>
    </p:spTree>
    <p:extLst>
      <p:ext uri="{BB962C8B-B14F-4D97-AF65-F5344CB8AC3E}">
        <p14:creationId xmlns:p14="http://schemas.microsoft.com/office/powerpoint/2010/main" val="2554909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7F2F7ACC-1716-4A30-AA49-2DB073D07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22</a:t>
            </a:fld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D554D5A5-28B3-441C-9C67-5398D9F8D16D}"/>
              </a:ext>
            </a:extLst>
          </p:cNvPr>
          <p:cNvSpPr/>
          <p:nvPr/>
        </p:nvSpPr>
        <p:spPr>
          <a:xfrm>
            <a:off x="395536" y="1258882"/>
            <a:ext cx="842493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Задачи по снижению смертности в 2019 году </a:t>
            </a:r>
          </a:p>
          <a:p>
            <a:pPr algn="ctr"/>
            <a:r>
              <a:rPr lang="ru-RU" sz="2000" dirty="0">
                <a:solidFill>
                  <a:srgbClr val="FF0000"/>
                </a:solidFill>
              </a:rPr>
              <a:t>Повышение качества специализированной  медицинской  помощи </a:t>
            </a:r>
          </a:p>
          <a:p>
            <a:pPr algn="ctr"/>
            <a:endParaRPr lang="ru-RU" sz="2000" dirty="0">
              <a:solidFill>
                <a:srgbClr val="FF0000"/>
              </a:solidFill>
            </a:endParaRPr>
          </a:p>
          <a:p>
            <a:r>
              <a:rPr lang="ru-RU" dirty="0"/>
              <a:t>• Соблюдение маршрутизации при оказании медицинской помощи </a:t>
            </a:r>
          </a:p>
          <a:p>
            <a:r>
              <a:rPr lang="ru-RU" dirty="0"/>
              <a:t>• Жесткий контроль за соблюдением порядков и стандартов оказания  медицинской помощи  </a:t>
            </a:r>
          </a:p>
          <a:p>
            <a:r>
              <a:rPr lang="ru-RU" dirty="0"/>
              <a:t>• Повышение эффективности работы врачебной комиссии </a:t>
            </a:r>
          </a:p>
          <a:p>
            <a:r>
              <a:rPr lang="ru-RU" dirty="0"/>
              <a:t>• Коллегиальное обсуждение  пациентов со сложной патологией </a:t>
            </a:r>
          </a:p>
          <a:p>
            <a:r>
              <a:rPr lang="ru-RU" dirty="0"/>
              <a:t>• Контроль за качеством оформления медицинской документации </a:t>
            </a:r>
          </a:p>
          <a:p>
            <a:r>
              <a:rPr lang="ru-RU" dirty="0"/>
              <a:t>• Развитие и использование технологий дистанционного консультирования </a:t>
            </a:r>
          </a:p>
          <a:p>
            <a:r>
              <a:rPr lang="ru-RU" dirty="0"/>
              <a:t>• Внедрение СОП </a:t>
            </a:r>
          </a:p>
          <a:p>
            <a:r>
              <a:rPr lang="ru-RU" dirty="0"/>
              <a:t>• Повышение квалификации кадров, обучение врачей и среднего медицинского персонала  </a:t>
            </a:r>
          </a:p>
          <a:p>
            <a:r>
              <a:rPr lang="ru-RU" dirty="0"/>
              <a:t>• Снижение числа обоснованных жалоб, личное участие руководителей при подготовке ответов по обращениям граждан, встреча с заявителем и решение поставленных вопросов </a:t>
            </a:r>
          </a:p>
          <a:p>
            <a:r>
              <a:rPr lang="ru-RU" dirty="0"/>
              <a:t>• Постоянная работа по профилактике нарушений этики и деонтологии          </a:t>
            </a:r>
          </a:p>
          <a:p>
            <a:r>
              <a:rPr lang="ru-RU" dirty="0"/>
              <a:t> е </a:t>
            </a:r>
          </a:p>
        </p:txBody>
      </p:sp>
    </p:spTree>
    <p:extLst>
      <p:ext uri="{BB962C8B-B14F-4D97-AF65-F5344CB8AC3E}">
        <p14:creationId xmlns:p14="http://schemas.microsoft.com/office/powerpoint/2010/main" val="9928734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720725" y="836613"/>
          <a:ext cx="4499992" cy="3749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15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0253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74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383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1068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1233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82729"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2013 год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1499"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Охват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пренатальной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диагностикой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61,4%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71,6%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83,4%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87,6%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91%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81499"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Выявлено беременных</a:t>
                      </a:r>
                      <a:r>
                        <a:rPr lang="ru-RU" sz="14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групп риска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298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375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464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342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81499"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Проведено инвазивных обследований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385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550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438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323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18436"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Прерываний беременностей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ru-RU" sz="14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204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242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272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236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82729"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в т.ч. с </a:t>
                      </a:r>
                    </a:p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грубыми</a:t>
                      </a:r>
                      <a:r>
                        <a:rPr lang="ru-RU" sz="14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 ВПР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ru-RU" sz="14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154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168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194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169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079" name="Объект 2"/>
          <p:cNvSpPr txBox="1">
            <a:spLocks/>
          </p:cNvSpPr>
          <p:nvPr/>
        </p:nvSpPr>
        <p:spPr bwMode="auto">
          <a:xfrm>
            <a:off x="809625" y="0"/>
            <a:ext cx="775970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marL="90488" indent="-90488" algn="ctr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ru-RU" sz="2400" b="1">
                <a:solidFill>
                  <a:srgbClr val="404040"/>
                </a:solidFill>
                <a:latin typeface="Comic Sans MS" pitchFamily="66" charset="0"/>
              </a:rPr>
              <a:t> </a:t>
            </a:r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Результаты пренатальной диагностики нарушений развития ребенка</a:t>
            </a:r>
          </a:p>
          <a:p>
            <a:pPr marL="749300" lvl="3" indent="-182563" ea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</a:pPr>
            <a:endParaRPr lang="ru-RU" b="1">
              <a:solidFill>
                <a:srgbClr val="404040"/>
              </a:solidFill>
              <a:latin typeface="Comic Sans MS" pitchFamily="66" charset="0"/>
            </a:endParaRPr>
          </a:p>
        </p:txBody>
      </p:sp>
      <p:graphicFrame>
        <p:nvGraphicFramePr>
          <p:cNvPr id="1026" name="Содержимое 3"/>
          <p:cNvGraphicFramePr>
            <a:graphicFrameLocks/>
          </p:cNvGraphicFramePr>
          <p:nvPr/>
        </p:nvGraphicFramePr>
        <p:xfrm>
          <a:off x="5940425" y="1557338"/>
          <a:ext cx="2754313" cy="286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2" r:id="rId3" imgW="2755631" imgH="2865368" progId="Excel.Sheet.8">
                  <p:embed/>
                </p:oleObj>
              </mc:Choice>
              <mc:Fallback>
                <p:oleObj r:id="rId3" imgW="2755631" imgH="2865368" progId="Excel.Sheet.8">
                  <p:embed/>
                  <p:pic>
                    <p:nvPicPr>
                      <p:cNvPr id="0" name="Содержимое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0425" y="1557338"/>
                        <a:ext cx="2754313" cy="2863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6372225" y="765175"/>
            <a:ext cx="1924050" cy="88106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Показатель младенческой смертности от ВПР 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(на 10 000)</a:t>
            </a:r>
          </a:p>
        </p:txBody>
      </p:sp>
      <p:graphicFrame>
        <p:nvGraphicFramePr>
          <p:cNvPr id="1027" name="Диаграмма 5"/>
          <p:cNvGraphicFramePr>
            <a:graphicFrameLocks/>
          </p:cNvGraphicFramePr>
          <p:nvPr/>
        </p:nvGraphicFramePr>
        <p:xfrm>
          <a:off x="2227263" y="5373688"/>
          <a:ext cx="4721225" cy="151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3" r:id="rId5" imgW="7797460" imgH="4840644" progId="Excel.Sheet.8">
                  <p:embed/>
                </p:oleObj>
              </mc:Choice>
              <mc:Fallback>
                <p:oleObj r:id="rId5" imgW="7797460" imgH="4840644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7263" y="5373688"/>
                        <a:ext cx="4721225" cy="1511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81" name="Прямоугольник 7"/>
          <p:cNvSpPr>
            <a:spLocks noChangeArrowheads="1"/>
          </p:cNvSpPr>
          <p:nvPr/>
        </p:nvSpPr>
        <p:spPr bwMode="auto">
          <a:xfrm>
            <a:off x="323850" y="4654550"/>
            <a:ext cx="84963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/>
              <a:t> </a:t>
            </a:r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Оказание детям высокотехнологичной медицинской помощи</a:t>
            </a:r>
            <a:endParaRPr lang="ru-RU" sz="2400"/>
          </a:p>
        </p:txBody>
      </p:sp>
      <p:sp>
        <p:nvSpPr>
          <p:cNvPr id="1082" name="Номер слайда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C6A9A41-6A77-4D55-A2F9-EE4E6D2CC438}" type="slidenum">
              <a:rPr lang="lt-LT" altLang="en-US" smtClean="0"/>
              <a:pPr/>
              <a:t>23</a:t>
            </a:fld>
            <a:endParaRPr lang="lt-LT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idx="1"/>
          </p:nvPr>
        </p:nvSpPr>
        <p:spPr>
          <a:xfrm>
            <a:off x="250825" y="1922463"/>
            <a:ext cx="4105275" cy="43148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ru-RU" sz="1800" b="1">
                <a:latin typeface="Times New Roman" pitchFamily="18" charset="0"/>
                <a:cs typeface="Times New Roman" pitchFamily="18" charset="0"/>
              </a:rPr>
              <a:t>Дистанционный реанимационный консультативный центр на базе Областного перинатального центра</a:t>
            </a:r>
          </a:p>
        </p:txBody>
      </p:sp>
      <p:sp>
        <p:nvSpPr>
          <p:cNvPr id="15363" name="Объект 2"/>
          <p:cNvSpPr txBox="1">
            <a:spLocks/>
          </p:cNvSpPr>
          <p:nvPr/>
        </p:nvSpPr>
        <p:spPr bwMode="auto">
          <a:xfrm>
            <a:off x="820738" y="285750"/>
            <a:ext cx="7543800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marL="90488" indent="-90488" algn="ctr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ru-RU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службы экстренной и неотложной помощи женщинам и детям, в медицинских организациях Иркутской области</a:t>
            </a:r>
          </a:p>
          <a:p>
            <a:pPr marL="90488" indent="-90488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endParaRPr lang="ru-RU" sz="2400" b="1">
              <a:solidFill>
                <a:srgbClr val="404040"/>
              </a:solidFill>
              <a:latin typeface="Comic Sans MS" pitchFamily="66" charset="0"/>
            </a:endParaRPr>
          </a:p>
        </p:txBody>
      </p:sp>
      <p:sp>
        <p:nvSpPr>
          <p:cNvPr id="15364" name="Объект 2"/>
          <p:cNvSpPr txBox="1">
            <a:spLocks/>
          </p:cNvSpPr>
          <p:nvPr/>
        </p:nvSpPr>
        <p:spPr bwMode="auto">
          <a:xfrm>
            <a:off x="4489450" y="1922463"/>
            <a:ext cx="4186238" cy="4819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rIns="0"/>
          <a:lstStyle/>
          <a:p>
            <a:pPr marL="90488" indent="-90488" algn="ctr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Отделение плановой и экстренной консультативной помощи на базе ГБУЗ Иркутской государственной областной детской клинической больницы</a:t>
            </a:r>
          </a:p>
          <a:p>
            <a:pPr marL="90488" indent="-90488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endParaRPr lang="ru-RU" sz="2000">
              <a:solidFill>
                <a:srgbClr val="404040"/>
              </a:solidFill>
              <a:latin typeface="Comic Sans MS" pitchFamily="66" charset="0"/>
            </a:endParaRPr>
          </a:p>
        </p:txBody>
      </p:sp>
      <p:graphicFrame>
        <p:nvGraphicFramePr>
          <p:cNvPr id="9" name="Объект 3"/>
          <p:cNvGraphicFramePr>
            <a:graphicFrameLocks/>
          </p:cNvGraphicFramePr>
          <p:nvPr/>
        </p:nvGraphicFramePr>
        <p:xfrm>
          <a:off x="395288" y="3141663"/>
          <a:ext cx="3878035" cy="25900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95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903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521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695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5214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214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4345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13901"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57699"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проведено акушерских и неонатальных консультаций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4277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4622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4171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3677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2580</a:t>
                      </a:r>
                    </a:p>
                    <a:p>
                      <a:pPr algn="ctr"/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2865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8327"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новорожденных на мониторинге 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608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706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658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680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566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536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78327"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медицинская эвакуация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185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203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268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252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aphicFrame>
        <p:nvGraphicFramePr>
          <p:cNvPr id="10" name="Объект 3"/>
          <p:cNvGraphicFramePr>
            <a:graphicFrameLocks/>
          </p:cNvGraphicFramePr>
          <p:nvPr/>
        </p:nvGraphicFramePr>
        <p:xfrm>
          <a:off x="4648200" y="3213100"/>
          <a:ext cx="3884722" cy="22322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36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22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3193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1224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1223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0238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27059">
                <a:tc>
                  <a:txBody>
                    <a:bodyPr/>
                    <a:lstStyle/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78131">
                <a:tc>
                  <a:txBody>
                    <a:bodyPr/>
                    <a:lstStyle/>
                    <a:p>
                      <a:r>
                        <a:rPr lang="ru-RU" sz="14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проведено консультаций</a:t>
                      </a:r>
                      <a:r>
                        <a:rPr lang="ru-RU" sz="1400" b="1" kern="1200" baseline="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 тактике лечения детей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726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711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720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618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latin typeface="Times New Roman" pitchFamily="18" charset="0"/>
                          <a:cs typeface="Times New Roman" pitchFamily="18" charset="0"/>
                        </a:rPr>
                        <a:t>648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7059">
                <a:tc>
                  <a:txBody>
                    <a:bodyPr/>
                    <a:lstStyle/>
                    <a:p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медицинская эвакуация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186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181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221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165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252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5437" name="Объект 2"/>
          <p:cNvSpPr txBox="1">
            <a:spLocks/>
          </p:cNvSpPr>
          <p:nvPr/>
        </p:nvSpPr>
        <p:spPr bwMode="auto">
          <a:xfrm>
            <a:off x="4643438" y="5516563"/>
            <a:ext cx="3960812" cy="119697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0" rIns="0"/>
          <a:lstStyle/>
          <a:p>
            <a:pPr marL="90488" indent="-90488" algn="ctr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ru-RU" sz="1600" b="1">
                <a:latin typeface="Times New Roman" pitchFamily="18" charset="0"/>
                <a:cs typeface="Times New Roman" pitchFamily="18" charset="0"/>
              </a:rPr>
              <a:t>В 2017 году врачами-специалистами выездных бригад проведено 9 операций: детским врачом-хирургом, нейрохирургами,                             врачами-эндоскопистами.  </a:t>
            </a:r>
          </a:p>
        </p:txBody>
      </p:sp>
      <p:sp>
        <p:nvSpPr>
          <p:cNvPr id="15438" name="Номер слайда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3A6D984-58E7-4CA6-84B2-CC9DA7D9F4D4}" type="slidenum">
              <a:rPr lang="lt-LT" altLang="en-US" smtClean="0"/>
              <a:pPr/>
              <a:t>24</a:t>
            </a:fld>
            <a:endParaRPr lang="lt-LT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  </a:t>
            </a:r>
            <a:r>
              <a:rPr lang="ru-RU" b="1" dirty="0"/>
              <a:t>В структуре заболеваемости подростков </a:t>
            </a:r>
            <a:r>
              <a:rPr lang="ru-RU" dirty="0"/>
              <a:t>преобладают болезни органов кровообращения (17%), болезни органов дыхания (15%), болезни костно-мышечной системы (10%), травмы и отравления (7,6%), болезни мочеполовой системы (9,5%), болезни глаза и его придаточного аппарата (7%) и болезни органов пищеварения (6%). </a:t>
            </a:r>
          </a:p>
          <a:p>
            <a:pPr>
              <a:buNone/>
            </a:pPr>
            <a:r>
              <a:rPr lang="ru-RU" dirty="0"/>
              <a:t>   В ИО более высокие показатели заболеваемости болезнями органов дыхания у детей и подростков – они выше, чем в среднем по СФО на 11% (соответственно, 1316 и 1148 случаев на 100 тыс. детского населения).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 txBox="1">
            <a:spLocks/>
          </p:cNvSpPr>
          <p:nvPr/>
        </p:nvSpPr>
        <p:spPr bwMode="auto">
          <a:xfrm>
            <a:off x="1500188" y="333375"/>
            <a:ext cx="61055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algn="ctr" eaLnBrk="1" hangingPunct="1"/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Современная модель оказания сестринской помощи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системе охраны материнства и детства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468313" y="1893888"/>
            <a:ext cx="3182937" cy="4487862"/>
            <a:chOff x="3072" y="970"/>
            <a:chExt cx="2396" cy="2367"/>
          </a:xfrm>
        </p:grpSpPr>
        <p:sp>
          <p:nvSpPr>
            <p:cNvPr id="17420" name="AutoShape 13"/>
            <p:cNvSpPr>
              <a:spLocks noChangeArrowheads="1"/>
            </p:cNvSpPr>
            <p:nvPr/>
          </p:nvSpPr>
          <p:spPr bwMode="gray">
            <a:xfrm>
              <a:off x="3072" y="1212"/>
              <a:ext cx="2396" cy="2125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>
                <a:latin typeface="Verdana" pitchFamily="34" charset="0"/>
              </a:endParaRPr>
            </a:p>
          </p:txBody>
        </p:sp>
        <p:sp>
          <p:nvSpPr>
            <p:cNvPr id="17421" name="AutoShape 14"/>
            <p:cNvSpPr>
              <a:spLocks noChangeArrowheads="1"/>
            </p:cNvSpPr>
            <p:nvPr/>
          </p:nvSpPr>
          <p:spPr bwMode="gray">
            <a:xfrm>
              <a:off x="3109" y="1218"/>
              <a:ext cx="2324" cy="2085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>
                <a:latin typeface="Verdana" pitchFamily="34" charset="0"/>
              </a:endParaRPr>
            </a:p>
          </p:txBody>
        </p:sp>
        <p:sp>
          <p:nvSpPr>
            <p:cNvPr id="17422" name="AutoShape 16"/>
            <p:cNvSpPr>
              <a:spLocks noChangeArrowheads="1"/>
            </p:cNvSpPr>
            <p:nvPr/>
          </p:nvSpPr>
          <p:spPr bwMode="gray">
            <a:xfrm>
              <a:off x="3115" y="1234"/>
              <a:ext cx="2293" cy="52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>
                <a:latin typeface="Verdana" pitchFamily="34" charset="0"/>
              </a:endParaRPr>
            </a:p>
          </p:txBody>
        </p:sp>
        <p:sp>
          <p:nvSpPr>
            <p:cNvPr id="15" name="Text Box 17"/>
            <p:cNvSpPr txBox="1">
              <a:spLocks noChangeArrowheads="1"/>
            </p:cNvSpPr>
            <p:nvPr/>
          </p:nvSpPr>
          <p:spPr bwMode="gray">
            <a:xfrm>
              <a:off x="3072" y="1836"/>
              <a:ext cx="2385" cy="7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b="1" dirty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Совершенствование высококачественной медсестринской помощи</a:t>
              </a:r>
              <a:endParaRPr lang="en-US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endParaRPr>
            </a:p>
          </p:txBody>
        </p:sp>
        <p:sp>
          <p:nvSpPr>
            <p:cNvPr id="16" name="AutoShape 20"/>
            <p:cNvSpPr>
              <a:spLocks noChangeArrowheads="1"/>
            </p:cNvSpPr>
            <p:nvPr/>
          </p:nvSpPr>
          <p:spPr bwMode="gray">
            <a:xfrm>
              <a:off x="3592" y="970"/>
              <a:ext cx="1392" cy="36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66FF66"/>
                </a:gs>
                <a:gs pos="50000">
                  <a:srgbClr val="66FF66">
                    <a:gamma/>
                    <a:tint val="64314"/>
                    <a:invGamma/>
                  </a:srgbClr>
                </a:gs>
                <a:gs pos="100000">
                  <a:srgbClr val="66FF66"/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  <a:hlinkClick r:id="rId2" action="ppaction://hlinksldjump"/>
                </a:rPr>
                <a:t>Цель</a:t>
              </a:r>
              <a:endParaRPr lang="en-US" sz="28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779838" y="1366838"/>
            <a:ext cx="3600450" cy="5302250"/>
            <a:chOff x="3072" y="579"/>
            <a:chExt cx="2422" cy="2928"/>
          </a:xfrm>
        </p:grpSpPr>
        <p:sp>
          <p:nvSpPr>
            <p:cNvPr id="17415" name="AutoShape 13"/>
            <p:cNvSpPr>
              <a:spLocks noChangeArrowheads="1"/>
            </p:cNvSpPr>
            <p:nvPr/>
          </p:nvSpPr>
          <p:spPr bwMode="gray">
            <a:xfrm>
              <a:off x="3072" y="1212"/>
              <a:ext cx="2396" cy="2125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>
                <a:latin typeface="Verdana" pitchFamily="34" charset="0"/>
              </a:endParaRPr>
            </a:p>
          </p:txBody>
        </p:sp>
        <p:sp>
          <p:nvSpPr>
            <p:cNvPr id="17416" name="AutoShape 14"/>
            <p:cNvSpPr>
              <a:spLocks noChangeArrowheads="1"/>
            </p:cNvSpPr>
            <p:nvPr/>
          </p:nvSpPr>
          <p:spPr bwMode="gray">
            <a:xfrm>
              <a:off x="3109" y="983"/>
              <a:ext cx="2324" cy="2085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>
                <a:latin typeface="Verdana" pitchFamily="34" charset="0"/>
              </a:endParaRPr>
            </a:p>
          </p:txBody>
        </p:sp>
        <p:sp>
          <p:nvSpPr>
            <p:cNvPr id="17417" name="AutoShape 16"/>
            <p:cNvSpPr>
              <a:spLocks noChangeArrowheads="1"/>
            </p:cNvSpPr>
            <p:nvPr/>
          </p:nvSpPr>
          <p:spPr bwMode="gray">
            <a:xfrm>
              <a:off x="3115" y="1234"/>
              <a:ext cx="2293" cy="52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>
                <a:latin typeface="Verdana" pitchFamily="34" charset="0"/>
              </a:endParaRPr>
            </a:p>
          </p:txBody>
        </p:sp>
        <p:sp>
          <p:nvSpPr>
            <p:cNvPr id="21" name="Text Box 17"/>
            <p:cNvSpPr txBox="1">
              <a:spLocks noChangeArrowheads="1"/>
            </p:cNvSpPr>
            <p:nvPr/>
          </p:nvSpPr>
          <p:spPr bwMode="gray">
            <a:xfrm>
              <a:off x="3109" y="845"/>
              <a:ext cx="2385" cy="266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2200" b="1" dirty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Выработка у медицинских сестер нового стиля мышления относительно собственной деятельности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2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2200" b="1" dirty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Эффективное использование сестринского потенциала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2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2200" b="1" dirty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Разработка и внедрение современных стандартов и технологий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2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endParaRPr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3592" y="579"/>
              <a:ext cx="1390" cy="36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66FF66"/>
                </a:gs>
                <a:gs pos="50000">
                  <a:srgbClr val="66FF66">
                    <a:gamma/>
                    <a:tint val="64314"/>
                    <a:invGamma/>
                  </a:srgbClr>
                </a:gs>
                <a:gs pos="100000">
                  <a:srgbClr val="66FF66"/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  <a:hlinkClick r:id="rId3" action="ppaction://hlinksldjump"/>
                </a:rPr>
                <a:t>Задачи</a:t>
              </a:r>
              <a:endParaRPr lang="en-US" sz="28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7413" name="Picture 6" descr="da100006s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10450" y="4168775"/>
            <a:ext cx="1698625" cy="268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Номер слайда 1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D31BBFB-4227-4C55-B30D-2944E474DA1C}" type="slidenum">
              <a:rPr lang="lt-LT" altLang="en-US" smtClean="0"/>
              <a:pPr/>
              <a:t>26</a:t>
            </a:fld>
            <a:endParaRPr lang="lt-LT" altLang="en-US"/>
          </a:p>
        </p:txBody>
      </p:sp>
    </p:spTree>
  </p:cSld>
  <p:clrMapOvr>
    <a:masterClrMapping/>
  </p:clrMapOvr>
  <p:transition>
    <p:fade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2"/>
          </a:xfrm>
        </p:spPr>
        <p:txBody>
          <a:bodyPr/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Независимое определение необходимого объёма сестринского ухода, используя теоретические и клинические знания;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Планирование, организация и осуществление сестринского ухода, лечения;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Обучение здоровому образу жизни, обучение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самоуходу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Оказание экстренной медицинской помощи;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Рекомендации, инструктаж, психологическая поддержка – в адрес пациента и его родителей, родственников, опекунов;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Личная ответственность за качество и постоянную оценку ухода;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Независимо гарантировать качество и оценивать уход;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Сотрудничество с другими работниками в сфере здравоохранения (совместный анализ качества, инструктаж и руководство вспомогательным персоналом, обучение стажеров, участие в научной деятельности)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Новые профессиональные полномочия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9A071D-5614-47A8-ABC7-CC9E45ECFE16}" type="slidenum">
              <a:rPr lang="lt-LT" altLang="en-US" smtClean="0"/>
              <a:pPr/>
              <a:t>27</a:t>
            </a:fld>
            <a:endParaRPr lang="lt-LT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5D198-AA43-4864-9DAF-FB12A02B061F}" type="slidenum">
              <a:rPr lang="ru-RU" smtClean="0"/>
              <a:pPr/>
              <a:t>28</a:t>
            </a:fld>
            <a:endParaRPr lang="ru-RU"/>
          </a:p>
        </p:txBody>
      </p:sp>
      <p:sp>
        <p:nvSpPr>
          <p:cNvPr id="3" name="Текст 9"/>
          <p:cNvSpPr txBox="1">
            <a:spLocks noChangeArrowheads="1"/>
          </p:cNvSpPr>
          <p:nvPr/>
        </p:nvSpPr>
        <p:spPr>
          <a:xfrm>
            <a:off x="539552" y="1052736"/>
            <a:ext cx="8236148" cy="3600400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50800" algn="ctr">
            <a:solidFill>
              <a:srgbClr val="953735"/>
            </a:solidFill>
            <a:round/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90000"/>
              </a:lnSpc>
              <a:buNone/>
              <a:defRPr/>
            </a:pP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/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ru-RU" sz="4000" b="1" dirty="0"/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Модель медицинской сестры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– пассивного помощника врача уходит в прошлое, уступая место модели медицинской сестры – помощника пациента.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90000"/>
              </a:lnSpc>
              <a:buFont typeface="Arial" charset="0"/>
              <a:buNone/>
              <a:defRPr/>
            </a:pP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443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424686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591</TotalTime>
  <Words>2963</Words>
  <Application>Microsoft Office PowerPoint</Application>
  <PresentationFormat>Экран (4:3)</PresentationFormat>
  <Paragraphs>423</Paragraphs>
  <Slides>28</Slides>
  <Notes>6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Поток</vt:lpstr>
      <vt:lpstr>Лист Microsoft Excel 97-2003</vt:lpstr>
      <vt:lpstr>Система организации педиатрической помощи </vt:lpstr>
      <vt:lpstr>Презентация PowerPoint</vt:lpstr>
      <vt:lpstr>Условно в единой практической науке педиатрии выделяют: профилактическую, клиническую, научную, социальную, экологическую педиатрию.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Указ Президента Российской Федерации от 7 мая 2018 года №204 «О национальных целях и стратегических задачах развития Российской Федерации на период до 2024 года» </vt:lpstr>
      <vt:lpstr>Презентация PowerPoint</vt:lpstr>
      <vt:lpstr>     Критерии младенческой смертности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Педиатрия.  Демографические показатели в РФ. Система организации педиатрической помощи в услов. </dc:title>
  <cp:lastModifiedBy>Кононенко</cp:lastModifiedBy>
  <cp:revision>75</cp:revision>
  <dcterms:modified xsi:type="dcterms:W3CDTF">2026-09-07T11:27:42Z</dcterms:modified>
</cp:coreProperties>
</file>