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55"/>
  </p:notesMasterIdLst>
  <p:handoutMasterIdLst>
    <p:handoutMasterId r:id="rId156"/>
  </p:handoutMasterIdLst>
  <p:sldIdLst>
    <p:sldId id="308" r:id="rId3"/>
    <p:sldId id="336" r:id="rId4"/>
    <p:sldId id="324" r:id="rId5"/>
    <p:sldId id="325" r:id="rId6"/>
    <p:sldId id="326" r:id="rId7"/>
    <p:sldId id="327" r:id="rId8"/>
    <p:sldId id="328" r:id="rId9"/>
    <p:sldId id="329" r:id="rId10"/>
    <p:sldId id="330" r:id="rId11"/>
    <p:sldId id="331" r:id="rId12"/>
    <p:sldId id="332" r:id="rId13"/>
    <p:sldId id="333" r:id="rId14"/>
    <p:sldId id="334" r:id="rId15"/>
    <p:sldId id="337" r:id="rId16"/>
    <p:sldId id="258" r:id="rId17"/>
    <p:sldId id="338" r:id="rId18"/>
    <p:sldId id="287" r:id="rId19"/>
    <p:sldId id="302" r:id="rId20"/>
    <p:sldId id="289" r:id="rId21"/>
    <p:sldId id="290" r:id="rId22"/>
    <p:sldId id="291" r:id="rId23"/>
    <p:sldId id="292" r:id="rId24"/>
    <p:sldId id="293" r:id="rId25"/>
    <p:sldId id="294" r:id="rId26"/>
    <p:sldId id="295" r:id="rId27"/>
    <p:sldId id="296" r:id="rId28"/>
    <p:sldId id="297" r:id="rId29"/>
    <p:sldId id="298" r:id="rId30"/>
    <p:sldId id="299" r:id="rId31"/>
    <p:sldId id="300" r:id="rId32"/>
    <p:sldId id="301" r:id="rId33"/>
    <p:sldId id="339" r:id="rId34"/>
    <p:sldId id="340" r:id="rId35"/>
    <p:sldId id="306" r:id="rId36"/>
    <p:sldId id="319" r:id="rId37"/>
    <p:sldId id="318" r:id="rId38"/>
    <p:sldId id="320" r:id="rId39"/>
    <p:sldId id="397" r:id="rId40"/>
    <p:sldId id="341" r:id="rId41"/>
    <p:sldId id="342" r:id="rId42"/>
    <p:sldId id="398" r:id="rId43"/>
    <p:sldId id="399" r:id="rId44"/>
    <p:sldId id="343" r:id="rId45"/>
    <p:sldId id="400" r:id="rId46"/>
    <p:sldId id="401" r:id="rId47"/>
    <p:sldId id="344" r:id="rId48"/>
    <p:sldId id="402" r:id="rId49"/>
    <p:sldId id="403" r:id="rId50"/>
    <p:sldId id="404" r:id="rId51"/>
    <p:sldId id="405" r:id="rId52"/>
    <p:sldId id="406" r:id="rId53"/>
    <p:sldId id="407" r:id="rId54"/>
    <p:sldId id="408" r:id="rId55"/>
    <p:sldId id="357" r:id="rId56"/>
    <p:sldId id="409" r:id="rId57"/>
    <p:sldId id="358" r:id="rId58"/>
    <p:sldId id="360" r:id="rId59"/>
    <p:sldId id="411" r:id="rId60"/>
    <p:sldId id="365" r:id="rId61"/>
    <p:sldId id="367" r:id="rId62"/>
    <p:sldId id="368" r:id="rId63"/>
    <p:sldId id="412" r:id="rId64"/>
    <p:sldId id="413" r:id="rId65"/>
    <p:sldId id="359" r:id="rId66"/>
    <p:sldId id="361" r:id="rId67"/>
    <p:sldId id="362" r:id="rId68"/>
    <p:sldId id="414" r:id="rId69"/>
    <p:sldId id="369" r:id="rId70"/>
    <p:sldId id="370" r:id="rId71"/>
    <p:sldId id="371" r:id="rId72"/>
    <p:sldId id="372" r:id="rId73"/>
    <p:sldId id="373" r:id="rId74"/>
    <p:sldId id="374" r:id="rId75"/>
    <p:sldId id="375" r:id="rId76"/>
    <p:sldId id="376" r:id="rId77"/>
    <p:sldId id="377" r:id="rId78"/>
    <p:sldId id="378" r:id="rId79"/>
    <p:sldId id="379" r:id="rId80"/>
    <p:sldId id="350" r:id="rId81"/>
    <p:sldId id="380" r:id="rId82"/>
    <p:sldId id="381" r:id="rId83"/>
    <p:sldId id="382" r:id="rId84"/>
    <p:sldId id="383" r:id="rId85"/>
    <p:sldId id="384" r:id="rId86"/>
    <p:sldId id="385" r:id="rId87"/>
    <p:sldId id="386" r:id="rId88"/>
    <p:sldId id="387" r:id="rId89"/>
    <p:sldId id="388" r:id="rId90"/>
    <p:sldId id="389" r:id="rId91"/>
    <p:sldId id="423" r:id="rId92"/>
    <p:sldId id="424" r:id="rId93"/>
    <p:sldId id="425" r:id="rId94"/>
    <p:sldId id="426" r:id="rId95"/>
    <p:sldId id="427" r:id="rId96"/>
    <p:sldId id="428" r:id="rId97"/>
    <p:sldId id="429" r:id="rId98"/>
    <p:sldId id="430" r:id="rId99"/>
    <p:sldId id="431" r:id="rId100"/>
    <p:sldId id="396" r:id="rId101"/>
    <p:sldId id="482" r:id="rId102"/>
    <p:sldId id="483" r:id="rId103"/>
    <p:sldId id="484" r:id="rId104"/>
    <p:sldId id="485" r:id="rId105"/>
    <p:sldId id="432" r:id="rId106"/>
    <p:sldId id="433" r:id="rId107"/>
    <p:sldId id="434" r:id="rId108"/>
    <p:sldId id="435" r:id="rId109"/>
    <p:sldId id="436" r:id="rId110"/>
    <p:sldId id="437" r:id="rId111"/>
    <p:sldId id="438" r:id="rId112"/>
    <p:sldId id="439" r:id="rId113"/>
    <p:sldId id="440" r:id="rId114"/>
    <p:sldId id="441" r:id="rId115"/>
    <p:sldId id="442" r:id="rId116"/>
    <p:sldId id="443" r:id="rId117"/>
    <p:sldId id="444" r:id="rId118"/>
    <p:sldId id="445" r:id="rId119"/>
    <p:sldId id="446" r:id="rId120"/>
    <p:sldId id="447" r:id="rId121"/>
    <p:sldId id="448" r:id="rId122"/>
    <p:sldId id="449" r:id="rId123"/>
    <p:sldId id="450" r:id="rId124"/>
    <p:sldId id="451" r:id="rId125"/>
    <p:sldId id="452" r:id="rId126"/>
    <p:sldId id="454" r:id="rId127"/>
    <p:sldId id="456" r:id="rId128"/>
    <p:sldId id="457" r:id="rId129"/>
    <p:sldId id="458" r:id="rId130"/>
    <p:sldId id="459" r:id="rId131"/>
    <p:sldId id="460" r:id="rId132"/>
    <p:sldId id="461" r:id="rId133"/>
    <p:sldId id="462" r:id="rId134"/>
    <p:sldId id="463" r:id="rId135"/>
    <p:sldId id="464" r:id="rId136"/>
    <p:sldId id="465" r:id="rId137"/>
    <p:sldId id="466" r:id="rId138"/>
    <p:sldId id="467" r:id="rId139"/>
    <p:sldId id="468" r:id="rId140"/>
    <p:sldId id="469" r:id="rId141"/>
    <p:sldId id="470" r:id="rId142"/>
    <p:sldId id="471" r:id="rId143"/>
    <p:sldId id="472" r:id="rId144"/>
    <p:sldId id="473" r:id="rId145"/>
    <p:sldId id="474" r:id="rId146"/>
    <p:sldId id="475" r:id="rId147"/>
    <p:sldId id="476" r:id="rId148"/>
    <p:sldId id="477" r:id="rId149"/>
    <p:sldId id="478" r:id="rId150"/>
    <p:sldId id="479" r:id="rId151"/>
    <p:sldId id="480" r:id="rId152"/>
    <p:sldId id="481" r:id="rId153"/>
    <p:sldId id="322" r:id="rId15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106" autoAdjust="0"/>
    <p:restoredTop sz="94660"/>
  </p:normalViewPr>
  <p:slideViewPr>
    <p:cSldViewPr>
      <p:cViewPr varScale="1">
        <p:scale>
          <a:sx n="108" d="100"/>
          <a:sy n="108" d="100"/>
        </p:scale>
        <p:origin x="-213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slide" Target="slides/slide136.xml"/><Relationship Id="rId154" Type="http://schemas.openxmlformats.org/officeDocument/2006/relationships/slide" Target="slides/slide152.xml"/><Relationship Id="rId159" Type="http://schemas.openxmlformats.org/officeDocument/2006/relationships/theme" Target="theme/theme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144" Type="http://schemas.openxmlformats.org/officeDocument/2006/relationships/slide" Target="slides/slide142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60" Type="http://schemas.openxmlformats.org/officeDocument/2006/relationships/tableStyles" Target="tableStyle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slide" Target="slides/slide132.xml"/><Relationship Id="rId139" Type="http://schemas.openxmlformats.org/officeDocument/2006/relationships/slide" Target="slides/slide137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55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40" Type="http://schemas.openxmlformats.org/officeDocument/2006/relationships/slide" Target="slides/slide138.xml"/><Relationship Id="rId145" Type="http://schemas.openxmlformats.org/officeDocument/2006/relationships/slide" Target="slides/slide143.xml"/><Relationship Id="rId153" Type="http://schemas.openxmlformats.org/officeDocument/2006/relationships/slide" Target="slides/slide15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51" Type="http://schemas.openxmlformats.org/officeDocument/2006/relationships/slide" Target="slides/slide149.xml"/><Relationship Id="rId156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1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3" Type="http://schemas.openxmlformats.org/officeDocument/2006/relationships/slide" Target="slides/slide1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1A7D7EA1-2144-4F4B-8473-CE14DF0E404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032640AD-55F3-4EBB-9714-29AD1C36EF8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8C41FA-3A7A-484E-8AD6-9F10B3DC4EE3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591345C3-B682-4042-8458-AA12E35ABF9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7E25617-A680-4195-96CD-82F1807BBFD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D819C-B680-4C68-AF7B-262CCAE3B1C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88242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FFA78A-CDC6-4700-B42A-89EBDB87B9B1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01D84-C81A-4AE6-A232-0A78F30950E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398385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Верхний колонтитул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401D84-C81A-4AE6-A232-0A78F30950E0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2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3203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453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694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3376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0192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8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821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355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3765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9017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62107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BE9DE86-946A-4EF1-AF4A-30855845CC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2871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91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2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9CE9EF7-0719-48C5-9D7F-B083A6B00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602844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692DD2-8835-4A12-8C8B-967F7AE720FA}" type="datetimeFigureOut">
              <a:rPr lang="ru-RU" smtClean="0"/>
              <a:pPr/>
              <a:t>07.09.2026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29CC7-7E78-448E-A3F3-C061A4FBF7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175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jpeg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4.jpe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6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3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4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jpeg"/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3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6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3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jpeg"/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/>
          <p:cNvSpPr>
            <a:spLocks noGrp="1"/>
          </p:cNvSpPr>
          <p:nvPr>
            <p:ph type="ctrTitle"/>
          </p:nvPr>
        </p:nvSpPr>
        <p:spPr>
          <a:xfrm>
            <a:off x="323528" y="1772816"/>
            <a:ext cx="8492480" cy="1659074"/>
          </a:xfrm>
        </p:spPr>
        <p:txBody>
          <a:bodyPr>
            <a:noAutofit/>
          </a:bodyPr>
          <a:lstStyle/>
          <a:p>
            <a:r>
              <a:rPr lang="ru-RU" altLang="ru-RU" sz="2400" b="1" dirty="0"/>
              <a:t>Особенности сбора анамнеза и общего осмотра у детей разного возраста. Сестринское обследования кожи, слизистых оболочек, подкожно жировой клетчатки, мышечной и костной систем.</a:t>
            </a:r>
            <a:br>
              <a:rPr lang="ru-RU" altLang="ru-RU" sz="2400" b="1" dirty="0"/>
            </a:br>
            <a:r>
              <a:rPr lang="ru-RU" altLang="ru-RU" sz="2400" b="1" dirty="0"/>
              <a:t>органов кроветворения,</a:t>
            </a:r>
            <a:br>
              <a:rPr lang="ru-RU" altLang="ru-RU" sz="2400" b="1" dirty="0"/>
            </a:br>
            <a:r>
              <a:rPr lang="ru-RU" altLang="ru-RU" sz="2400" b="1" dirty="0"/>
              <a:t>нервной системы у детей</a:t>
            </a:r>
            <a:br>
              <a:rPr lang="ru-RU" altLang="ru-RU" sz="2400" b="1" dirty="0"/>
            </a:br>
            <a:endParaRPr lang="ru-RU" altLang="ru-RU" sz="2400" b="1" dirty="0" smtClean="0"/>
          </a:p>
        </p:txBody>
      </p:sp>
      <p:pic>
        <p:nvPicPr>
          <p:cNvPr id="6" name="Рисунок 5" descr="6478adb2dc3d0bc739addb299c19f7e9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75856" y="3431890"/>
            <a:ext cx="2987824" cy="1867391"/>
          </a:xfrm>
          <a:prstGeom prst="rect">
            <a:avLst/>
          </a:prstGeom>
        </p:spPr>
      </p:pic>
      <p:sp>
        <p:nvSpPr>
          <p:cNvPr id="2" name="Подзаголовок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03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4006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При проведении обследования ребенка необходимо соблюдать определенные условия, способствующие более полному получению информации и наименее травмирующие ребенка:</a:t>
            </a:r>
          </a:p>
          <a:p>
            <a:endParaRPr lang="ru-RU" dirty="0" smtClean="0"/>
          </a:p>
          <a:p>
            <a:r>
              <a:rPr lang="ru-RU" dirty="0" smtClean="0"/>
              <a:t>1). Помещение, в котором проводится непосредственное исследование, должно быть теплым (температура +24+25), без сквозняков, желательно с естественным освещением. При искусственном освещении желательно лампы дневного света. Отсутствие посторонних шумов.</a:t>
            </a:r>
          </a:p>
          <a:p>
            <a:endParaRPr lang="ru-RU" dirty="0" smtClean="0"/>
          </a:p>
          <a:p>
            <a:r>
              <a:rPr lang="ru-RU" dirty="0" smtClean="0"/>
              <a:t>2). Осмотр проводится в присутствии родителей без посторонних лиц, девочек старшего возраста осматривают в присутствии матери.</a:t>
            </a:r>
          </a:p>
          <a:p>
            <a:endParaRPr lang="ru-RU" dirty="0" smtClean="0"/>
          </a:p>
          <a:p>
            <a:r>
              <a:rPr lang="ru-RU" dirty="0" smtClean="0"/>
              <a:t>3). Успешное проведение обследования невозможно, если не найден контакт с ребенком, его родителями или родственниками. Врач должен иметь опрятный вид. Желательно на работе не носить яркие украшения, не применять яркой, необычной косметики со стойкими запахами.</a:t>
            </a:r>
          </a:p>
          <a:p>
            <a:endParaRPr lang="ru-RU" dirty="0" smtClean="0"/>
          </a:p>
          <a:p>
            <a:r>
              <a:rPr lang="ru-RU" dirty="0" smtClean="0"/>
              <a:t>4). Руки должны быть чистыми (мыть перед каждым осмотром ребенка), теплыми, с коротко подстриженными ногтями.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Анамнез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13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36713"/>
            <a:ext cx="9144000" cy="4032448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Детей младшего возраста желательно заинтересовать игрушкой или предметами, представляющими для него интерес.</a:t>
            </a:r>
          </a:p>
          <a:p>
            <a:endParaRPr lang="ru-RU" dirty="0" smtClean="0"/>
          </a:p>
          <a:p>
            <a:r>
              <a:rPr lang="ru-RU" dirty="0" smtClean="0"/>
              <a:t>Как правило, медработник получает данные о болезни от родителей ребенка. В разговоре с родителями следует выслушать их и одновременно наводящими вопросами и уточнениями получить необходимую информацию. </a:t>
            </a:r>
          </a:p>
          <a:p>
            <a:endParaRPr lang="ru-RU" dirty="0" smtClean="0"/>
          </a:p>
          <a:p>
            <a:r>
              <a:rPr lang="ru-RU" dirty="0" smtClean="0"/>
              <a:t>При расспросе рекомендуется соблюдать определенную последовательность. Различают паспортную часть, анамнез заболевания и анамнез жизни.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Расспрос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Рисунок 4" descr="note57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4510773"/>
            <a:ext cx="3528392" cy="239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55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170579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Дата и время поступления больного </a:t>
            </a:r>
          </a:p>
          <a:p>
            <a:endParaRPr lang="ru-RU" dirty="0" smtClean="0"/>
          </a:p>
          <a:p>
            <a:r>
              <a:rPr lang="ru-RU" dirty="0" smtClean="0"/>
              <a:t>Фамилия, имя, отчество ребенка</a:t>
            </a:r>
          </a:p>
          <a:p>
            <a:endParaRPr lang="ru-RU" dirty="0" smtClean="0"/>
          </a:p>
          <a:p>
            <a:r>
              <a:rPr lang="ru-RU" dirty="0" smtClean="0"/>
              <a:t>Возраст, дата рождения</a:t>
            </a:r>
          </a:p>
          <a:p>
            <a:endParaRPr lang="ru-RU" dirty="0" smtClean="0"/>
          </a:p>
          <a:p>
            <a:r>
              <a:rPr lang="ru-RU" dirty="0" smtClean="0"/>
              <a:t>Домашний адрес</a:t>
            </a:r>
          </a:p>
          <a:p>
            <a:endParaRPr lang="ru-RU" dirty="0" smtClean="0"/>
          </a:p>
          <a:p>
            <a:r>
              <a:rPr lang="ru-RU" dirty="0" smtClean="0"/>
              <a:t>Детское учреждение, которое посещает ребенок (детский комбинат, группа; школа, класс; дата последнего посещения)</a:t>
            </a:r>
          </a:p>
          <a:p>
            <a:endParaRPr lang="ru-RU" dirty="0" smtClean="0"/>
          </a:p>
          <a:p>
            <a:r>
              <a:rPr lang="ru-RU" dirty="0" smtClean="0"/>
              <a:t>Фамилия, имя, отчество матери, отца, возраст, домашний, рабочий или мобильный телефоны, место работы, должность</a:t>
            </a:r>
          </a:p>
          <a:p>
            <a:endParaRPr lang="ru-RU" dirty="0" smtClean="0"/>
          </a:p>
          <a:p>
            <a:r>
              <a:rPr lang="ru-RU" dirty="0" smtClean="0"/>
              <a:t>Диагноз направившего учреждения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ПАСПОРТНАЯ ЧАСТЬ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26.01.15-01.jpg"/>
          <p:cNvPicPr>
            <a:picLocks noChangeAspect="1"/>
          </p:cNvPicPr>
          <p:nvPr/>
        </p:nvPicPr>
        <p:blipFill>
          <a:blip r:embed="rId2" cstate="print"/>
          <a:srcRect l="22050" r="24800"/>
          <a:stretch>
            <a:fillRect/>
          </a:stretch>
        </p:blipFill>
        <p:spPr>
          <a:xfrm>
            <a:off x="3923928" y="5661248"/>
            <a:ext cx="2001844" cy="1196752"/>
          </a:xfrm>
          <a:prstGeom prst="rect">
            <a:avLst/>
          </a:prstGeom>
        </p:spPr>
      </p:pic>
      <p:pic>
        <p:nvPicPr>
          <p:cNvPr id="5" name="Рисунок 4" descr="lori-0003279499-bigwww8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83920" y="1268760"/>
            <a:ext cx="3260080" cy="2037550"/>
          </a:xfrm>
          <a:prstGeom prst="rect">
            <a:avLst/>
          </a:prstGeom>
        </p:spPr>
      </p:pic>
      <p:pic>
        <p:nvPicPr>
          <p:cNvPr id="6" name="Рисунок 5" descr="kak-i-gde-mozhno-poluchit-svidetelstvo-o-rozhdenii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03640" y="5035297"/>
            <a:ext cx="3240360" cy="1822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08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36712"/>
            <a:ext cx="9036496" cy="5472608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Жалобы, по поводу которых ребенок и родители в данный момент обратились за медицинской помощью, при поступлении в стационар и в период наблюдения (рассказ больного и родителей).</a:t>
            </a:r>
          </a:p>
          <a:p>
            <a:endParaRPr lang="ru-RU" dirty="0" smtClean="0"/>
          </a:p>
          <a:p>
            <a:r>
              <a:rPr lang="ru-RU" dirty="0" smtClean="0"/>
              <a:t>Жалобы при поступлении в стационар и в период наблюдения (рассказ больного или его родителей).</a:t>
            </a:r>
          </a:p>
          <a:p>
            <a:endParaRPr lang="ru-RU" dirty="0" smtClean="0"/>
          </a:p>
          <a:p>
            <a:r>
              <a:rPr lang="ru-RU" dirty="0" smtClean="0"/>
              <a:t>Когда заболел ребенок.</a:t>
            </a:r>
          </a:p>
          <a:p>
            <a:endParaRPr lang="ru-RU" dirty="0" smtClean="0"/>
          </a:p>
          <a:p>
            <a:r>
              <a:rPr lang="ru-RU" dirty="0" smtClean="0"/>
              <a:t>При каких обстоятельствах развивалось заболевание и как протекало с первого дня и момента обследования?</a:t>
            </a:r>
          </a:p>
          <a:p>
            <a:endParaRPr lang="ru-RU" dirty="0" smtClean="0"/>
          </a:p>
          <a:p>
            <a:r>
              <a:rPr lang="ru-RU" dirty="0" smtClean="0"/>
              <a:t>Общие проявления заболевания (температура, вялость, беспокойство, сон, аппетит, жажда, озноб). </a:t>
            </a:r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93610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АНАМНЕЗ ЗАБОЛЕВАНИЯ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446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6336704"/>
          </a:xfrm>
        </p:spPr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а) дыхательная система: кашель (характер, время появления), мокрота, боли в груди или спине (характер, локализация, связь с дыханием, кашлем), одышка (затруднен вдох или выдох), приступы удушья, насморк;</a:t>
            </a:r>
          </a:p>
          <a:p>
            <a:endParaRPr lang="ru-RU" dirty="0" smtClean="0"/>
          </a:p>
          <a:p>
            <a:r>
              <a:rPr lang="ru-RU" dirty="0" smtClean="0"/>
              <a:t>б) </a:t>
            </a:r>
            <a:r>
              <a:rPr lang="ru-RU" dirty="0" err="1" smtClean="0"/>
              <a:t>сердечно-сосудистая</a:t>
            </a:r>
            <a:r>
              <a:rPr lang="ru-RU" dirty="0" smtClean="0"/>
              <a:t> система: цианоз, одышка, боли в сердце, сердцебиения, «перебои», отеки (время появления, локализация);</a:t>
            </a:r>
          </a:p>
          <a:p>
            <a:endParaRPr lang="ru-RU" dirty="0" smtClean="0"/>
          </a:p>
          <a:p>
            <a:r>
              <a:rPr lang="ru-RU" dirty="0" smtClean="0"/>
              <a:t>в) система пищеварения: тошнота, рвота, срыгивания у грудных детей (время их появления), отрыжка или изжога, боли в животе (характер, локализация, иррадиация, связь с приемом пищи), характер стула;</a:t>
            </a:r>
          </a:p>
          <a:p>
            <a:endParaRPr lang="ru-RU" dirty="0" smtClean="0"/>
          </a:p>
          <a:p>
            <a:r>
              <a:rPr lang="ru-RU" dirty="0" smtClean="0"/>
              <a:t>г) мочевыделительная система: боли в поясничной области, частота мочеиспусканий, цвет мочи, недержание мочи, отеки;</a:t>
            </a:r>
          </a:p>
          <a:p>
            <a:endParaRPr lang="ru-RU" dirty="0" smtClean="0"/>
          </a:p>
          <a:p>
            <a:r>
              <a:rPr lang="ru-RU" dirty="0" err="1" smtClean="0"/>
              <a:t>д</a:t>
            </a:r>
            <a:r>
              <a:rPr lang="ru-RU" dirty="0" smtClean="0"/>
              <a:t>) опорно-двигательная система: боли в конечностях, мышцах, суставах (характер, локализация, связь с метеоусловиями), изменение формы суставов, характер движений, травмы;</a:t>
            </a:r>
          </a:p>
          <a:p>
            <a:endParaRPr lang="ru-RU" dirty="0" smtClean="0"/>
          </a:p>
          <a:p>
            <a:r>
              <a:rPr lang="ru-RU" dirty="0" smtClean="0"/>
              <a:t>е) эндокринная система: нарушение волосяного покрова, изменения кожи (чрезмерная потливость или сухость), нарушение роста и массы тела;</a:t>
            </a:r>
          </a:p>
          <a:p>
            <a:endParaRPr lang="ru-RU" dirty="0" smtClean="0"/>
          </a:p>
          <a:p>
            <a:r>
              <a:rPr lang="ru-RU" dirty="0" smtClean="0"/>
              <a:t>ж) нервная система и органы чувств: головные боли и головокружения, судороги, тики, нарушения со стороны органов чувств, травмы черепа и позвоночника.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19256" cy="288032"/>
          </a:xfrm>
        </p:spPr>
        <p:txBody>
          <a:bodyPr>
            <a:normAutofit fontScale="90000"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ru-RU" sz="17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17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ru-RU" sz="17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17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ru-RU" sz="17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/>
            </a:r>
            <a:br>
              <a:rPr lang="ru-RU" sz="1700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ru-RU" sz="2200" b="1" dirty="0" smtClean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Проявления </a:t>
            </a:r>
            <a:r>
              <a:rPr lang="ru-RU" sz="22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заболевания со стороны всех органов и систем</a:t>
            </a:r>
            <a:r>
              <a:rPr lang="ru-RU" sz="17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  <a:t>:</a:t>
            </a:r>
            <a:br>
              <a:rPr lang="ru-RU" sz="1700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817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908721"/>
            <a:ext cx="8964488" cy="1368151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При выяснении анамнеза жизни у детей до 3 лет уделяется внимание особенностям антенатального, </a:t>
            </a:r>
            <a:r>
              <a:rPr lang="ru-RU" dirty="0" err="1" smtClean="0"/>
              <a:t>интранатального</a:t>
            </a:r>
            <a:r>
              <a:rPr lang="ru-RU" dirty="0" smtClean="0"/>
              <a:t> и раннего постнатального периодов.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АНАМНЕЗ ЖИЗНИ</a:t>
            </a:r>
            <a:br>
              <a:rPr lang="ru-RU" dirty="0" smtClean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16-06-2015-023143dogum-travmalari-yenidog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l="12857" t="10717" r="15714"/>
          <a:stretch>
            <a:fillRect/>
          </a:stretch>
        </p:blipFill>
        <p:spPr>
          <a:xfrm>
            <a:off x="4679504" y="2060848"/>
            <a:ext cx="4464496" cy="3719179"/>
          </a:xfrm>
          <a:prstGeom prst="rect">
            <a:avLst/>
          </a:prstGeom>
        </p:spPr>
      </p:pic>
      <p:pic>
        <p:nvPicPr>
          <p:cNvPr id="5" name="Рисунок 4" descr="5297281.jpg"/>
          <p:cNvPicPr>
            <a:picLocks noChangeAspect="1"/>
          </p:cNvPicPr>
          <p:nvPr/>
        </p:nvPicPr>
        <p:blipFill>
          <a:blip r:embed="rId3" cstate="print"/>
          <a:srcRect l="5406" t="4425" r="2690" b="7276"/>
          <a:stretch>
            <a:fillRect/>
          </a:stretch>
        </p:blipFill>
        <p:spPr>
          <a:xfrm>
            <a:off x="0" y="2132856"/>
            <a:ext cx="3672408" cy="3528392"/>
          </a:xfrm>
          <a:prstGeom prst="rect">
            <a:avLst/>
          </a:prstGeom>
        </p:spPr>
      </p:pic>
      <p:pic>
        <p:nvPicPr>
          <p:cNvPr id="6" name="Рисунок 5" descr="bé-sơ-sinh-3-tuần-tuổ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4588275"/>
            <a:ext cx="3024336" cy="2269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4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18457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От какой беременности и какой по счету ребенок: если беременность не первая, как протекали предыдущие беременности и чем закончились (выкидыши, мертворожденные и недоношенные дети, аборты, предполагаемые причины этого).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Как протекала беременность у матери (токсикоз первой, второй половины – тошнота, рвота, отеки, гипертония, нефропатия, эклампсия, перенесенные заболевания, особенно вирусные, профессиональные вредности в этот период). Лечилась ли в стационаре во время беременности, какие лекарства применяла.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Режим и особенности питания беременной. Использован ли декретный отпуск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Как протекали роды (продолжительность, пособия, осложнения). Сразу ли закричал ребенок (крик громкий, слабый). Масса и длина тела ребенка при рождении. Когда ребенка приложили к груди, как взял грудь, активно ли сосал, как часто прикладывали ребенка к груди. Когда отпал остаток пуповины, зажила пупочная ранка. На которые сутки и с какой массой выписали ребенка из роддома.</a:t>
            </a:r>
            <a:br>
              <a:rPr lang="ru-RU" dirty="0" smtClean="0"/>
            </a:b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Анамнез жизни детей раннего возраста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6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332656"/>
            <a:ext cx="9144000" cy="5616624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- Заболевания в период новорожденности (интенсивность и длительность желтухи, гемолитическая болезнь новорожденного, родовая травма, заболевания кожи и пупка, септические заболевания, болезни органов дыхания, пищеварения и др.).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Физическое развитие ребенка на первом, втором и третьем году жизни (прибавки массы и длины тела).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Развитие моторики и статики: когда стал держать голову, повора­чиваться на бок, со спины на живот, сидеть, ползать, стоять, ходить, бегать.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Психическое развитие: когда стал улыбаться, </a:t>
            </a:r>
            <a:r>
              <a:rPr lang="ru-RU" dirty="0" err="1" smtClean="0"/>
              <a:t>гулить</a:t>
            </a:r>
            <a:r>
              <a:rPr lang="ru-RU" dirty="0" smtClean="0"/>
              <a:t>, произносить слоги, произносить слова, фразы. Запас слов к 1 году, 2 и 3 годам.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Поведение ребенка дома и в коллективе. Отношение к другим детям и взрослым.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Сон, его особенности и продолжительность.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Вид вскармливания на первом году жизни: естественное, искусственное, смешанное. </a:t>
            </a:r>
          </a:p>
          <a:p>
            <a:r>
              <a:rPr lang="ru-RU" dirty="0" smtClean="0"/>
              <a:t>При естественном вскармливании — время кормления грудью, активность сосания. </a:t>
            </a:r>
          </a:p>
          <a:p>
            <a:r>
              <a:rPr lang="ru-RU" dirty="0" smtClean="0"/>
              <a:t>При смешанном вскармливании — вид докорма, с какого возраста введен докорм, количество. </a:t>
            </a:r>
          </a:p>
          <a:p>
            <a:r>
              <a:rPr lang="ru-RU" dirty="0" smtClean="0"/>
              <a:t>При искусственном вскармливании — возраст перевода на искусственное вскармливание, вид пищи. Режим кормления ребенка. Сроки введения прикормов, последовательность, переносимость. Время отнятия от груди. Питание ребенка к началу настоящего заболевания. </a:t>
            </a:r>
            <a:endParaRPr lang="ru-RU" dirty="0"/>
          </a:p>
        </p:txBody>
      </p:sp>
      <p:pic>
        <p:nvPicPr>
          <p:cNvPr id="4" name="Рисунок 3" descr="izmerenie-golov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4931755"/>
            <a:ext cx="2841104" cy="1894069"/>
          </a:xfrm>
          <a:prstGeom prst="rect">
            <a:avLst/>
          </a:prstGeom>
        </p:spPr>
      </p:pic>
      <p:pic>
        <p:nvPicPr>
          <p:cNvPr id="5" name="Рисунок 4" descr="Prikorm-pri-grudnom-vskarmlivanii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931755"/>
            <a:ext cx="2615952" cy="1902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941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_728x0_7e8.jpg"/>
          <p:cNvPicPr>
            <a:picLocks noChangeAspect="1"/>
          </p:cNvPicPr>
          <p:nvPr/>
        </p:nvPicPr>
        <p:blipFill>
          <a:blip r:embed="rId2" cstate="print"/>
          <a:srcRect l="11058" r="23520"/>
          <a:stretch>
            <a:fillRect/>
          </a:stretch>
        </p:blipFill>
        <p:spPr>
          <a:xfrm>
            <a:off x="5578967" y="3789040"/>
            <a:ext cx="3565034" cy="3068960"/>
          </a:xfrm>
          <a:prstGeom prst="rect">
            <a:avLst/>
          </a:prstGeom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4536503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- Получал ли ребенок витамин Д, с какого возраста.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Когда появились первые зубы, порядок и характер их прорезывания. Количество зубов к концу первого года жизни.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Перенесенные заболевания: рахит, диатез, анемия, заболевания органов дыхания, инфекционные заболевания (особенности течения, осложнения), глистные инвазии, хирургические вмешательства (когда, какие).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Профилактические прививки: против гепатита, туберкулеза (БЦЖ, БЦЖ – М), полиомиелита, коклюша, дифтерии, столбняка, кори, паротита, краснухи. Реакции на прививки. Туберкулиновые пробы, когда проводились, их результат.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Аллергические реакции (в чем выражалась, вид аллергена: бытовые, пищевые, лекарственные)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Контакт с инфекционными больными (в семье, в квартире, в детском учреждении).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P60Dg3cZir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808512"/>
            <a:ext cx="3049488" cy="3049488"/>
          </a:xfrm>
          <a:prstGeom prst="rect">
            <a:avLst/>
          </a:prstGeom>
        </p:spPr>
      </p:pic>
      <p:pic>
        <p:nvPicPr>
          <p:cNvPr id="5" name="Рисунок 4" descr="61041705.91600405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1800" y="3784476"/>
            <a:ext cx="3073524" cy="3073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062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620689"/>
            <a:ext cx="8964488" cy="3600399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 - Какой по счету ребенок в семье.</a:t>
            </a:r>
          </a:p>
          <a:p>
            <a:r>
              <a:rPr lang="ru-RU" dirty="0" smtClean="0"/>
              <a:t>- Как развивался в период раннего детства.</a:t>
            </a:r>
          </a:p>
          <a:p>
            <a:r>
              <a:rPr lang="ru-RU" dirty="0" smtClean="0"/>
              <a:t>- Поведение дома и в коллективе: для школьников — успеваемость в школе, какие предметы предпочитает. -  - Вредные привычки.</a:t>
            </a:r>
          </a:p>
          <a:p>
            <a:r>
              <a:rPr lang="ru-RU" dirty="0" smtClean="0"/>
              <a:t>- Перенесенные заболевания и хирургические вмешательства.</a:t>
            </a:r>
          </a:p>
          <a:p>
            <a:r>
              <a:rPr lang="ru-RU" dirty="0" smtClean="0"/>
              <a:t>- Профилактические прививки и туберкулиновые пробы.</a:t>
            </a:r>
          </a:p>
          <a:p>
            <a:r>
              <a:rPr lang="ru-RU" dirty="0" smtClean="0"/>
              <a:t>- Аллергические реакции.</a:t>
            </a:r>
          </a:p>
          <a:p>
            <a:r>
              <a:rPr lang="ru-RU" dirty="0" smtClean="0"/>
              <a:t>- Контакт с инфекционными больными.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44624"/>
            <a:ext cx="8147248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1" dirty="0" smtClean="0">
                <a:solidFill>
                  <a:schemeClr val="tx1"/>
                </a:solidFill>
              </a:rPr>
              <a:t>Анамнез жизни детей старшего возраста</a:t>
            </a:r>
            <a:r>
              <a:rPr lang="ru-RU" b="1" dirty="0" smtClean="0">
                <a:solidFill>
                  <a:schemeClr val="tx1"/>
                </a:solidFill>
              </a:rPr>
              <a:t>.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  <p:pic>
        <p:nvPicPr>
          <p:cNvPr id="4" name="Рисунок 3" descr="5-1024x68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06540" y="4149080"/>
            <a:ext cx="4061396" cy="2708920"/>
          </a:xfrm>
          <a:prstGeom prst="rect">
            <a:avLst/>
          </a:prstGeom>
        </p:spPr>
      </p:pic>
      <p:pic>
        <p:nvPicPr>
          <p:cNvPr id="5" name="Рисунок 4" descr="5764f52097c9236d5704e736d11137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4185063"/>
            <a:ext cx="4176464" cy="2672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482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36713"/>
            <a:ext cx="9144000" cy="3960439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ru-RU" dirty="0" smtClean="0"/>
              <a:t>   К анамнезу жизни относится и сбор семейного анамнеза, наряду с паспортными данными родителей выясняют:</a:t>
            </a:r>
          </a:p>
          <a:p>
            <a:r>
              <a:rPr lang="ru-RU" dirty="0" smtClean="0"/>
              <a:t>- Возраст родителей.</a:t>
            </a:r>
          </a:p>
          <a:p>
            <a:endParaRPr lang="ru-RU" dirty="0" smtClean="0"/>
          </a:p>
          <a:p>
            <a:r>
              <a:rPr lang="ru-RU" dirty="0" smtClean="0"/>
              <a:t>- Состояние здоровья родителей и ближайших родственников по линии матери и отца. Наличие в семье инфекционных (туберкулез, венерические заболевания, токсоплазмоз и др.), психических, онкологических, нервных, эндокринных, аллергических и др. заболеваний. Наличие таких неблагоприятных факторов, как алкоголизм, курение, возможные профессиональные вредности.</a:t>
            </a:r>
          </a:p>
          <a:p>
            <a:endParaRPr lang="ru-RU" dirty="0" smtClean="0"/>
          </a:p>
          <a:p>
            <a:r>
              <a:rPr lang="ru-RU" dirty="0" smtClean="0"/>
              <a:t>- Составление генеалогического дерева (карты) в пределах трех поколений. Желательно, чтобы полученные данные отражались в генетической карте.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43204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Семейный анамнез.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1cf2fb4f0bc435f0a7f18f68dfab0f3b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4347025"/>
            <a:ext cx="4464496" cy="2510976"/>
          </a:xfrm>
          <a:prstGeom prst="rect">
            <a:avLst/>
          </a:prstGeom>
        </p:spPr>
      </p:pic>
      <p:pic>
        <p:nvPicPr>
          <p:cNvPr id="5" name="Рисунок 4" descr="depositphotos_88677228-stock-illustration-family-tree-in-pictures-littl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4169843"/>
            <a:ext cx="2736304" cy="2688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66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196753"/>
            <a:ext cx="9144000" cy="2448271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(осмотр, пальпация, перкуссия, аускультация).</a:t>
            </a:r>
          </a:p>
          <a:p>
            <a:r>
              <a:rPr lang="ru-RU" dirty="0" smtClean="0"/>
              <a:t>Объективное исследование начинают с общего осмотра ребенка, который должен быть раздет: до 3 лет полностью, дошкольников до трусов, детей школьного возраста (особенно девочек в период полового созревания) следует раздевать постепенно, по мере исследования. 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ОБЪЕКТИВНОЕ ИССЛЕДОВАНИЕ 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 descr="46859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495985"/>
            <a:ext cx="5040560" cy="3362015"/>
          </a:xfrm>
          <a:prstGeom prst="rect">
            <a:avLst/>
          </a:prstGeom>
        </p:spPr>
      </p:pic>
      <p:pic>
        <p:nvPicPr>
          <p:cNvPr id="5" name="Рисунок 4" descr="woman-doctor-surveys-hands-little-girl-lying-on-couch_xyq-z8rco__F0000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16785" r="10481"/>
          <a:stretch>
            <a:fillRect/>
          </a:stretch>
        </p:blipFill>
        <p:spPr>
          <a:xfrm>
            <a:off x="4788024" y="3489257"/>
            <a:ext cx="4355976" cy="3368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971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620688"/>
            <a:ext cx="9144000" cy="6237312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состояние, самочувствие, положение, нарушение походки , наличие малых аномалий развития.</a:t>
            </a:r>
          </a:p>
          <a:p>
            <a:endParaRPr lang="ru-RU" dirty="0" smtClean="0"/>
          </a:p>
          <a:p>
            <a:r>
              <a:rPr lang="ru-RU" dirty="0" smtClean="0"/>
              <a:t>Состояние удовлетворительное – сознание ясное, активный, нет признаков интоксикации или они незначительные, отсутствуют функциональные нарушения систем организма.</a:t>
            </a:r>
          </a:p>
          <a:p>
            <a:endParaRPr lang="ru-RU" dirty="0" smtClean="0"/>
          </a:p>
          <a:p>
            <a:r>
              <a:rPr lang="ru-RU" dirty="0" smtClean="0"/>
              <a:t>-  Состояние средней тяжести – сознание ясное, снижение активности, отчетливые признаки интоксикации, наличие функциональных нарушений систем организма.</a:t>
            </a:r>
          </a:p>
          <a:p>
            <a:endParaRPr lang="ru-RU" dirty="0" smtClean="0"/>
          </a:p>
          <a:p>
            <a:r>
              <a:rPr lang="ru-RU" dirty="0" smtClean="0"/>
              <a:t>- Состояние тяжелое – различные стадии нарушения сознания, выраженная интоксикация, декомпенсация систем организма.</a:t>
            </a:r>
          </a:p>
          <a:p>
            <a:endParaRPr lang="ru-RU" dirty="0" smtClean="0"/>
          </a:p>
          <a:p>
            <a:r>
              <a:rPr lang="ru-RU" dirty="0" smtClean="0"/>
              <a:t>- Состояние крайне тяжелое – усугубление этих явлений и появление признаков, угрожающих жизни ребенка.</a:t>
            </a:r>
          </a:p>
          <a:p>
            <a:endParaRPr lang="ru-RU" dirty="0" smtClean="0"/>
          </a:p>
          <a:p>
            <a:r>
              <a:rPr lang="ru-RU" u="sng" dirty="0" smtClean="0"/>
              <a:t>Самочувствие</a:t>
            </a:r>
            <a:r>
              <a:rPr lang="ru-RU" dirty="0" smtClean="0"/>
              <a:t> – нарушено, не нарушено; страдает, не страдает.</a:t>
            </a:r>
          </a:p>
          <a:p>
            <a:endParaRPr lang="ru-RU" dirty="0" smtClean="0"/>
          </a:p>
          <a:p>
            <a:r>
              <a:rPr lang="ru-RU" dirty="0" smtClean="0"/>
              <a:t>- Положение активное – легко меняет положение тела, совершает активные движения, занимает непринужденную позу.</a:t>
            </a:r>
          </a:p>
          <a:p>
            <a:r>
              <a:rPr lang="ru-RU" dirty="0" smtClean="0"/>
              <a:t>- Положение пассивное – не может изменить свое положение без посторонней помощи.</a:t>
            </a:r>
          </a:p>
          <a:p>
            <a:r>
              <a:rPr lang="ru-RU" dirty="0" smtClean="0"/>
              <a:t>- Положение вынужденное – особенное положение, которое принимает ребенок для облегчения своего состояния (например, поза легавой собаки при менингите, положение </a:t>
            </a:r>
            <a:r>
              <a:rPr lang="ru-RU" dirty="0" err="1" smtClean="0"/>
              <a:t>ортопноэ</a:t>
            </a:r>
            <a:r>
              <a:rPr lang="ru-RU" dirty="0" smtClean="0"/>
              <a:t> при бронхиальной астме).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ru-RU" sz="2400" b="1" dirty="0"/>
              <a:t>Общий осмотр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8810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372" y="116632"/>
            <a:ext cx="8363272" cy="461665"/>
          </a:xfr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ea typeface="+mn-ea"/>
                <a:cs typeface="+mn-cs"/>
              </a:rPr>
              <a:t>Периоды </a:t>
            </a:r>
            <a:r>
              <a:rPr lang="ru-RU" sz="2400" dirty="0">
                <a:ea typeface="+mn-ea"/>
                <a:cs typeface="+mn-cs"/>
              </a:rPr>
              <a:t>детства  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69696" y="578297"/>
            <a:ext cx="8291264" cy="5226967"/>
          </a:xfrm>
        </p:spPr>
        <p:txBody>
          <a:bodyPr>
            <a:normAutofit/>
          </a:bodyPr>
          <a:lstStyle/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ru-RU" sz="1600" b="1" dirty="0" smtClean="0"/>
              <a:t>Внутриутробный </a:t>
            </a:r>
            <a:r>
              <a:rPr lang="ru-RU" sz="1600" b="1" dirty="0"/>
              <a:t>период</a:t>
            </a:r>
            <a:r>
              <a:rPr lang="ru-RU" sz="1600" dirty="0"/>
              <a:t> — от момента зачатия до рождения ребенка. Продолжается 280 дней (10 лунных месяцев), начиная счет с первого дня последнего менструального цикла у </a:t>
            </a:r>
            <a:r>
              <a:rPr lang="ru-RU" sz="1600" dirty="0" smtClean="0"/>
              <a:t>женщины</a:t>
            </a:r>
          </a:p>
          <a:p>
            <a:pPr marL="342900" indent="-342900" algn="just">
              <a:lnSpc>
                <a:spcPct val="150000"/>
              </a:lnSpc>
              <a:spcBef>
                <a:spcPts val="0"/>
              </a:spcBef>
              <a:buAutoNum type="arabicPeriod"/>
            </a:pPr>
            <a:r>
              <a:rPr lang="ru-RU" sz="1600" b="1" dirty="0" smtClean="0"/>
              <a:t>Период </a:t>
            </a:r>
            <a:r>
              <a:rPr lang="ru-RU" sz="1600" b="1" dirty="0"/>
              <a:t>новорожденности</a:t>
            </a:r>
            <a:r>
              <a:rPr lang="ru-RU" sz="1600" dirty="0"/>
              <a:t> — от момента перевязки пуповины по 28-й день жизни. </a:t>
            </a:r>
            <a:endParaRPr lang="ru-RU" sz="1600" dirty="0" smtClean="0"/>
          </a:p>
          <a:p>
            <a:pPr indent="533400" algn="just">
              <a:lnSpc>
                <a:spcPct val="150000"/>
              </a:lnSpc>
              <a:spcBef>
                <a:spcPts val="0"/>
              </a:spcBef>
            </a:pPr>
            <a:r>
              <a:rPr lang="ru-RU" sz="1600" dirty="0" smtClean="0"/>
              <a:t>В </a:t>
            </a:r>
            <a:r>
              <a:rPr lang="ru-RU" sz="1600" dirty="0"/>
              <a:t>пределах его различают: </a:t>
            </a:r>
            <a:endParaRPr lang="ru-RU" sz="1600" dirty="0" smtClean="0"/>
          </a:p>
          <a:p>
            <a:pPr marL="447675" indent="447675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600" dirty="0" smtClean="0"/>
              <a:t>ранний </a:t>
            </a:r>
            <a:r>
              <a:rPr lang="ru-RU" sz="1600" dirty="0"/>
              <a:t>неонатальный период — до окончания 7-х суток (всего 168 часов); </a:t>
            </a:r>
            <a:endParaRPr lang="ru-RU" sz="1600" dirty="0" smtClean="0"/>
          </a:p>
          <a:p>
            <a:pPr marL="447675" indent="447675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600" dirty="0" smtClean="0"/>
              <a:t>поздний </a:t>
            </a:r>
            <a:r>
              <a:rPr lang="ru-RU" sz="1600" dirty="0"/>
              <a:t>неонатальный период — с 8-го по 28-й день жизни </a:t>
            </a:r>
            <a:r>
              <a:rPr lang="ru-RU" sz="1600" dirty="0" smtClean="0"/>
              <a:t>новорожденного;</a:t>
            </a:r>
          </a:p>
          <a:p>
            <a:pPr marL="447675" indent="447675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</a:pPr>
            <a:r>
              <a:rPr lang="ru-RU" sz="1600" dirty="0" smtClean="0"/>
              <a:t>перинатальный </a:t>
            </a:r>
            <a:r>
              <a:rPr lang="ru-RU" sz="1600" dirty="0"/>
              <a:t>период — с 24-й недели беременности до окончания первой недели после </a:t>
            </a:r>
            <a:r>
              <a:rPr lang="ru-RU" sz="1600" dirty="0" smtClean="0"/>
              <a:t>рождения.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tabLst>
                <a:tab pos="361950" algn="l"/>
              </a:tabLst>
            </a:pPr>
            <a:r>
              <a:rPr lang="ru-RU" sz="1600" b="1" dirty="0" smtClean="0"/>
              <a:t>3.     Период </a:t>
            </a:r>
            <a:r>
              <a:rPr lang="ru-RU" sz="1600" b="1" dirty="0"/>
              <a:t>грудного возраста </a:t>
            </a:r>
            <a:r>
              <a:rPr lang="ru-RU" sz="1600" dirty="0"/>
              <a:t>— от 29-го дня жизни ребенка до 1 </a:t>
            </a:r>
            <a:r>
              <a:rPr lang="ru-RU" sz="1600" dirty="0" smtClean="0"/>
              <a:t>года.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tabLst>
                <a:tab pos="361950" algn="l"/>
              </a:tabLst>
            </a:pPr>
            <a:r>
              <a:rPr lang="ru-RU" sz="1600" b="1" dirty="0" smtClean="0"/>
              <a:t>4.     Период </a:t>
            </a:r>
            <a:r>
              <a:rPr lang="ru-RU" sz="1600" b="1" dirty="0"/>
              <a:t>раннего детского возраста</a:t>
            </a:r>
            <a:r>
              <a:rPr lang="ru-RU" sz="1600" dirty="0"/>
              <a:t> — от 1 года до 3 </a:t>
            </a:r>
            <a:r>
              <a:rPr lang="ru-RU" sz="1600" dirty="0" smtClean="0"/>
              <a:t>лет.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tabLst>
                <a:tab pos="361950" algn="l"/>
              </a:tabLst>
            </a:pPr>
            <a:r>
              <a:rPr lang="ru-RU" sz="1600" b="1" dirty="0" smtClean="0"/>
              <a:t>5.     Период </a:t>
            </a:r>
            <a:r>
              <a:rPr lang="ru-RU" sz="1600" b="1" dirty="0"/>
              <a:t>дошкольного возраста</a:t>
            </a:r>
            <a:r>
              <a:rPr lang="ru-RU" sz="1600" dirty="0"/>
              <a:t> — от 3 до 7 </a:t>
            </a:r>
            <a:r>
              <a:rPr lang="ru-RU" sz="1600" dirty="0" smtClean="0"/>
              <a:t>лет.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tabLst>
                <a:tab pos="361950" algn="l"/>
              </a:tabLst>
            </a:pPr>
            <a:r>
              <a:rPr lang="ru-RU" sz="1600" b="1" dirty="0" smtClean="0"/>
              <a:t>6.     Период </a:t>
            </a:r>
            <a:r>
              <a:rPr lang="ru-RU" sz="1600" b="1" dirty="0"/>
              <a:t>младшего школьного возраста</a:t>
            </a:r>
            <a:r>
              <a:rPr lang="ru-RU" sz="1600" dirty="0"/>
              <a:t> — от 7 до 11 </a:t>
            </a:r>
            <a:r>
              <a:rPr lang="ru-RU" sz="1600" dirty="0" smtClean="0"/>
              <a:t>лет.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tabLst>
                <a:tab pos="361950" algn="l"/>
              </a:tabLst>
            </a:pPr>
            <a:r>
              <a:rPr lang="ru-RU" sz="1600" b="1" dirty="0" smtClean="0"/>
              <a:t>7.     Период </a:t>
            </a:r>
            <a:r>
              <a:rPr lang="ru-RU" sz="1600" b="1" dirty="0"/>
              <a:t>старшего школьного возраста</a:t>
            </a:r>
            <a:r>
              <a:rPr lang="ru-RU" sz="1600" dirty="0"/>
              <a:t> — с 12 до 17—18 лет.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30042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098571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Сознание</a:t>
            </a:r>
            <a:r>
              <a:rPr lang="ru-RU" dirty="0" smtClean="0"/>
              <a:t>: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</a:t>
            </a:r>
            <a:r>
              <a:rPr lang="ru-RU" i="1" dirty="0" smtClean="0"/>
              <a:t>Сознание ясное</a:t>
            </a:r>
            <a:r>
              <a:rPr lang="ru-RU" dirty="0" smtClean="0"/>
              <a:t> – ребенок легко ориентируется во времени и пространстве.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</a:t>
            </a:r>
            <a:r>
              <a:rPr lang="ru-RU" i="1" dirty="0" smtClean="0"/>
              <a:t>Сознание </a:t>
            </a:r>
            <a:r>
              <a:rPr lang="ru-RU" i="1" dirty="0" err="1" smtClean="0"/>
              <a:t>ступорозное</a:t>
            </a:r>
            <a:r>
              <a:rPr lang="ru-RU" i="1" dirty="0" smtClean="0"/>
              <a:t> (</a:t>
            </a:r>
            <a:r>
              <a:rPr lang="ru-RU" i="1" dirty="0" err="1" smtClean="0"/>
              <a:t>сомнолентное</a:t>
            </a:r>
            <a:r>
              <a:rPr lang="ru-RU" i="1" dirty="0" smtClean="0"/>
              <a:t>)</a:t>
            </a:r>
            <a:r>
              <a:rPr lang="ru-RU" dirty="0" smtClean="0"/>
              <a:t> – состояние </a:t>
            </a:r>
            <a:r>
              <a:rPr lang="ru-RU" dirty="0" err="1" smtClean="0"/>
              <a:t>оглушенности</a:t>
            </a:r>
            <a:r>
              <a:rPr lang="ru-RU" dirty="0" smtClean="0"/>
              <a:t>, реакция на окружающее замедлена, на вопросы отвечает мало, на сильное раздражение реагирует плачем.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- Сознание сопорозное – </a:t>
            </a:r>
            <a:r>
              <a:rPr lang="ru-RU" dirty="0" smtClean="0"/>
              <a:t>реакции на окружающее нет, но сохранена реакция на болевые раздражения.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</a:t>
            </a:r>
            <a:r>
              <a:rPr lang="ru-RU" i="1" dirty="0" smtClean="0"/>
              <a:t>Кома </a:t>
            </a:r>
            <a:r>
              <a:rPr lang="ru-RU" dirty="0" smtClean="0"/>
              <a:t>- потеря сознания, значительное угнетение мозговой коры.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Нервно-психическое развитие</a:t>
            </a:r>
            <a:r>
              <a:rPr lang="ru-RU" dirty="0" smtClean="0"/>
              <a:t> (для детей раннего возраста).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Настроение</a:t>
            </a:r>
            <a:r>
              <a:rPr lang="ru-RU" dirty="0" smtClean="0"/>
              <a:t> (ровное, спокойное, приподнятое, возбужденное, неустойчивое), контакт с окружающими детьми, интерес к игрушкам, окружению, поведение.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Нервная система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309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7524" y="980728"/>
            <a:ext cx="8568952" cy="34290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Основные</a:t>
            </a:r>
            <a:r>
              <a:rPr lang="ru-RU" sz="1600" b="1" dirty="0" smtClean="0">
                <a:cs typeface="Times New Roman" pitchFamily="18" charset="0"/>
              </a:rPr>
              <a:t> </a:t>
            </a:r>
            <a:r>
              <a:rPr lang="ru-RU" sz="1600" b="1" dirty="0" smtClean="0">
                <a:solidFill>
                  <a:schemeClr val="tx1"/>
                </a:solidFill>
                <a:cs typeface="Times New Roman" pitchFamily="18" charset="0"/>
              </a:rPr>
              <a:t>рефлексы</a:t>
            </a:r>
            <a:r>
              <a:rPr lang="ru-RU" sz="1600" b="1" dirty="0" smtClean="0">
                <a:cs typeface="Times New Roman" pitchFamily="18" charset="0"/>
              </a:rPr>
              <a:t>                                      </a:t>
            </a:r>
          </a:p>
          <a:p>
            <a:pPr algn="ctr"/>
            <a:endParaRPr lang="ru-RU" sz="1600" b="1" dirty="0" smtClean="0"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1600" b="1" u="sng" dirty="0" smtClean="0">
                <a:solidFill>
                  <a:schemeClr val="accent6"/>
                </a:solidFill>
                <a:cs typeface="Times New Roman" pitchFamily="18" charset="0"/>
              </a:rPr>
              <a:t>Безусловные</a:t>
            </a:r>
            <a:r>
              <a:rPr lang="ru-RU" sz="1600" b="1" dirty="0" smtClean="0">
                <a:cs typeface="Times New Roman" pitchFamily="18" charset="0"/>
              </a:rPr>
              <a:t>                      </a:t>
            </a:r>
            <a:r>
              <a:rPr lang="ru-RU" sz="1600" b="1" u="sng" dirty="0" smtClean="0">
                <a:solidFill>
                  <a:schemeClr val="accent2"/>
                </a:solidFill>
                <a:cs typeface="Times New Roman" pitchFamily="18" charset="0"/>
              </a:rPr>
              <a:t>Условные</a:t>
            </a: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>
                <a:cs typeface="Times New Roman" pitchFamily="18" charset="0"/>
              </a:rPr>
              <a:t> </a:t>
            </a:r>
            <a:r>
              <a:rPr lang="ru-RU" sz="1600" b="1" dirty="0" smtClean="0">
                <a:cs typeface="Times New Roman" pitchFamily="18" charset="0"/>
              </a:rPr>
              <a:t>         </a:t>
            </a:r>
            <a:br>
              <a:rPr lang="ru-RU" sz="1600" b="1" dirty="0" smtClean="0">
                <a:cs typeface="Times New Roman" pitchFamily="18" charset="0"/>
              </a:rPr>
            </a:br>
            <a:r>
              <a:rPr lang="ru-RU" sz="1600" b="1" dirty="0" smtClean="0">
                <a:cs typeface="Times New Roman" pitchFamily="18" charset="0"/>
              </a:rPr>
              <a:t>	</a:t>
            </a:r>
            <a:r>
              <a:rPr lang="ru-RU" sz="1600" dirty="0" smtClean="0">
                <a:cs typeface="Times New Roman" pitchFamily="18" charset="0"/>
              </a:rPr>
              <a:t>В этом периоде у малыша развиты только </a:t>
            </a:r>
            <a:r>
              <a:rPr lang="ru-RU" sz="1600" b="1" dirty="0" smtClean="0">
                <a:solidFill>
                  <a:schemeClr val="accent6">
                    <a:lumMod val="75000"/>
                  </a:schemeClr>
                </a:solidFill>
                <a:cs typeface="Times New Roman" pitchFamily="18" charset="0"/>
              </a:rPr>
              <a:t>безусловные рефлексы</a:t>
            </a:r>
            <a:r>
              <a:rPr lang="ru-RU" sz="1600" dirty="0" smtClean="0">
                <a:cs typeface="Times New Roman" pitchFamily="18" charset="0"/>
              </a:rPr>
              <a:t> – то есть, те, которые заложены как бы по умолчанию. Постепенно некоторые из них исчезают, уступая место условным.</a:t>
            </a:r>
            <a:endParaRPr lang="ru-RU" sz="1600" dirty="0">
              <a:cs typeface="Times New Roman" pitchFamily="18" charset="0"/>
            </a:endParaRP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 smtClean="0">
                <a:solidFill>
                  <a:srgbClr val="FF0000"/>
                </a:solidFill>
                <a:cs typeface="Times New Roman" pitchFamily="18" charset="0"/>
              </a:rPr>
              <a:t>Условные рефлексы</a:t>
            </a:r>
            <a:r>
              <a:rPr lang="ru-RU" sz="1600" dirty="0" smtClean="0">
                <a:solidFill>
                  <a:srgbClr val="FF0000"/>
                </a:solidFill>
                <a:cs typeface="Times New Roman" pitchFamily="18" charset="0"/>
              </a:rPr>
              <a:t> </a:t>
            </a:r>
            <a:r>
              <a:rPr lang="ru-RU" sz="1600" dirty="0" smtClean="0">
                <a:cs typeface="Times New Roman" pitchFamily="18" charset="0"/>
              </a:rPr>
              <a:t>еще можно назвать «личным опытом» ребенка, поскольку они приобретаются в процессе дальнейшего развития и созревания мозга.</a:t>
            </a:r>
            <a:br>
              <a:rPr lang="ru-RU" sz="1600" dirty="0" smtClean="0">
                <a:cs typeface="Times New Roman" pitchFamily="18" charset="0"/>
              </a:rPr>
            </a:br>
            <a:endParaRPr lang="ru-RU" sz="1600" dirty="0" smtClean="0"/>
          </a:p>
          <a:p>
            <a:endParaRPr lang="ru-RU" sz="16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5148064" y="1268760"/>
            <a:ext cx="216024" cy="2022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H="1">
            <a:off x="3851920" y="1268760"/>
            <a:ext cx="252028" cy="20229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</p:spTree>
    <p:extLst>
      <p:ext uri="{BB962C8B-B14F-4D97-AF65-F5344CB8AC3E}">
        <p14:creationId xmlns:p14="http://schemas.microsoft.com/office/powerpoint/2010/main" val="317892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www.medchitalka.ru/pics/1301_5899516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8725" y="0"/>
            <a:ext cx="4105275" cy="664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35062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pPr algn="ctr"/>
            <a:r>
              <a:rPr lang="ru-RU" sz="2400" dirty="0">
                <a:ea typeface="+mn-ea"/>
                <a:cs typeface="+mn-cs"/>
              </a:rPr>
              <a:t>               Рефлексы новорожденного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504" y="1196752"/>
            <a:ext cx="7992888" cy="4392488"/>
          </a:xfrm>
        </p:spPr>
        <p:txBody>
          <a:bodyPr>
            <a:normAutofit/>
          </a:bodyPr>
          <a:lstStyle/>
          <a:p>
            <a:pPr indent="542925">
              <a:tabLst>
                <a:tab pos="628650" algn="l"/>
              </a:tabLst>
            </a:pPr>
            <a:endParaRPr lang="ru-RU" u="sng" dirty="0" smtClean="0"/>
          </a:p>
          <a:p>
            <a:pPr marL="0" lvl="1" indent="180975">
              <a:tabLst>
                <a:tab pos="628650" algn="l"/>
              </a:tabLst>
            </a:pPr>
            <a:r>
              <a:rPr lang="ru-RU" sz="1600" b="1" dirty="0" smtClean="0"/>
              <a:t>1	Спинальные двигательные автоматизмы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1.1	Защитный рефлекс новорождённого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1.2	Рефлекс опоры и автоматическая походка новорождённых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1.3	Рефлекс ползания (Бауэра) и спонтанное ползание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1.4	Хватательный рефлекс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1.5	Рефлекс Галанта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1.6	Рефлекс Переса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1.7	Рефлекс Моро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b="1" dirty="0" smtClean="0"/>
              <a:t>2	Оральные сегментарные автоматизмы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2.1	Сосательный рефлекс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2.2	Поисковый рефлекс (рефлекс </a:t>
            </a:r>
            <a:r>
              <a:rPr lang="ru-RU" sz="1600" dirty="0" err="1" smtClean="0"/>
              <a:t>Куссмауля</a:t>
            </a:r>
            <a:r>
              <a:rPr lang="ru-RU" sz="1600" dirty="0" smtClean="0"/>
              <a:t>)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2.3	Хоботковый рефлекс</a:t>
            </a:r>
          </a:p>
          <a:p>
            <a:pPr marL="0" lvl="1" indent="180975">
              <a:tabLst>
                <a:tab pos="628650" algn="l"/>
              </a:tabLst>
            </a:pPr>
            <a:r>
              <a:rPr lang="ru-RU" sz="1600" dirty="0" smtClean="0"/>
              <a:t>2.4	Ладонно-ротовой рефлекс (рефлекс Бабкина)</a:t>
            </a:r>
          </a:p>
        </p:txBody>
      </p:sp>
    </p:spTree>
    <p:extLst>
      <p:ext uri="{BB962C8B-B14F-4D97-AF65-F5344CB8AC3E}">
        <p14:creationId xmlns:p14="http://schemas.microsoft.com/office/powerpoint/2010/main" val="17852209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2833" y="692696"/>
            <a:ext cx="8604448" cy="2875467"/>
          </a:xfrm>
        </p:spPr>
        <p:txBody>
          <a:bodyPr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 smtClean="0">
                <a:cs typeface="Times New Roman" pitchFamily="18" charset="0"/>
              </a:rPr>
              <a:t>Сосательный рефлекс</a:t>
            </a:r>
            <a:r>
              <a:rPr lang="ru-RU" sz="1600" dirty="0" smtClean="0">
                <a:cs typeface="Times New Roman" pitchFamily="18" charset="0"/>
              </a:rPr>
              <a:t> возникает в первые часы жизни и сохраняется до года: малыш обхватывает губами сосок, рожок бутылочки и ритмично их посасывает.</a:t>
            </a: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ü"/>
              <a:tabLst>
                <a:tab pos="714375" algn="l"/>
              </a:tabLst>
            </a:pPr>
            <a:r>
              <a:rPr lang="ru-RU" sz="1600" dirty="0" smtClean="0">
                <a:cs typeface="Times New Roman" pitchFamily="18" charset="0"/>
              </a:rPr>
              <a:t> Во время кормления, когда происходит касание неба, ребенок начинает сосать молоко из груди матери или из бутылочки, всасывает ее. Выраженность сосательного рефлекса у новорожденных определяет голоден или сыт ребенок. После еды сосательный рефлекс ослабевает. Но уже через час вновь дает о себе знать. Очень хорошо успокаивает ребенка ритмичное сосание.</a:t>
            </a:r>
            <a:endParaRPr lang="ru-RU" sz="1600" dirty="0">
              <a:cs typeface="Times New Roman" pitchFamily="18" charset="0"/>
            </a:endParaRPr>
          </a:p>
        </p:txBody>
      </p:sp>
      <p:pic>
        <p:nvPicPr>
          <p:cNvPr id="4" name="Рисунок 3" descr="breast-feeding-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3568163"/>
            <a:ext cx="1876100" cy="144016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Рисунок 4" descr="18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18009" y="3548684"/>
            <a:ext cx="2155807" cy="144016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6" name="Рисунок 5" descr="р1_Сосательный_рефлек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491880" y="3565080"/>
            <a:ext cx="1769981" cy="1446327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</p:spTree>
    <p:extLst>
      <p:ext uri="{BB962C8B-B14F-4D97-AF65-F5344CB8AC3E}">
        <p14:creationId xmlns:p14="http://schemas.microsoft.com/office/powerpoint/2010/main" val="104815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08720"/>
            <a:ext cx="8183791" cy="289293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dirty="0" smtClean="0">
                <a:cs typeface="Times New Roman" pitchFamily="18" charset="0"/>
              </a:rPr>
              <a:t>	Способность сосать материнскую грудь или соску на бутылочке с искусственным питанием называется сосательным рефлексом, а способность проглотить съеденную пищу – глотательным. </a:t>
            </a:r>
            <a:r>
              <a:rPr lang="ru-RU" sz="1600" b="1" dirty="0" smtClean="0">
                <a:cs typeface="Times New Roman" pitchFamily="18" charset="0"/>
              </a:rPr>
              <a:t>Глотательный рефлекс</a:t>
            </a:r>
            <a:r>
              <a:rPr lang="ru-RU" sz="1600" dirty="0" smtClean="0">
                <a:cs typeface="Times New Roman" pitchFamily="18" charset="0"/>
              </a:rPr>
              <a:t> остается на всю жизнь.</a:t>
            </a:r>
          </a:p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  <a:tabLst>
                <a:tab pos="809625" algn="l"/>
              </a:tabLst>
            </a:pPr>
            <a:r>
              <a:rPr lang="ru-RU" sz="1600" b="1" dirty="0" smtClean="0">
                <a:cs typeface="Times New Roman" pitchFamily="18" charset="0"/>
              </a:rPr>
              <a:t>Хоботковый рефлекс</a:t>
            </a:r>
            <a:r>
              <a:rPr lang="ru-RU" sz="1600" dirty="0" smtClean="0">
                <a:cs typeface="Times New Roman" pitchFamily="18" charset="0"/>
              </a:rPr>
              <a:t> – еще одна разновидность оральных рефлексов. Если легко коснуться губ малыша, они смешно выпячиваются в трубочку – совсем как хобот у слоненка, потому что в этот момент непроизвольно сокращается круговая мышца рта. Пропадает хоботковый рефлекс к  двум-трем месяцам.</a:t>
            </a:r>
          </a:p>
        </p:txBody>
      </p:sp>
      <p:pic>
        <p:nvPicPr>
          <p:cNvPr id="4" name="Рисунок 3" descr="image0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3933056"/>
            <a:ext cx="2209584" cy="1656184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</p:spTree>
    <p:extLst>
      <p:ext uri="{BB962C8B-B14F-4D97-AF65-F5344CB8AC3E}">
        <p14:creationId xmlns:p14="http://schemas.microsoft.com/office/powerpoint/2010/main" val="2957262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352928" cy="172819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 smtClean="0">
                <a:cs typeface="Times New Roman" pitchFamily="18" charset="0"/>
              </a:rPr>
              <a:t>Рефлекс </a:t>
            </a:r>
            <a:r>
              <a:rPr lang="ru-RU" sz="1600" b="1" dirty="0">
                <a:cs typeface="Times New Roman" pitchFamily="18" charset="0"/>
              </a:rPr>
              <a:t>Бабкина (ладонно-ротовой) </a:t>
            </a:r>
            <a:r>
              <a:rPr lang="ru-RU" sz="1600" dirty="0">
                <a:cs typeface="Times New Roman" pitchFamily="18" charset="0"/>
              </a:rPr>
              <a:t>– смешанная разновидность реакции ребенка, при которой он приоткрывает рот, если легонько нажать большими пальцами одновременно на обе ладошки. Лучше всего выражен в первые два месяца жизни, на третьем начинает угасать и затем пропадает совсем</a:t>
            </a:r>
            <a:r>
              <a:rPr lang="ru-RU" sz="1600" dirty="0" smtClean="0">
                <a:cs typeface="Times New Roman" pitchFamily="18" charset="0"/>
              </a:rPr>
              <a:t>.</a:t>
            </a:r>
            <a:endParaRPr lang="ru-RU" sz="1600" dirty="0"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18434" name="Picture 2" descr="https://pandia.ru/text/80/269/images/image002_4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2852936"/>
            <a:ext cx="3275958" cy="246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42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548" y="836712"/>
            <a:ext cx="7704856" cy="244827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>Рефлекс </a:t>
            </a:r>
            <a:r>
              <a:rPr lang="ru-RU" sz="1600" b="1" dirty="0" err="1">
                <a:cs typeface="Times New Roman" pitchFamily="18" charset="0"/>
              </a:rPr>
              <a:t>Куссмауля</a:t>
            </a:r>
            <a:r>
              <a:rPr lang="ru-RU" sz="1600" b="1" dirty="0">
                <a:cs typeface="Times New Roman" pitchFamily="18" charset="0"/>
              </a:rPr>
              <a:t> </a:t>
            </a:r>
            <a:r>
              <a:rPr lang="ru-RU" sz="1600" b="1" dirty="0" smtClean="0">
                <a:cs typeface="Times New Roman" pitchFamily="18" charset="0"/>
              </a:rPr>
              <a:t>(</a:t>
            </a:r>
            <a:r>
              <a:rPr lang="ru-RU" sz="1600" b="1" dirty="0">
                <a:cs typeface="Times New Roman" pitchFamily="18" charset="0"/>
              </a:rPr>
              <a:t>поисковый) – </a:t>
            </a:r>
            <a:r>
              <a:rPr lang="ru-RU" sz="1600" dirty="0">
                <a:cs typeface="Times New Roman" pitchFamily="18" charset="0"/>
              </a:rPr>
              <a:t>попытка найти еду: если тронуть уголок рта ребенка, он поворачивает голову к раздражителю. Пропадает достаточно быстро – спустя три-четыре месяца после рождения. В дальнейшем поиск еды происходит зрительно </a:t>
            </a:r>
            <a:r>
              <a:rPr lang="ru-RU" sz="1600" dirty="0" smtClean="0">
                <a:cs typeface="Times New Roman" pitchFamily="18" charset="0"/>
              </a:rPr>
              <a:t>– </a:t>
            </a:r>
            <a:r>
              <a:rPr lang="ru-RU" sz="1600" dirty="0">
                <a:cs typeface="Times New Roman" pitchFamily="18" charset="0"/>
              </a:rPr>
              <a:t>малыш видит грудь или бутылочку</a:t>
            </a:r>
            <a:r>
              <a:rPr lang="ru-RU" sz="1600" dirty="0" smtClean="0">
                <a:cs typeface="Times New Roman" pitchFamily="18" charset="0"/>
              </a:rPr>
              <a:t>.</a:t>
            </a: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/>
            </a:r>
            <a:br>
              <a:rPr lang="ru-RU" sz="1600" b="1" dirty="0">
                <a:cs typeface="Times New Roman" pitchFamily="18" charset="0"/>
              </a:rPr>
            </a:br>
            <a:endParaRPr lang="ru-RU" sz="1600" b="1" dirty="0">
              <a:cs typeface="Times New Roman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83568" y="0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23556" name="Picture 4" descr="https://fb.ru/misc/i/gallery/19607/18736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60" y="3284984"/>
            <a:ext cx="2088232" cy="237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19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908720"/>
            <a:ext cx="7920880" cy="266429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>Верхний защитный рефлекс. </a:t>
            </a:r>
            <a:r>
              <a:rPr lang="ru-RU" sz="1600" dirty="0">
                <a:cs typeface="Times New Roman" pitchFamily="18" charset="0"/>
              </a:rPr>
              <a:t>Один из самых важных безусловных рефлексов, запускающихся уже в первые часы жизни, — верхний защитный рефлекс. </a:t>
            </a:r>
            <a:endParaRPr lang="ru-RU" sz="1600" dirty="0" smtClean="0">
              <a:cs typeface="Times New Roman" pitchFamily="18" charset="0"/>
            </a:endParaRP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dirty="0" smtClean="0">
                <a:cs typeface="Times New Roman" pitchFamily="18" charset="0"/>
              </a:rPr>
              <a:t>Он </a:t>
            </a:r>
            <a:r>
              <a:rPr lang="ru-RU" sz="1600" dirty="0">
                <a:cs typeface="Times New Roman" pitchFamily="18" charset="0"/>
              </a:rPr>
              <a:t>проявляется, если новорожденного малыша положить на живот: сразу же в сторону поворачивается головка, а малыш пытается ее приподнять. Это – защита от возможного нарушения дыхания: ребенок таким образом восстанавливает доступ воздуха в дыхательные пути. Пропадает рефлекс спустя полтора месяца после рождения.</a:t>
            </a:r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827584" y="101823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24582" name="Picture 6" descr="https://www.dgorodok.ru/images/materials/newborn/%D1%87%D0%B1_%D0%97%D0%B0%D1%89%D0%B8%D1%82%D0%BD%D1%8B%D0%B9_%D1%80%D0%B5%D1%84%D0%BB%D0%B5%D0%BA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05064"/>
            <a:ext cx="2664296" cy="811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998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23504"/>
            <a:ext cx="7992888" cy="237626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>Рефлексы </a:t>
            </a:r>
            <a:r>
              <a:rPr lang="ru-RU" sz="1600" b="1" dirty="0" err="1">
                <a:cs typeface="Times New Roman" pitchFamily="18" charset="0"/>
              </a:rPr>
              <a:t>Янишевского</a:t>
            </a:r>
            <a:r>
              <a:rPr lang="ru-RU" sz="1600" b="1" dirty="0">
                <a:cs typeface="Times New Roman" pitchFamily="18" charset="0"/>
              </a:rPr>
              <a:t> и Робинсона </a:t>
            </a:r>
            <a:r>
              <a:rPr lang="ru-RU" sz="1600" dirty="0">
                <a:cs typeface="Times New Roman" pitchFamily="18" charset="0"/>
              </a:rPr>
              <a:t>у новорожденного ребенка проявляются, когда он крепко хватается обеими руками за пальцы матери (врача) и способен удерживать их настолько сильно, что его можно даже таким образом приподнять. Выражены они вплоть до трех-четырех месяцев, затем ослабевают. Сохранение этих рефлексов в более позднем возрасте – свидетельство имеющихся неврологических проблем.</a:t>
            </a:r>
          </a:p>
        </p:txBody>
      </p:sp>
      <p:pic>
        <p:nvPicPr>
          <p:cNvPr id="5" name="Рисунок 4" descr="robinsons-reflex_metho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5736" y="3299768"/>
            <a:ext cx="5434456" cy="2937544"/>
          </a:xfrm>
          <a:prstGeom prst="rect">
            <a:avLst/>
          </a:prstGeom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</p:spTree>
    <p:extLst>
      <p:ext uri="{BB962C8B-B14F-4D97-AF65-F5344CB8AC3E}">
        <p14:creationId xmlns:p14="http://schemas.microsoft.com/office/powerpoint/2010/main" val="351618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80728"/>
            <a:ext cx="7920880" cy="201622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>Рефлекс </a:t>
            </a:r>
            <a:r>
              <a:rPr lang="ru-RU" sz="1600" b="1" dirty="0" err="1">
                <a:cs typeface="Times New Roman" pitchFamily="18" charset="0"/>
              </a:rPr>
              <a:t>Бабинского</a:t>
            </a:r>
            <a:r>
              <a:rPr lang="ru-RU" sz="1600" b="1" dirty="0">
                <a:cs typeface="Times New Roman" pitchFamily="18" charset="0"/>
              </a:rPr>
              <a:t> </a:t>
            </a:r>
            <a:r>
              <a:rPr lang="ru-RU" sz="1600" dirty="0">
                <a:cs typeface="Times New Roman" pitchFamily="18" charset="0"/>
              </a:rPr>
              <a:t>– его еще называют подошвенным рефлексом: легкое поглаживание краев подошв снаружи вызывает раскрытие пальцев в виде веера, стопы при этом сгибаются с тыльной стороны. Один из самых долгоживущих врожденных рефлексов – он отмечается до двух лет</a:t>
            </a:r>
            <a:r>
              <a:rPr lang="ru-RU" sz="1600" dirty="0" smtClean="0">
                <a:cs typeface="Times New Roman" pitchFamily="18" charset="0"/>
              </a:rPr>
              <a:t>.</a:t>
            </a:r>
            <a:endParaRPr lang="ru-RU" sz="1600" dirty="0">
              <a:cs typeface="Times New Roman" pitchFamily="18" charset="0"/>
            </a:endParaRPr>
          </a:p>
        </p:txBody>
      </p:sp>
      <p:pic>
        <p:nvPicPr>
          <p:cNvPr id="4" name="Рисунок 3" descr="images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3068960"/>
            <a:ext cx="2808312" cy="194421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5" name="Рисунок 4" descr="9447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6140" y="3068960"/>
            <a:ext cx="2911844" cy="194421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</p:spTree>
    <p:extLst>
      <p:ext uri="{BB962C8B-B14F-4D97-AF65-F5344CB8AC3E}">
        <p14:creationId xmlns:p14="http://schemas.microsoft.com/office/powerpoint/2010/main" val="1968145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909615"/>
            <a:ext cx="8064896" cy="3024336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>Рефлекс Моро </a:t>
            </a:r>
            <a:r>
              <a:rPr lang="ru-RU" sz="1600" dirty="0">
                <a:cs typeface="Times New Roman" pitchFamily="18" charset="0"/>
              </a:rPr>
              <a:t>– двухфазная реакция, при которой ребенок отвечает на довольно громкий стук по </a:t>
            </a:r>
            <a:r>
              <a:rPr lang="ru-RU" sz="1600" dirty="0" err="1">
                <a:cs typeface="Times New Roman" pitchFamily="18" charset="0"/>
              </a:rPr>
              <a:t>пеленальному</a:t>
            </a:r>
            <a:r>
              <a:rPr lang="ru-RU" sz="1600" dirty="0">
                <a:cs typeface="Times New Roman" pitchFamily="18" charset="0"/>
              </a:rPr>
              <a:t> столику или любой другой резкий звук.</a:t>
            </a: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dirty="0">
                <a:cs typeface="Times New Roman" pitchFamily="18" charset="0"/>
              </a:rPr>
              <a:t>    Первая фаза – малыш раскидывает руки в стороны и разжимает пальчики, выпрямляя при этом ноги.</a:t>
            </a:r>
          </a:p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dirty="0">
                <a:cs typeface="Times New Roman" pitchFamily="18" charset="0"/>
              </a:rPr>
              <a:t>    Вторая фаза – возврат в прежнее положение. Иногда ребенок при этом может даже как бы себя обнять – поэтому рефлекс Моро имеет еще одно название – «рефлекс объятий</a:t>
            </a:r>
            <a:r>
              <a:rPr lang="ru-RU" sz="1600" dirty="0" smtClean="0">
                <a:cs typeface="Times New Roman" pitchFamily="18" charset="0"/>
              </a:rPr>
              <a:t>».</a:t>
            </a:r>
            <a:endParaRPr lang="ru-RU" sz="1600" dirty="0">
              <a:cs typeface="Times New Roman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144071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27650" name="Picture 2" descr="https://tuvasemya.ru/wp-content/uploads/2019/11/refleks-moro-novorozhdennix-1913D4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763" y="3501008"/>
            <a:ext cx="4560441" cy="2749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100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994237"/>
            <a:ext cx="7632848" cy="2016224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542925" algn="just">
              <a:lnSpc>
                <a:spcPct val="150000"/>
              </a:lnSpc>
              <a:spcBef>
                <a:spcPts val="0"/>
              </a:spcBef>
              <a:buNone/>
              <a:tabLst>
                <a:tab pos="542925" algn="l"/>
              </a:tabLst>
            </a:pPr>
            <a:r>
              <a:rPr lang="ru-RU" sz="1600" b="1" dirty="0">
                <a:cs typeface="Times New Roman" pitchFamily="18" charset="0"/>
              </a:rPr>
              <a:t>Рефлекс </a:t>
            </a:r>
            <a:r>
              <a:rPr lang="ru-RU" sz="1600" b="1" dirty="0" err="1">
                <a:cs typeface="Times New Roman" pitchFamily="18" charset="0"/>
              </a:rPr>
              <a:t>Кернига</a:t>
            </a:r>
            <a:r>
              <a:rPr lang="ru-RU" sz="1600" b="1" dirty="0">
                <a:cs typeface="Times New Roman" pitchFamily="18" charset="0"/>
              </a:rPr>
              <a:t> </a:t>
            </a:r>
            <a:r>
              <a:rPr lang="ru-RU" sz="1600" dirty="0">
                <a:cs typeface="Times New Roman" pitchFamily="18" charset="0"/>
              </a:rPr>
              <a:t>– реакция тазобедренного и коленного суставов на попытку разжать их силой после сгибания. В норме этого сделать не удается. Исчезает полностью после четырех месяцев</a:t>
            </a:r>
            <a:r>
              <a:rPr lang="ru-RU" sz="1600" dirty="0" smtClean="0">
                <a:cs typeface="Times New Roman" pitchFamily="18" charset="0"/>
              </a:rPr>
              <a:t>.</a:t>
            </a:r>
            <a:endParaRPr lang="ru-RU" sz="1600" dirty="0"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755576" y="144071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26626" name="Picture 2" descr="http://svoboda-dvi.ru/sites/all/themes/usualdesign/img/vinogradov/new0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827" y="3383335"/>
            <a:ext cx="3108313" cy="204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565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20924" y="689258"/>
            <a:ext cx="8136904" cy="4386801"/>
          </a:xfrm>
        </p:spPr>
        <p:txBody>
          <a:bodyPr>
            <a:noAutofit/>
          </a:bodyPr>
          <a:lstStyle/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 smtClean="0">
                <a:cs typeface="Times New Roman" pitchFamily="18" charset="0"/>
              </a:rPr>
              <a:t>Рефлекс «автоматической» походки</a:t>
            </a:r>
            <a:r>
              <a:rPr lang="ru-RU" sz="1600" dirty="0" smtClean="0">
                <a:cs typeface="Times New Roman" pitchFamily="18" charset="0"/>
              </a:rPr>
              <a:t>, являющий собой весьма забавное зрелище, состоит в попытках новорожденного самым настоящим образом шагать, если его поднять и немного наклонить корпус вперед. Критерий оценивания – степень полноты опоры при «ходьбе» на всю ступню. Опора на пальчики и цепляние      стоп друг за друга – признак нарушений, требующих наблюдения детского невролога.</a:t>
            </a:r>
            <a:r>
              <a:rPr lang="ru-RU" sz="1600" b="1" dirty="0" smtClean="0">
                <a:cs typeface="Times New Roman" pitchFamily="18" charset="0"/>
              </a:rPr>
              <a:t> </a:t>
            </a:r>
          </a:p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 smtClean="0">
                <a:cs typeface="Times New Roman" pitchFamily="18" charset="0"/>
              </a:rPr>
              <a:t>Рефлекс опоры</a:t>
            </a:r>
            <a:r>
              <a:rPr lang="ru-RU" sz="1600" dirty="0" smtClean="0">
                <a:cs typeface="Times New Roman" pitchFamily="18" charset="0"/>
              </a:rPr>
              <a:t> – попытка малыша встать на стопы, когда его, осторожно придерживая, ставят на ровную поверхность (на стол, например). Это – двухфазный рефлекс: сначала малыш, почувствовав прикосновение опоры, резко сгибает ноги в коленях, а затем – становится обеими стопами и плотно прижимает подошвы к столу. Хорошо выраженные рефлексы опоры и «автоматической» походки сохраняются на протяжении полутора месяцев.</a:t>
            </a:r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144071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25602" name="Picture 2" descr="https://iknigi.net/books_files/online_html/113219/i_03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818164"/>
            <a:ext cx="1224136" cy="184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https://proroditelstvo.ru/upload/iblock/e65/e65b0b38d30865625b2d88b38670b9cf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23472"/>
            <a:ext cx="2981378" cy="184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8369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836712"/>
            <a:ext cx="8424936" cy="1800200"/>
          </a:xfrm>
        </p:spPr>
        <p:txBody>
          <a:bodyPr>
            <a:normAutofit/>
          </a:bodyPr>
          <a:lstStyle/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>
                <a:cs typeface="Times New Roman" pitchFamily="18" charset="0"/>
              </a:rPr>
              <a:t>Рефлекс Бауэра (спонтанное ползание) </a:t>
            </a:r>
            <a:r>
              <a:rPr lang="ru-RU" sz="1600" dirty="0">
                <a:cs typeface="Times New Roman" pitchFamily="18" charset="0"/>
              </a:rPr>
              <a:t>можно наблюдать, положив малыша на живот и приложив ладони к его подошвам: он начинает ползти, отталкиваясь при этом от созданной опоры и помогая себе руками. Появившись на 3-4 сутки, этот рефлекс исчезает спустя 3-4 месяца</a:t>
            </a:r>
            <a:r>
              <a:rPr lang="ru-RU" sz="1600" dirty="0" smtClean="0">
                <a:cs typeface="Times New Roman" pitchFamily="18" charset="0"/>
              </a:rPr>
              <a:t>.</a:t>
            </a:r>
            <a:endParaRPr lang="ru-RU" sz="1600" dirty="0">
              <a:cs typeface="Times New Roman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144071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30722" name="Picture 2" descr="https://dearmummy.ru/wp-content/uploads/2016/03/%D0%A0%D0%B5%D1%84%D0%BB%D0%B5%D0%BA%D1%81-%D0%BF%D0%BE%D0%BB%D0%B7%D0%B0%D0%BD%D0%B8%D1%8F-%D0%B2-2-%D0%BC%D0%B5%D1%81%D1%8F%D1%86%D0%B0-%D1%83-%D1%80%D0%B5%D0%B1%D0%B5%D0%BD%D0%BA%D0%B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9236" y="3356992"/>
            <a:ext cx="319749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87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59060" y="908720"/>
            <a:ext cx="8208912" cy="1656183"/>
          </a:xfrm>
        </p:spPr>
        <p:txBody>
          <a:bodyPr>
            <a:normAutofit/>
          </a:bodyPr>
          <a:lstStyle/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>
                <a:cs typeface="Times New Roman" pitchFamily="18" charset="0"/>
              </a:rPr>
              <a:t>Рефлекс Галанта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>
                <a:cs typeface="Times New Roman" pitchFamily="18" charset="0"/>
              </a:rPr>
              <a:t>– реакция позвоночника на внешний раздражитель. Если провести пальцем по всей длине хребта, то ребенок выгибает спину, разгибая при этом ногу со стороны раздражителя</a:t>
            </a:r>
            <a:r>
              <a:rPr lang="ru-RU" sz="1600" dirty="0" smtClean="0">
                <a:cs typeface="Times New Roman" pitchFamily="18" charset="0"/>
              </a:rPr>
              <a:t>.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4" descr="http://www.neurosar.ru/wp-content/uploads/2013/08/galant-reflex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22" y="3645024"/>
            <a:ext cx="8040389" cy="181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899592" y="188640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</p:spTree>
    <p:extLst>
      <p:ext uri="{BB962C8B-B14F-4D97-AF65-F5344CB8AC3E}">
        <p14:creationId xmlns:p14="http://schemas.microsoft.com/office/powerpoint/2010/main" val="3812264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08720"/>
            <a:ext cx="8136904" cy="2596108"/>
          </a:xfrm>
        </p:spPr>
        <p:txBody>
          <a:bodyPr>
            <a:noAutofit/>
          </a:bodyPr>
          <a:lstStyle/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b="1" dirty="0">
                <a:cs typeface="Times New Roman" pitchFamily="18" charset="0"/>
              </a:rPr>
              <a:t>Рефлекс </a:t>
            </a:r>
            <a:r>
              <a:rPr lang="ru-RU" sz="1600" b="1" dirty="0" err="1">
                <a:cs typeface="Times New Roman" pitchFamily="18" charset="0"/>
              </a:rPr>
              <a:t>Магнуса-Клейна</a:t>
            </a:r>
            <a:r>
              <a:rPr lang="ru-RU" sz="1600" b="1" dirty="0">
                <a:cs typeface="Times New Roman" pitchFamily="18" charset="0"/>
              </a:rPr>
              <a:t> </a:t>
            </a:r>
            <a:r>
              <a:rPr lang="ru-RU" sz="1600" dirty="0">
                <a:cs typeface="Times New Roman" pitchFamily="18" charset="0"/>
              </a:rPr>
              <a:t>– реакция разгибающих и сгибающих мышц плеча, предплечья и кисти, при которой ребенок принимает «позу фехтовальщика». Это происходит, если голову малыша повернуть в сторону. Можно наблюдать, как выпрямляются рука и нога с той стороны, где находится лицо ребенка. </a:t>
            </a:r>
            <a:endParaRPr lang="ru-RU" sz="1600" dirty="0" smtClean="0">
              <a:cs typeface="Times New Roman" pitchFamily="18" charset="0"/>
            </a:endParaRPr>
          </a:p>
          <a:p>
            <a:pPr marL="0" indent="542925" algn="just" fontAlgn="base">
              <a:lnSpc>
                <a:spcPct val="150000"/>
              </a:lnSpc>
              <a:spcBef>
                <a:spcPts val="0"/>
              </a:spcBef>
              <a:buNone/>
            </a:pPr>
            <a:r>
              <a:rPr lang="ru-RU" sz="1600" dirty="0" smtClean="0">
                <a:cs typeface="Times New Roman" pitchFamily="18" charset="0"/>
              </a:rPr>
              <a:t>С </a:t>
            </a:r>
            <a:r>
              <a:rPr lang="ru-RU" sz="1600" dirty="0">
                <a:cs typeface="Times New Roman" pitchFamily="18" charset="0"/>
              </a:rPr>
              <a:t>противоположной стороны они, напротив, сгибаются. Этот рефлекс сохраняется до двух месяцев.</a:t>
            </a: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344816" cy="461665"/>
          </a:xfrm>
        </p:spPr>
        <p:txBody>
          <a:bodyPr vert="horz" wrap="square" lIns="91440" tIns="45720" rIns="91440" bIns="45720" rtlCol="0" anchor="b">
            <a:spAutoFit/>
          </a:bodyPr>
          <a:lstStyle/>
          <a:p>
            <a:r>
              <a:rPr lang="ru-RU" sz="2400" b="1" dirty="0">
                <a:ea typeface="+mn-ea"/>
                <a:cs typeface="+mn-cs"/>
              </a:rPr>
              <a:t>               Основные рефлексы новорожденного</a:t>
            </a:r>
          </a:p>
        </p:txBody>
      </p:sp>
      <p:pic>
        <p:nvPicPr>
          <p:cNvPr id="31746" name="Picture 2" descr="http://dcpinfo.com.ua/wp-content/uploads/2017/07/%D0%90%D0%A8%D0%A2%D0%A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645024"/>
            <a:ext cx="510056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422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 fontScale="77500" lnSpcReduction="20000"/>
          </a:bodyPr>
          <a:lstStyle/>
          <a:p>
            <a:endParaRPr lang="ru-RU" dirty="0" smtClean="0"/>
          </a:p>
          <a:p>
            <a:r>
              <a:rPr lang="ru-RU" b="1" dirty="0" smtClean="0"/>
              <a:t>Симптом </a:t>
            </a:r>
            <a:r>
              <a:rPr lang="ru-RU" b="1" dirty="0" err="1" smtClean="0"/>
              <a:t>Хвостека</a:t>
            </a:r>
            <a:r>
              <a:rPr lang="ru-RU" b="1" dirty="0" smtClean="0"/>
              <a:t> </a:t>
            </a:r>
            <a:r>
              <a:rPr lang="ru-RU" dirty="0" smtClean="0"/>
              <a:t>— поколачивание перкуссионным молоточком впереди ушной раковины приводит к сокращению мышц века, а иногда и верхней губы.</a:t>
            </a:r>
          </a:p>
          <a:p>
            <a:endParaRPr lang="ru-RU" dirty="0" smtClean="0"/>
          </a:p>
          <a:p>
            <a:r>
              <a:rPr lang="ru-RU" b="1" dirty="0" smtClean="0"/>
              <a:t>Симптом </a:t>
            </a:r>
            <a:r>
              <a:rPr lang="ru-RU" b="1" dirty="0" err="1" smtClean="0"/>
              <a:t>Труссо</a:t>
            </a:r>
            <a:r>
              <a:rPr lang="ru-RU" b="1" dirty="0" smtClean="0"/>
              <a:t> </a:t>
            </a:r>
            <a:r>
              <a:rPr lang="ru-RU" dirty="0" smtClean="0"/>
              <a:t>— при накладывании жгута или ручном сжатии середины плеча кисть руки ребенка принимает форму «руки акушера».</a:t>
            </a:r>
          </a:p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b="1" dirty="0" err="1" smtClean="0"/>
              <a:t>Симтом</a:t>
            </a:r>
            <a:r>
              <a:rPr lang="ru-RU" b="1" dirty="0" smtClean="0"/>
              <a:t> </a:t>
            </a:r>
            <a:r>
              <a:rPr lang="ru-RU" b="1" dirty="0" err="1" smtClean="0"/>
              <a:t>Люста</a:t>
            </a:r>
            <a:r>
              <a:rPr lang="ru-RU" b="1" dirty="0" smtClean="0"/>
              <a:t> </a:t>
            </a:r>
            <a:r>
              <a:rPr lang="ru-RU" dirty="0" smtClean="0"/>
              <a:t>— при постукивании молоточком позади головки малоберцовой кости или при сжатии икроножной мышцы в области Ахиллова сухожилия нога принимает форму «ноги балерины».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2241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 smtClean="0">
                <a:solidFill>
                  <a:schemeClr val="tx1"/>
                </a:solidFill>
                <a:effectLst/>
              </a:rPr>
              <a:t>Симптомы повышенной нервно-рефлекторной возбудимости (</a:t>
            </a:r>
            <a:r>
              <a:rPr lang="ru-RU" sz="3100" dirty="0" err="1" smtClean="0">
                <a:solidFill>
                  <a:schemeClr val="tx1"/>
                </a:solidFill>
                <a:effectLst/>
              </a:rPr>
              <a:t>Хвостека</a:t>
            </a:r>
            <a:r>
              <a:rPr lang="ru-RU" sz="3100" dirty="0" smtClean="0">
                <a:solidFill>
                  <a:schemeClr val="tx1"/>
                </a:solidFill>
                <a:effectLst/>
              </a:rPr>
              <a:t>, </a:t>
            </a:r>
            <a:r>
              <a:rPr lang="ru-RU" sz="3100" dirty="0" err="1" smtClean="0">
                <a:solidFill>
                  <a:schemeClr val="tx1"/>
                </a:solidFill>
                <a:effectLst/>
              </a:rPr>
              <a:t>Труссо</a:t>
            </a:r>
            <a:r>
              <a:rPr lang="ru-RU" sz="3100" dirty="0" smtClean="0">
                <a:solidFill>
                  <a:schemeClr val="tx1"/>
                </a:solidFill>
                <a:effectLst/>
              </a:rPr>
              <a:t>, </a:t>
            </a:r>
            <a:r>
              <a:rPr lang="ru-RU" sz="3100" dirty="0" err="1" smtClean="0">
                <a:solidFill>
                  <a:schemeClr val="tx1"/>
                </a:solidFill>
                <a:effectLst/>
              </a:rPr>
              <a:t>Люста</a:t>
            </a:r>
            <a:r>
              <a:rPr lang="ru-RU" sz="3100" dirty="0" smtClean="0">
                <a:solidFill>
                  <a:schemeClr val="tx1"/>
                </a:solidFill>
                <a:effectLst/>
              </a:rPr>
              <a:t> 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650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1762_html_265390bb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3200" t="12991" r="3989" b="7786"/>
          <a:stretch>
            <a:fillRect/>
          </a:stretch>
        </p:blipFill>
        <p:spPr>
          <a:xfrm>
            <a:off x="4274260" y="0"/>
            <a:ext cx="4869740" cy="587727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endParaRPr lang="ru-RU" sz="2800" dirty="0"/>
          </a:p>
        </p:txBody>
      </p:sp>
      <p:pic>
        <p:nvPicPr>
          <p:cNvPr id="5" name="Рисунок 4" descr="8513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3779913" cy="3257159"/>
          </a:xfrm>
          <a:prstGeom prst="rect">
            <a:avLst/>
          </a:prstGeom>
        </p:spPr>
      </p:pic>
      <p:pic>
        <p:nvPicPr>
          <p:cNvPr id="6" name="Рисунок 5" descr="spazmofiliya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3464854"/>
            <a:ext cx="3779912" cy="2925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45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9328" y="1124744"/>
            <a:ext cx="8496944" cy="5286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000000"/>
                </a:solidFill>
              </a:rPr>
              <a:t>Кожа </a:t>
            </a:r>
            <a:r>
              <a:rPr lang="ru-RU" sz="1500" dirty="0">
                <a:solidFill>
                  <a:srgbClr val="000000"/>
                </a:solidFill>
              </a:rPr>
              <a:t>новорожденного и грудного ребенка имеет следующие основные анатомические особенности: роговой слой — тонкий, эпидермис в целом — сочный, рыхлый, базальная мембрана — недоразвита, нежная, рыхлая. В результате связь между более развитым эпидермисом и менее развитой дермой — собственно кожей — очень слабая. Кровеносные сосуды обычно развиты и широкие.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Кожа здорового грудного ребенка нежно-розового цвета, бархатистая, гладкая, нежная. Потовые железы, хотя и полностью сформированы к моменту рождения, имеют не вполне развитые просветы и не функционируют вследствие незрелости </a:t>
            </a:r>
            <a:r>
              <a:rPr lang="ru-RU" sz="1500" dirty="0" err="1">
                <a:solidFill>
                  <a:srgbClr val="000000"/>
                </a:solidFill>
              </a:rPr>
              <a:t>потоотделительных</a:t>
            </a:r>
            <a:r>
              <a:rPr lang="ru-RU" sz="1500" dirty="0">
                <a:solidFill>
                  <a:srgbClr val="000000"/>
                </a:solidFill>
              </a:rPr>
              <a:t> центров. Эти железы начинают функционировать на 3— 4-м месяце жизни, сальные железы — уже в эмбриональном периоде после рождения они вполне развиты и выделяют много секрета.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Волосяной покров на голове у новорожденного обычно хорошо развит, но ввиду отсутствия сердцевины волосы мягкие. Спустя 4—8 </a:t>
            </a:r>
            <a:r>
              <a:rPr lang="ru-RU" sz="1500" dirty="0" err="1">
                <a:solidFill>
                  <a:srgbClr val="000000"/>
                </a:solidFill>
              </a:rPr>
              <a:t>нед</a:t>
            </a:r>
            <a:r>
              <a:rPr lang="ru-RU" sz="1500" dirty="0">
                <a:solidFill>
                  <a:srgbClr val="000000"/>
                </a:solidFill>
              </a:rPr>
              <a:t> после рождения значительная часть волос выпадает и постепенно заменяется новыми. У доношенного ребенка зародышевые </a:t>
            </a:r>
            <a:r>
              <a:rPr lang="ru-RU" sz="1500" dirty="0" err="1">
                <a:solidFill>
                  <a:srgbClr val="000000"/>
                </a:solidFill>
              </a:rPr>
              <a:t>пушковые</a:t>
            </a:r>
            <a:r>
              <a:rPr lang="ru-RU" sz="1500" dirty="0">
                <a:solidFill>
                  <a:srgbClr val="000000"/>
                </a:solidFill>
              </a:rPr>
              <a:t> волосы имеются только на спине между лопатками и в области плечевого пояса. Вскоре после рождения они выпадают</a:t>
            </a:r>
            <a:r>
              <a:rPr lang="ru-RU" sz="1500" dirty="0" smtClean="0">
                <a:solidFill>
                  <a:srgbClr val="000000"/>
                </a:solidFill>
              </a:rPr>
              <a:t>.</a:t>
            </a:r>
            <a:endParaRPr lang="ru-RU" sz="150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6632"/>
            <a:ext cx="8384528" cy="830997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latin typeface="+mj-lt"/>
              </a:rPr>
              <a:t>Анатомо-физиологические особенности кожи и подкожной клетчатки</a:t>
            </a:r>
          </a:p>
        </p:txBody>
      </p:sp>
    </p:spTree>
    <p:extLst>
      <p:ext uri="{BB962C8B-B14F-4D97-AF65-F5344CB8AC3E}">
        <p14:creationId xmlns:p14="http://schemas.microsoft.com/office/powerpoint/2010/main" val="9951517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836712"/>
            <a:ext cx="8640960" cy="459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Подкожный жировой слой развит не везде одинаково: у новорожденного он хорошо выражен на щеках, бедрах, голенях, плечах, предплечьях и хуже — на животе. В дальнейшем жировой слой увеличивается быстрее всего на лице и медленнее на животе, к полугоду достигает наибольшего развития, после чего увеличение его на некоторое время приостанавливается.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Состав жира у детей раннего возраста отличается тем, что в нем больше пальмитиновой и стеариновой кислот с более высокой точкой плавления. Вследствие этого у детей 1-х месяцев жизни подкожный жировой слой иногда легко становится более плотным под влиянием охлаждения или вследствие каких-либо тяжелых заболеваний.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Кожа ребенка выполняет многообразные функции, которые имеют отличительные черты, особенно в раннем возрасте. Нервный аппарат кожи ребенка (кожные рецепторы) недостаточно развит, и функции кожи у него во многих отношениях еще несовершенны. С постепенной и последовательной </a:t>
            </a:r>
            <a:r>
              <a:rPr lang="ru-RU" sz="1500" dirty="0" err="1">
                <a:solidFill>
                  <a:srgbClr val="000000"/>
                </a:solidFill>
              </a:rPr>
              <a:t>дифференци-ровкой</a:t>
            </a:r>
            <a:r>
              <a:rPr lang="ru-RU" sz="1500" dirty="0">
                <a:solidFill>
                  <a:srgbClr val="000000"/>
                </a:solidFill>
              </a:rPr>
              <a:t> и развитием центральной нервной системы, в особенности коры головного мозга, развиваются и совершенствуются функции кожи</a:t>
            </a:r>
            <a:r>
              <a:rPr lang="ru-RU" sz="1500" dirty="0" smtClean="0">
                <a:solidFill>
                  <a:srgbClr val="000000"/>
                </a:solidFill>
              </a:rPr>
              <a:t>.</a:t>
            </a:r>
            <a:endParaRPr lang="ru-RU" sz="150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6632"/>
            <a:ext cx="8384528" cy="830997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latin typeface="+mj-lt"/>
              </a:rPr>
              <a:t>Анатомо-физиологические особенности кожи и подкожной клетчатки</a:t>
            </a:r>
          </a:p>
        </p:txBody>
      </p:sp>
    </p:spTree>
    <p:extLst>
      <p:ext uri="{BB962C8B-B14F-4D97-AF65-F5344CB8AC3E}">
        <p14:creationId xmlns:p14="http://schemas.microsoft.com/office/powerpoint/2010/main" val="35004838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1335" y="1052736"/>
            <a:ext cx="864096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000000"/>
                </a:solidFill>
              </a:rPr>
              <a:t>Одна </a:t>
            </a:r>
            <a:r>
              <a:rPr lang="ru-RU" sz="1500" dirty="0">
                <a:solidFill>
                  <a:srgbClr val="000000"/>
                </a:solidFill>
              </a:rPr>
              <a:t>из основных функций кожи — защитная — она предохраняет организм от вредных внешних воздействий. У ребенка раннего возраста защитная функция кожи несовершенна, так как поверхностные слои кожи очень нежны и тонки, поэтому легко ранимы. Трещины и. ссадины на коже ребенка могут явиться воротами любой инфекции.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Наряду с этим кожа ребенка обладает более высокой восстановительной способностью по сравнению с кожей взрослого, грануляция и </a:t>
            </a:r>
            <a:r>
              <a:rPr lang="ru-RU" sz="1500" dirty="0" err="1">
                <a:solidFill>
                  <a:srgbClr val="000000"/>
                </a:solidFill>
              </a:rPr>
              <a:t>эпителизация</a:t>
            </a:r>
            <a:r>
              <a:rPr lang="ru-RU" sz="1500" dirty="0">
                <a:solidFill>
                  <a:srgbClr val="000000"/>
                </a:solidFill>
              </a:rPr>
              <a:t> раневых поверхностей кожи у детей идет значительно быстрее, чем у взрослых.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Кожа является важным органом теплорегуляции. У ребенка в. связи с недостаточным развитием терморегулирующей функции центральной нервной системы и энергичной отдачей через кожную поверхность влаги и тепла эта функция кожи крайне недостаточна. Вследствие этого происходит быстрое охлаждение тела ребенка при пониженной температуре воздуха и перегревание его при повышенной</a:t>
            </a:r>
            <a:r>
              <a:rPr lang="ru-RU" sz="1500" dirty="0" smtClean="0">
                <a:solidFill>
                  <a:srgbClr val="000000"/>
                </a:solidFill>
              </a:rPr>
              <a:t>.</a:t>
            </a:r>
            <a:endParaRPr lang="ru-RU" sz="1500" dirty="0">
              <a:solidFill>
                <a:srgbClr val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6632"/>
            <a:ext cx="8384528" cy="830997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latin typeface="+mj-lt"/>
              </a:rPr>
              <a:t>Анатомо-физиологические особенности кожи и подкожной клетчатки</a:t>
            </a:r>
          </a:p>
        </p:txBody>
      </p:sp>
    </p:spTree>
    <p:extLst>
      <p:ext uri="{BB962C8B-B14F-4D97-AF65-F5344CB8AC3E}">
        <p14:creationId xmlns:p14="http://schemas.microsoft.com/office/powerpoint/2010/main" val="64158838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1336" y="975088"/>
            <a:ext cx="8512744" cy="3208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 smtClean="0">
                <a:solidFill>
                  <a:srgbClr val="000000"/>
                </a:solidFill>
              </a:rPr>
              <a:t>Выделительная </a:t>
            </a:r>
            <a:r>
              <a:rPr lang="ru-RU" sz="1500" dirty="0">
                <a:solidFill>
                  <a:srgbClr val="000000"/>
                </a:solidFill>
              </a:rPr>
              <a:t>функция кожи у детей развита хорошо благодаря тонкости рогового слоя, усиленному кровообращению в коже и относительно большой ее поверхности. Вместе с кожным салом, потом, роговыми чешуйками из организма выделяется ряд продуктов обмена, а также влага, испаряющаяся с поверхности кожи.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Дыхательная функция кожи выражается в выделении углекислоты и влаги в окружающий воздух. В жизнедеятельности организма ребенка эта функция кожи играет значительно большую роль, чем у взрослого.</a:t>
            </a:r>
          </a:p>
          <a:p>
            <a:pPr indent="54292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ru-RU" sz="1500" dirty="0">
                <a:solidFill>
                  <a:srgbClr val="000000"/>
                </a:solidFill>
              </a:rPr>
              <a:t>Кроме того, в коже происходит синтез витамина </a:t>
            </a:r>
            <a:r>
              <a:rPr lang="ru-RU" sz="1500" dirty="0" err="1">
                <a:solidFill>
                  <a:srgbClr val="000000"/>
                </a:solidFill>
              </a:rPr>
              <a:t>Da</a:t>
            </a:r>
            <a:r>
              <a:rPr lang="ru-RU" sz="1500" dirty="0">
                <a:solidFill>
                  <a:srgbClr val="000000"/>
                </a:solidFill>
              </a:rPr>
              <a:t>, играющего важную роль в фосфорно-кальциевом обмене в организме, особенно у детей 1-го года жизни.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116632"/>
            <a:ext cx="8384528" cy="830997"/>
          </a:xfrm>
          <a:prstGeom prst="rect">
            <a:avLst/>
          </a:prstGeom>
        </p:spPr>
        <p:txBody>
          <a:bodyPr vert="horz" wrap="square" lIns="91440" tIns="45720" rIns="91440" bIns="45720" rtlCol="0" anchor="b">
            <a:spAutoFit/>
          </a:bodyPr>
          <a:lstStyle/>
          <a:p>
            <a:pPr algn="ctr">
              <a:spcBef>
                <a:spcPct val="0"/>
              </a:spcBef>
            </a:pPr>
            <a:r>
              <a:rPr lang="ru-RU" sz="2400" b="1" dirty="0">
                <a:latin typeface="+mj-lt"/>
              </a:rPr>
              <a:t>Анатомо-физиологические особенности кожи и подкожной клетчатки</a:t>
            </a:r>
          </a:p>
        </p:txBody>
      </p:sp>
      <p:pic>
        <p:nvPicPr>
          <p:cNvPr id="35842" name="Picture 2" descr="https://i.unimedias.fr/2016/05/13/Le-vernix-qu-est-ce-que-c-est1.jpg?auto=format%2Ccompress&amp;cs=tinysrgb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86" y="4365104"/>
            <a:ext cx="2824660" cy="1883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114137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562074"/>
          </a:xfrm>
        </p:spPr>
        <p:txBody>
          <a:bodyPr>
            <a:noAutofit/>
          </a:bodyPr>
          <a:lstStyle/>
          <a:p>
            <a:r>
              <a:rPr lang="ru-RU" sz="2400" b="1" dirty="0"/>
              <a:t>Методика исследования кожи включает: расспрос, осмотр, пальпацию, определение ломкости сосудов и дермографизма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47954" y="1340769"/>
            <a:ext cx="9001000" cy="2592288"/>
          </a:xfrm>
        </p:spPr>
        <p:txBody>
          <a:bodyPr>
            <a:normAutofit fontScale="47500" lnSpcReduction="20000"/>
          </a:bodyPr>
          <a:lstStyle/>
          <a:p>
            <a:r>
              <a:rPr lang="ru-RU" dirty="0"/>
              <a:t>Клиническое исследование начинают с расспроса, при котором можно установить, что у больного появилась бледность, желтушность кожи и слизистых, различные высыпания, отеки, а также выяснить, как развивалось заболевание, динамику имеющихся симптомов.</a:t>
            </a:r>
          </a:p>
          <a:p>
            <a:endParaRPr lang="ru-RU" dirty="0"/>
          </a:p>
          <a:p>
            <a:r>
              <a:rPr lang="ru-RU" dirty="0"/>
              <a:t>Осмотр проводится при хорошем, желательно дневном освещении </a:t>
            </a:r>
            <a:r>
              <a:rPr lang="ru-RU" dirty="0" smtClean="0"/>
              <a:t>. </a:t>
            </a:r>
            <a:r>
              <a:rPr lang="ru-RU" dirty="0"/>
              <a:t>Ребенка раннего возраста необходимо полностью раздеть, старших детей - постепенно, по мере необходимости. Обязательно осматривать подмышечные впадины, естественные складки, область заднего прохода, половые органы. При различных заболеваниях может меняться цвет кожных покровов: бледность, покраснение, желтушность, </a:t>
            </a:r>
            <a:r>
              <a:rPr lang="ru-RU" dirty="0" err="1"/>
              <a:t>цианотичность</a:t>
            </a:r>
            <a:r>
              <a:rPr lang="ru-RU" dirty="0"/>
              <a:t>, землистый или землисто-серый оттенок. Обращают внимание на расширение кожной венозной сети, элементы сыпи, пигментированные и депигментированные участки, шелушение, расчесы, элементы экссудативного диатеза (молочные корки на щеках, гнейс на волосистой части головы и бровях), элементы потницы, </a:t>
            </a:r>
            <a:r>
              <a:rPr lang="ru-RU" dirty="0" smtClean="0"/>
              <a:t>рубцы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6" name="Рисунок 5" descr="zud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3688906"/>
            <a:ext cx="2520280" cy="3136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4317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404665"/>
            <a:ext cx="9252520" cy="3312368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   - цвет, сыпи, рубцы; придатки кожи, температура, влажность, эластичность;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эндотелиальные пробы (симптомы жгута, щипка, молоточка);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- дермографизм (вид, скорость появления и исчезновения). 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 Объективными методами исследования кожи являются: осмотр, пальпация, исследование ломкости сосудов и определение дермографизма.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0688" y="130623"/>
            <a:ext cx="8229600" cy="274042"/>
          </a:xfrm>
        </p:spPr>
        <p:txBody>
          <a:bodyPr>
            <a:noAutofit/>
          </a:bodyPr>
          <a:lstStyle/>
          <a:p>
            <a:r>
              <a:rPr lang="ru-RU" sz="2400" b="1" dirty="0"/>
              <a:t>Кожа и видимые слизистые оболочки</a:t>
            </a:r>
            <a:endParaRPr lang="ru-RU" sz="2400" dirty="0"/>
          </a:p>
        </p:txBody>
      </p:sp>
      <p:pic>
        <p:nvPicPr>
          <p:cNvPr id="4" name="Рисунок 3" descr="raznovidnosti-kontaktnyx-dermatitov-u-detej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91018"/>
            <a:ext cx="4355976" cy="3266982"/>
          </a:xfrm>
          <a:prstGeom prst="rect">
            <a:avLst/>
          </a:prstGeom>
        </p:spPr>
      </p:pic>
      <p:pic>
        <p:nvPicPr>
          <p:cNvPr id="5" name="Рисунок 4" descr="660x531_1_3a752eb7b559734742594ad8659ca815@1932x1552_0xc0a839a2_2916477691502705356.jpeg"/>
          <p:cNvPicPr>
            <a:picLocks noChangeAspect="1"/>
          </p:cNvPicPr>
          <p:nvPr/>
        </p:nvPicPr>
        <p:blipFill>
          <a:blip r:embed="rId3" cstate="print"/>
          <a:srcRect b="11642"/>
          <a:stretch>
            <a:fillRect/>
          </a:stretch>
        </p:blipFill>
        <p:spPr>
          <a:xfrm>
            <a:off x="4535488" y="3581886"/>
            <a:ext cx="4608512" cy="3276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18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90465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- Особенно внимательно следует смотреть подмышечные впадины, кожные складки.</a:t>
            </a:r>
          </a:p>
          <a:p>
            <a:endParaRPr lang="ru-RU" dirty="0" smtClean="0"/>
          </a:p>
          <a:p>
            <a:r>
              <a:rPr lang="ru-RU" dirty="0" smtClean="0"/>
              <a:t>- Прежде всего, следует обратить внимание на окраску кожи и видимых слизистых оболочек, а затем на наличие сыпи, кровоизлияний, рубцов.</a:t>
            </a:r>
          </a:p>
          <a:p>
            <a:endParaRPr lang="ru-RU" dirty="0" smtClean="0"/>
          </a:p>
          <a:p>
            <a:r>
              <a:rPr lang="ru-RU" dirty="0" smtClean="0"/>
              <a:t>- Нормальная окраска кожи ребенка — нежно-розовая. Однако при заболеваниях возможны бледность или покраснение кожи, желтушность, </a:t>
            </a:r>
            <a:r>
              <a:rPr lang="ru-RU" dirty="0" err="1" smtClean="0"/>
              <a:t>цианотичность</a:t>
            </a:r>
            <a:r>
              <a:rPr lang="ru-RU" dirty="0" smtClean="0"/>
              <a:t>, землистый или землисто-серый оттенок. Необходимо также обратить внимание и на другие кожные изменения: расширение кожной венозной сети в верхней межлопаточной области в верхней части груди, на голове и части живота. </a:t>
            </a:r>
          </a:p>
          <a:p>
            <a:endParaRPr lang="ru-RU" dirty="0" smtClean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Осмотр.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07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Цианоз (</a:t>
            </a:r>
            <a:r>
              <a:rPr lang="ru-RU" b="1" i="1" dirty="0" err="1" smtClean="0"/>
              <a:t>синюшность</a:t>
            </a:r>
            <a:r>
              <a:rPr lang="ru-RU" b="1" i="1" dirty="0" smtClean="0"/>
              <a:t>) 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285860"/>
            <a:ext cx="8643998" cy="528641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появляется при падении содержания оксигемоглобина ниже 95 %. </a:t>
            </a:r>
          </a:p>
          <a:p>
            <a:r>
              <a:rPr lang="ru-RU" dirty="0" smtClean="0"/>
              <a:t>Различают </a:t>
            </a:r>
            <a:r>
              <a:rPr lang="ru-RU" b="1" dirty="0" smtClean="0"/>
              <a:t>тотальный</a:t>
            </a:r>
            <a:r>
              <a:rPr lang="ru-RU" dirty="0" smtClean="0"/>
              <a:t> </a:t>
            </a:r>
            <a:r>
              <a:rPr lang="ru-RU" b="1" dirty="0" smtClean="0"/>
              <a:t>цианоз:</a:t>
            </a:r>
            <a:r>
              <a:rPr lang="ru-RU" dirty="0" smtClean="0"/>
              <a:t> захватывающий всю поверхность тела, и региональный: </a:t>
            </a:r>
            <a:r>
              <a:rPr lang="ru-RU" dirty="0" err="1" smtClean="0"/>
              <a:t>периоральный</a:t>
            </a:r>
            <a:r>
              <a:rPr lang="ru-RU" dirty="0" smtClean="0"/>
              <a:t> – вокруг рта, </a:t>
            </a:r>
          </a:p>
          <a:p>
            <a:r>
              <a:rPr lang="ru-RU" b="1" dirty="0" smtClean="0"/>
              <a:t>Цианоз носогубного треугольника</a:t>
            </a:r>
            <a:r>
              <a:rPr lang="ru-RU" dirty="0" smtClean="0"/>
              <a:t>, цианоз дистальных участков тела – кончиков носа, мочек ушей, губ, кончика языка, кистей и стоп, называемый </a:t>
            </a:r>
            <a:r>
              <a:rPr lang="ru-RU" dirty="0" err="1" smtClean="0"/>
              <a:t>акроцианозом</a:t>
            </a:r>
            <a:r>
              <a:rPr lang="ru-RU" dirty="0" smtClean="0"/>
              <a:t>. </a:t>
            </a:r>
          </a:p>
          <a:p>
            <a:pPr algn="ctr"/>
            <a:r>
              <a:rPr lang="ru-RU" dirty="0" smtClean="0"/>
              <a:t>Значительно реже у детей можно встретить бронзовую окраску кожи, что наблюдается при хронической недостаточности надпочечников.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725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womenclub.pp.ua/uploads/images/image-107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1928802"/>
            <a:ext cx="8072494" cy="4753753"/>
          </a:xfrm>
          <a:prstGeom prst="rect">
            <a:avLst/>
          </a:prstGeom>
          <a:noFill/>
        </p:spPr>
      </p:pic>
      <p:pic>
        <p:nvPicPr>
          <p:cNvPr id="2050" name="Picture 2" descr="http://images.digopaul.com/wp-content/uploads/related_images/2015/09/10/cyanosis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14290"/>
            <a:ext cx="4572000" cy="29289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2678196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462194271_u-detej3-300x25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56380" y="0"/>
            <a:ext cx="4287619" cy="3573016"/>
          </a:xfrm>
          <a:prstGeom prst="rect">
            <a:avLst/>
          </a:prstGeom>
        </p:spPr>
      </p:pic>
      <p:pic>
        <p:nvPicPr>
          <p:cNvPr id="4" name="Содержимое 3" descr="ca0312cyanosis_242950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359524" cy="3573016"/>
          </a:xfrm>
        </p:spPr>
      </p:pic>
      <p:pic>
        <p:nvPicPr>
          <p:cNvPr id="6" name="Рисунок 5" descr="355477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3573016"/>
            <a:ext cx="3284984" cy="3284984"/>
          </a:xfrm>
          <a:prstGeom prst="rect">
            <a:avLst/>
          </a:prstGeom>
        </p:spPr>
      </p:pic>
      <p:pic>
        <p:nvPicPr>
          <p:cNvPr id="7" name="Рисунок 6" descr="O_chem_svidetelstvuet_pokrasnenie_lica_i_kak_s_etim_borotsya_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211960" y="3567523"/>
            <a:ext cx="4608512" cy="3290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08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Морфологические элементы кожи </a:t>
            </a:r>
            <a:r>
              <a:rPr lang="ru-RU" dirty="0" smtClean="0"/>
              <a:t>– это внешнее выражение патологического процесса, происходящего в коже.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135697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358246" cy="521497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Пятно </a:t>
            </a:r>
            <a:r>
              <a:rPr lang="ru-RU" dirty="0" smtClean="0"/>
              <a:t>– изменение цвета кожи на ограниченном участке, не возвышающемся над уровнем кожи и не отличающемся по плотности от здоровых участков кожи. </a:t>
            </a:r>
          </a:p>
          <a:p>
            <a:r>
              <a:rPr lang="ru-RU" dirty="0" smtClean="0"/>
              <a:t>Пятнышко размером от точки до 5 мм бледно-розового или красного цвета называют </a:t>
            </a:r>
            <a:r>
              <a:rPr lang="ru-RU" b="1" dirty="0" smtClean="0"/>
              <a:t>розеолой. </a:t>
            </a:r>
            <a:r>
              <a:rPr lang="ru-RU" dirty="0" smtClean="0"/>
              <a:t>Множественные розеолы размером 1–2 мм описываются как мелкоточечная сыпь. Многочисленные пятна величиной от 5 до 10 мм образуют мелкопятнистую сыпь, пятна размером от 10 до 20 мм – крупнопятнистую сыпь, обширные участки </a:t>
            </a:r>
            <a:r>
              <a:rPr lang="ru-RU" dirty="0" err="1" smtClean="0"/>
              <a:t>гиперемированной</a:t>
            </a:r>
            <a:r>
              <a:rPr lang="ru-RU" dirty="0" smtClean="0"/>
              <a:t> кожи носят название </a:t>
            </a:r>
            <a:r>
              <a:rPr lang="ru-RU" b="1" dirty="0" smtClean="0"/>
              <a:t>эритемы. </a:t>
            </a:r>
          </a:p>
        </p:txBody>
      </p:sp>
    </p:spTree>
    <p:extLst>
      <p:ext uri="{BB962C8B-B14F-4D97-AF65-F5344CB8AC3E}">
        <p14:creationId xmlns:p14="http://schemas.microsoft.com/office/powerpoint/2010/main" val="7569973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692696"/>
            <a:ext cx="8892480" cy="3960439"/>
          </a:xfrm>
        </p:spPr>
        <p:txBody>
          <a:bodyPr>
            <a:normAutofit fontScale="47500" lnSpcReduction="20000"/>
          </a:bodyPr>
          <a:lstStyle/>
          <a:p>
            <a:r>
              <a:rPr lang="ru-RU" b="1" dirty="0"/>
              <a:t>Пятно </a:t>
            </a:r>
            <a:r>
              <a:rPr lang="ru-RU" dirty="0"/>
              <a:t>– изменение цвета кожи на ограниченном участке, не возвышающемся над уровнем кожи и не отличающемся по плотности от здоровых участков кожи. </a:t>
            </a:r>
          </a:p>
          <a:p>
            <a:r>
              <a:rPr lang="ru-RU" dirty="0"/>
              <a:t>Пятнышко размером от точки до 5 мм бледно-розового или красного цвета называют </a:t>
            </a:r>
            <a:r>
              <a:rPr lang="ru-RU" b="1" dirty="0"/>
              <a:t>розеолой. </a:t>
            </a:r>
            <a:r>
              <a:rPr lang="ru-RU" dirty="0"/>
              <a:t>Множественные розеолы размером 1–2 мм описываются как мелкоточечная сыпь. Многочисленные пятна величиной от 5 до 10 мм образуют мелкопятнистую сыпь, пятна размером от 10 до 20 мм – крупнопятнистую сыпь, обширные участки гиперемированной кожи носят название </a:t>
            </a:r>
            <a:r>
              <a:rPr lang="ru-RU" b="1" dirty="0"/>
              <a:t>эритемы</a:t>
            </a:r>
            <a:endParaRPr lang="ru-RU" b="1" dirty="0" smtClean="0"/>
          </a:p>
          <a:p>
            <a:endParaRPr lang="ru-RU" b="1" dirty="0"/>
          </a:p>
          <a:p>
            <a:r>
              <a:rPr lang="ru-RU" b="1" dirty="0" smtClean="0"/>
              <a:t>Розеола</a:t>
            </a:r>
            <a:r>
              <a:rPr lang="ru-RU" dirty="0" smtClean="0"/>
              <a:t> — пятнышко бледно-розового, красного или пурпурного цвета, размеры от точки до 5мм. Форма округлая или неправильная; края четкие или размытые, над уровнем кожи не выступает. При растяжении кожи исчезает, при отпускании — появляется вновь. </a:t>
            </a:r>
          </a:p>
          <a:p>
            <a:endParaRPr lang="ru-RU" dirty="0" smtClean="0"/>
          </a:p>
          <a:p>
            <a:r>
              <a:rPr lang="ru-RU" b="1" dirty="0" smtClean="0"/>
              <a:t>Пятно </a:t>
            </a:r>
            <a:r>
              <a:rPr lang="ru-RU" dirty="0" smtClean="0"/>
              <a:t>— имеет такую же окраску, как и розеола, размер от 5 до 20мм, не выступает над уровнем кожи. Форма пятна чаще всего неправильная. Пятно исчезает при давлении на кожу; после прекращения давления возникает в том же виде снова. </a:t>
            </a:r>
          </a:p>
          <a:p>
            <a:endParaRPr lang="ru-RU" dirty="0" smtClean="0"/>
          </a:p>
          <a:p>
            <a:r>
              <a:rPr lang="ru-RU" b="1" dirty="0" smtClean="0"/>
              <a:t>Эритема</a:t>
            </a:r>
            <a:r>
              <a:rPr lang="ru-RU" dirty="0" smtClean="0"/>
              <a:t> — обширные участки </a:t>
            </a:r>
            <a:r>
              <a:rPr lang="ru-RU" dirty="0" err="1" smtClean="0"/>
              <a:t>гиперемированной</a:t>
            </a:r>
            <a:r>
              <a:rPr lang="ru-RU" dirty="0" smtClean="0"/>
              <a:t> кожи красного, пурпурно-красного или пурпурного цвета размером более 20мм.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0"/>
            <a:ext cx="8219256" cy="5486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dirty="0" smtClean="0">
                <a:solidFill>
                  <a:schemeClr val="tx1"/>
                </a:solidFill>
              </a:rPr>
              <a:t>Различают следующие элементы сыпи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Содержимое 3" descr="17.jpg"/>
          <p:cNvPicPr>
            <a:picLocks noChangeAspect="1"/>
          </p:cNvPicPr>
          <p:nvPr/>
        </p:nvPicPr>
        <p:blipFill>
          <a:blip r:embed="rId2" cstate="print"/>
          <a:srcRect t="4668"/>
          <a:stretch>
            <a:fillRect/>
          </a:stretch>
        </p:blipFill>
        <p:spPr>
          <a:xfrm>
            <a:off x="251520" y="4869160"/>
            <a:ext cx="2003573" cy="1773804"/>
          </a:xfrm>
          <a:prstGeom prst="rect">
            <a:avLst/>
          </a:prstGeom>
        </p:spPr>
      </p:pic>
      <p:pic>
        <p:nvPicPr>
          <p:cNvPr id="5" name="Рисунок 4" descr="34970607-kak-vyglyadit-allergiya-u-grudnichko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999978"/>
            <a:ext cx="1512168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36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b="1" dirty="0" smtClean="0"/>
              <a:t>К </a:t>
            </a:r>
            <a:r>
              <a:rPr lang="ru-RU" sz="2800" b="1" dirty="0" err="1" smtClean="0"/>
              <a:t>невоспалительным</a:t>
            </a:r>
            <a:r>
              <a:rPr lang="ru-RU" sz="2800" b="1" dirty="0" smtClean="0"/>
              <a:t> пятнам относятся пятна, образующиеся в результате кровоизлияний: </a:t>
            </a:r>
            <a:br>
              <a:rPr lang="ru-RU" sz="2800" b="1" dirty="0" smtClean="0"/>
            </a:br>
            <a:endParaRPr lang="ru-RU" sz="2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357298"/>
            <a:ext cx="8501122" cy="5214974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петехии </a:t>
            </a:r>
            <a:r>
              <a:rPr lang="ru-RU" dirty="0" smtClean="0"/>
              <a:t>– точечные кровоизлияния, </a:t>
            </a:r>
          </a:p>
          <a:p>
            <a:r>
              <a:rPr lang="ru-RU" b="1" dirty="0" smtClean="0"/>
              <a:t>пурпура</a:t>
            </a:r>
            <a:r>
              <a:rPr lang="ru-RU" dirty="0" smtClean="0"/>
              <a:t> – множественные геморрагии округлой формы размером от 2 до 5 мм, </a:t>
            </a:r>
          </a:p>
          <a:p>
            <a:r>
              <a:rPr lang="ru-RU" b="1" dirty="0" err="1" smtClean="0"/>
              <a:t>экхимозы</a:t>
            </a:r>
            <a:r>
              <a:rPr lang="ru-RU" dirty="0" smtClean="0"/>
              <a:t> – кровоизлияния неправильной формы размером более 5 мм. </a:t>
            </a:r>
          </a:p>
          <a:p>
            <a:r>
              <a:rPr lang="ru-RU" dirty="0" smtClean="0"/>
              <a:t>В эту же группу входят пятна, связанные с неправильным развитием сосудов – </a:t>
            </a:r>
            <a:r>
              <a:rPr lang="ru-RU" dirty="0" err="1" smtClean="0"/>
              <a:t>телеангиэктазии</a:t>
            </a:r>
            <a:r>
              <a:rPr lang="ru-RU" dirty="0" smtClean="0"/>
              <a:t>, сосудистые родимые пятна, а также </a:t>
            </a:r>
            <a:r>
              <a:rPr lang="ru-RU" dirty="0" err="1" smtClean="0"/>
              <a:t>гиперпигментированные</a:t>
            </a:r>
            <a:r>
              <a:rPr lang="ru-RU" dirty="0" smtClean="0"/>
              <a:t> (печеночные пятна, </a:t>
            </a:r>
            <a:r>
              <a:rPr lang="ru-RU" dirty="0" err="1" smtClean="0"/>
              <a:t>невусы</a:t>
            </a:r>
            <a:r>
              <a:rPr lang="ru-RU" dirty="0" smtClean="0"/>
              <a:t> и депигментированные пятна витилиго, обусловленные нарушением отложения в коже меланина.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 В отличие от воспалительных </a:t>
            </a:r>
            <a:r>
              <a:rPr lang="ru-RU" b="1" dirty="0" err="1" smtClean="0">
                <a:solidFill>
                  <a:srgbClr val="FF0000"/>
                </a:solidFill>
              </a:rPr>
              <a:t>невоспалительные</a:t>
            </a:r>
            <a:r>
              <a:rPr lang="ru-RU" b="1" dirty="0" smtClean="0">
                <a:solidFill>
                  <a:srgbClr val="FF0000"/>
                </a:solidFill>
              </a:rPr>
              <a:t> пятна не исчезают при надавливании на кожу.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65648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://www.internetdict.com/wp-content/uploads/related_images/2016/01/20/what-is-petechia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4572000" cy="3429001"/>
          </a:xfrm>
          <a:prstGeom prst="rect">
            <a:avLst/>
          </a:prstGeom>
          <a:noFill/>
        </p:spPr>
      </p:pic>
      <p:pic>
        <p:nvPicPr>
          <p:cNvPr id="1028" name="Picture 4" descr="http://cdn.pearltrees.com/s/pic/la/purpura-4325288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6" y="214290"/>
            <a:ext cx="3929090" cy="3643314"/>
          </a:xfrm>
          <a:prstGeom prst="rect">
            <a:avLst/>
          </a:prstGeom>
          <a:noFill/>
        </p:spPr>
      </p:pic>
      <p:pic>
        <p:nvPicPr>
          <p:cNvPr id="1030" name="Picture 6" descr="https://myslide.ru/documents_3/7f5fee164b25e2008726e0cd0de4e747/img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43042" y="3571877"/>
            <a:ext cx="500066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437482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715404" cy="4286280"/>
          </a:xfrm>
        </p:spPr>
        <p:txBody>
          <a:bodyPr>
            <a:normAutofit fontScale="92500"/>
          </a:bodyPr>
          <a:lstStyle/>
          <a:p>
            <a:r>
              <a:rPr lang="ru-RU" b="1" dirty="0" smtClean="0"/>
              <a:t>Папула </a:t>
            </a:r>
            <a:r>
              <a:rPr lang="ru-RU" dirty="0" smtClean="0"/>
              <a:t>– ограниченное, слегка возвышающееся над уровнем кожи образование с плоской или куполообразной поверхностью. Папула больших размеров называется бляшкой.</a:t>
            </a:r>
          </a:p>
          <a:p>
            <a:r>
              <a:rPr lang="ru-RU" b="1" dirty="0" smtClean="0"/>
              <a:t>Бугорок </a:t>
            </a:r>
            <a:r>
              <a:rPr lang="ru-RU" dirty="0" smtClean="0"/>
              <a:t>– ограниченный, плотный, </a:t>
            </a:r>
            <a:r>
              <a:rPr lang="ru-RU" dirty="0" err="1" smtClean="0"/>
              <a:t>бесполостной</a:t>
            </a:r>
            <a:r>
              <a:rPr lang="ru-RU" dirty="0" smtClean="0"/>
              <a:t> элемент, выступающий над поверхностью кожи и достигающий в диаметре 5—10 мм, оставляет после себя рубец, язву.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Picture 2" descr="C:\Users\Сайка\Desktop\papuly-foto-i-lecheni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4286256"/>
            <a:ext cx="3571900" cy="2571744"/>
          </a:xfrm>
          <a:prstGeom prst="rect">
            <a:avLst/>
          </a:prstGeom>
          <a:noFill/>
        </p:spPr>
      </p:pic>
      <p:pic>
        <p:nvPicPr>
          <p:cNvPr id="6" name="Picture 3" descr="C:\Users\Сайка\Desktop\загружено (1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4000504"/>
            <a:ext cx="3429024" cy="28574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529668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://03online.com/media/upload/questions/img_140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643570" y="3357562"/>
            <a:ext cx="3500430" cy="3500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482" name="Picture 2" descr="http://foto.dearheart.ru/pic_m/679582bc2266de942cedeced5085e7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0"/>
            <a:ext cx="3572802" cy="3286124"/>
          </a:xfrm>
          <a:prstGeom prst="rect">
            <a:avLst/>
          </a:prstGeom>
          <a:noFill/>
        </p:spPr>
      </p:pic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5786446" cy="664371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Узел – плотное, выступающее над уровнем кожи или находящееся в ее толще образование. Достигает в размере 10 мм и более. Крупные сине-красные узлы, болезненные при ощупывании, называются узловатой эритемой. </a:t>
            </a:r>
            <a:r>
              <a:rPr lang="ru-RU" dirty="0" err="1" smtClean="0"/>
              <a:t>Невоспалительные</a:t>
            </a:r>
            <a:r>
              <a:rPr lang="ru-RU" dirty="0" smtClean="0"/>
              <a:t> узлы встречаются при новообразованиях кожи.</a:t>
            </a:r>
          </a:p>
          <a:p>
            <a:r>
              <a:rPr lang="ru-RU" dirty="0" smtClean="0"/>
              <a:t>Волдырь – островоспалительный элемент, возникающий в результате ограниченного отека сосочкового слоя кожи. Возвышается над уровнем кожи, имеет округлую форму, размер 20 мм и более. Быстро эволюционирует, не оставляя после себя следа. Появление волдыря обычно сопровождается сильным зудом.</a:t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85849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472518" cy="6357982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Пузырек – поверхностное, несколько выступающее над уровнем кожи, наполненное серозной или кровянистой жидкостью образование. Размер – 1–5 мм. В процессе эволюции может подсыхать с образованием прозрачной или бурой корочки, вскрывается, обнажая ограниченную мокнущую эрозию.</a:t>
            </a:r>
          </a:p>
          <a:p>
            <a:r>
              <a:rPr lang="ru-RU" dirty="0" smtClean="0"/>
              <a:t>При скоплении в пузырьке лейкоцитов он превращается в гнойничок – пустулу. Пустула может образовываться и первично, чаще всего она локализуется в области волосяных фолликулов.</a:t>
            </a:r>
          </a:p>
          <a:p>
            <a:r>
              <a:rPr lang="ru-RU" dirty="0" smtClean="0"/>
              <a:t>Пузырь – элемент, подобный пузырьку, но значительно превышающий его в размере (3—15 мм и более). Наполнен серозным, кровянистым или гнойным содержимым. Может спадать, образуя корки. После себя оставляет нестойкую пигментацию.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215894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14282" y="428604"/>
            <a:ext cx="8472518" cy="6429396"/>
          </a:xfrm>
        </p:spPr>
        <p:txBody>
          <a:bodyPr>
            <a:normAutofit lnSpcReduction="10000"/>
          </a:bodyPr>
          <a:lstStyle/>
          <a:p>
            <a:r>
              <a:rPr lang="ru-RU" b="1" dirty="0" smtClean="0"/>
              <a:t>Чешуйка</a:t>
            </a:r>
            <a:r>
              <a:rPr lang="ru-RU" dirty="0" smtClean="0"/>
              <a:t> – скопление отторгающихся роговых пластинок эпидермиса. Чешуйки могут быть различной величины: более 5 мм (листовидное шелушение), от 1 до 5 мм (пластинчатое шелушение), мельчайшими (отрубевидное шелушение).</a:t>
            </a:r>
          </a:p>
          <a:p>
            <a:r>
              <a:rPr lang="ru-RU" dirty="0" smtClean="0"/>
              <a:t>Корка образуется в результате высыхания экссудата пузырьков, пустул, отделяемого мокнущих поверхностей. Корки могут быть серозными, гнойными, кровянистыми. Корки на щеках у детей с экссудативно-катаральными диатезами носят название молочного струпа.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869097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64371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Язва – глубокий дефект кожи, иногда достигающий подлежащих органов. Образуется в результате распада первичных элементов сыпи, при расстройствах </a:t>
            </a:r>
            <a:r>
              <a:rPr lang="ru-RU" dirty="0" err="1" smtClean="0"/>
              <a:t>лимфо</a:t>
            </a:r>
            <a:r>
              <a:rPr lang="ru-RU" dirty="0" smtClean="0"/>
              <a:t>– и кровообращения, травмах, трофических нарушениях.</a:t>
            </a:r>
          </a:p>
          <a:p>
            <a:r>
              <a:rPr lang="ru-RU" dirty="0" smtClean="0"/>
              <a:t>Рубец – </a:t>
            </a:r>
            <a:r>
              <a:rPr lang="ru-RU" dirty="0" err="1" smtClean="0"/>
              <a:t>грубоволокнистая</a:t>
            </a:r>
            <a:r>
              <a:rPr lang="ru-RU" dirty="0" smtClean="0"/>
              <a:t> соединительная ткань, выполняющая глубокий дефект кожи. Свежие рубцы имеют красный цвет, но со временем они бледнеют.</a:t>
            </a:r>
          </a:p>
          <a:p>
            <a:r>
              <a:rPr lang="ru-RU" dirty="0" smtClean="0"/>
              <a:t>Изменения подкожно-жирового слоя можно выявить при помощи пальпации. Если подкожно-жировая клетчатка слишком плотная, то это </a:t>
            </a:r>
            <a:r>
              <a:rPr lang="ru-RU" dirty="0" err="1" smtClean="0"/>
              <a:t>склерема</a:t>
            </a:r>
            <a:r>
              <a:rPr lang="ru-RU" dirty="0" smtClean="0"/>
              <a:t>. Наряду с уплотнением может наблюдаться и отечность подкожно-жирового слоя – </a:t>
            </a:r>
            <a:r>
              <a:rPr lang="ru-RU" dirty="0" err="1" smtClean="0"/>
              <a:t>склередема</a:t>
            </a:r>
            <a:r>
              <a:rPr lang="ru-RU" dirty="0" smtClean="0"/>
              <a:t>. Отеки могут быть на лице, веках, конечностях, общий отек – анасарка.</a:t>
            </a:r>
          </a:p>
          <a:p>
            <a:r>
              <a:rPr lang="ru-RU" dirty="0" smtClean="0"/>
              <a:t>Отек определяется надавливанием на кожу, в результате чего образуется углубление, которое постепенно исчезает.</a:t>
            </a:r>
          </a:p>
        </p:txBody>
      </p:sp>
    </p:spTree>
    <p:extLst>
      <p:ext uri="{BB962C8B-B14F-4D97-AF65-F5344CB8AC3E}">
        <p14:creationId xmlns:p14="http://schemas.microsoft.com/office/powerpoint/2010/main" val="318787205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6165304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Пальпация </a:t>
            </a:r>
            <a:r>
              <a:rPr lang="ru-RU" dirty="0" smtClean="0"/>
              <a:t>должна быть поверхностной, проводить ее нужно нежно и не причинять ребенку боли, особенно на месте воспалительных инфильтратов. Руки врача должны быть чистыми, теплыми, сухими. </a:t>
            </a:r>
          </a:p>
          <a:p>
            <a:r>
              <a:rPr lang="ru-RU" dirty="0" smtClean="0"/>
              <a:t>Внимательно следить за мимикой ребенка, разговором отвлекать внимание ребенка от обследования.</a:t>
            </a:r>
            <a:br>
              <a:rPr lang="ru-RU" dirty="0" smtClean="0"/>
            </a:br>
            <a:endParaRPr lang="ru-RU" dirty="0" smtClean="0"/>
          </a:p>
          <a:p>
            <a:r>
              <a:rPr lang="ru-RU" dirty="0" smtClean="0"/>
              <a:t>С помощью пальпации определяются эластичность, влажность, температура кожи.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Для того, чтобы определить </a:t>
            </a:r>
            <a:r>
              <a:rPr lang="ru-RU" b="1" i="1" dirty="0" smtClean="0"/>
              <a:t>эластичность кожи</a:t>
            </a:r>
            <a:r>
              <a:rPr lang="ru-RU" dirty="0" smtClean="0"/>
              <a:t>, необходимо захватить кожу (без подкожно-жирового слоя) в небольшую складку большим и указательным пальцами правой руки, затем пальцы отнять. </a:t>
            </a:r>
          </a:p>
          <a:p>
            <a:r>
              <a:rPr lang="ru-RU" dirty="0" smtClean="0"/>
              <a:t>Если складка расправляется сразу же, как только отняли пальцы, то кожа считается нормальной эластичности; если же складка расправляется не сразу, а постепенно, то эластичность кожи считается сниженной. </a:t>
            </a:r>
          </a:p>
          <a:p>
            <a:r>
              <a:rPr lang="ru-RU" dirty="0" smtClean="0"/>
              <a:t>Захватить кожу в складки легче там, где мало подкожно-жирового слоя — на тыльной поверхности кисти, на локтевом сгибе. Эластичность кожи у грудных детей можно определить на животе. 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ru-RU" sz="2400" dirty="0" smtClean="0"/>
              <a:t>Пальпация кожи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3166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179512" y="285728"/>
            <a:ext cx="8678768" cy="386335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Определение тургора мягких тканей производится путем сдавливания большим и указательным пальцами правой руки кожи и всех мягких тканей на внутренней поверхности бедра и плеча.</a:t>
            </a:r>
          </a:p>
          <a:p>
            <a:r>
              <a:rPr lang="ru-RU" dirty="0" smtClean="0"/>
              <a:t>При этом ощущается сопротивление или упругость, называемая тургором.</a:t>
            </a:r>
          </a:p>
          <a:p>
            <a:r>
              <a:rPr lang="ru-RU" dirty="0" smtClean="0"/>
              <a:t>Если у маленьких детей тургор тканей снижен, при сдавливании их определяется ощущение вялости или дряблости. Такие изменения бывают при обезвоживании организма и гипотрофии.</a:t>
            </a:r>
          </a:p>
          <a:p>
            <a:r>
              <a:rPr lang="ru-RU" dirty="0"/>
              <a:t>Следует обратить внимание на </a:t>
            </a:r>
            <a:r>
              <a:rPr lang="ru-RU" b="1" dirty="0"/>
              <a:t>наличие отеков</a:t>
            </a:r>
            <a:r>
              <a:rPr lang="ru-RU" dirty="0"/>
              <a:t> и их распространенность (на лице, веках, конечностях, общий отек — анасарка или локализованный). Чтобы определить наличие отеков на нижних конечностях, необходимо надавить указательным пальцем правой руки в области голени над большеберцовой костью. У здорового ребенка ямка не образуется.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" name="Рисунок 2" descr="priznaki-allergii-na-koshku-u-rebenka-simptom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779912" y="3933056"/>
            <a:ext cx="2697088" cy="2697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21358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1-26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340768"/>
            <a:ext cx="7566700" cy="5954457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Содержимое 3" descr="1-2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149" y="692696"/>
            <a:ext cx="7566700" cy="5954457"/>
          </a:xfrm>
          <a:prstGeom prst="rect">
            <a:avLst/>
          </a:prstGeom>
        </p:spPr>
      </p:pic>
      <p:pic>
        <p:nvPicPr>
          <p:cNvPr id="6" name="Содержимое 3" descr="1-2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712968" cy="6192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9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481860986_grin-kol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23928" y="3549422"/>
            <a:ext cx="5220072" cy="3308578"/>
          </a:xfrm>
          <a:prstGeom prst="rect">
            <a:avLst/>
          </a:prstGeom>
        </p:spPr>
      </p:pic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1520" y="692697"/>
            <a:ext cx="8892480" cy="2376263"/>
          </a:xfrm>
        </p:spPr>
        <p:txBody>
          <a:bodyPr>
            <a:normAutofit fontScale="77500" lnSpcReduction="20000"/>
          </a:bodyPr>
          <a:lstStyle/>
          <a:p>
            <a:r>
              <a:rPr lang="ru-RU" b="1" i="1" dirty="0" smtClean="0"/>
              <a:t>Влажность</a:t>
            </a:r>
            <a:r>
              <a:rPr lang="ru-RU" dirty="0" smtClean="0"/>
              <a:t> определяется путем поглаживания кожи пальцами на симметричных участках тела, на груди, туловище, в подмышечных впадинах и паховых областях, на конечностях, в том числе на ладонях и подошвах, на затылке — у грудных детей. 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Ощупыванием определяется и </a:t>
            </a:r>
            <a:r>
              <a:rPr lang="ru-RU" b="1" i="1" dirty="0" smtClean="0"/>
              <a:t>температура тела</a:t>
            </a:r>
            <a:r>
              <a:rPr lang="ru-RU" dirty="0" smtClean="0"/>
              <a:t>. </a:t>
            </a:r>
          </a:p>
        </p:txBody>
      </p:sp>
      <p:pic>
        <p:nvPicPr>
          <p:cNvPr id="4" name="Рисунок 3" descr="massazh-rebenku-7-mesjacev-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518899"/>
            <a:ext cx="4572000" cy="3339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531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389120"/>
          </a:xfrm>
        </p:spPr>
        <p:txBody>
          <a:bodyPr/>
          <a:lstStyle/>
          <a:p>
            <a:pPr algn="ctr"/>
            <a:r>
              <a:rPr lang="ru-RU" sz="3600" b="1" dirty="0" smtClean="0"/>
              <a:t>Терминология и семиотика поражений лимфатических узлов</a:t>
            </a:r>
            <a:endParaRPr lang="ru-RU" sz="36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943103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6093296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r>
              <a:rPr lang="ru-RU" sz="3400" dirty="0" smtClean="0"/>
              <a:t>Для исследования периферических лимфатических узлов применяются осмотра и пальпации, причем основным методом обследования следует считать пальпацию, требующую определенного навыка. </a:t>
            </a:r>
            <a:br>
              <a:rPr lang="ru-RU" sz="3400" dirty="0" smtClean="0"/>
            </a:br>
            <a:r>
              <a:rPr lang="ru-RU" sz="3400" dirty="0" smtClean="0"/>
              <a:t>Пальпация производится </a:t>
            </a:r>
            <a:r>
              <a:rPr lang="ru-RU" sz="3400" i="1" dirty="0" smtClean="0"/>
              <a:t>в следующем порядке</a:t>
            </a:r>
            <a:r>
              <a:rPr lang="ru-RU" sz="3400" dirty="0" smtClean="0"/>
              <a:t>. Начинать целесообразно с </a:t>
            </a:r>
            <a:r>
              <a:rPr lang="ru-RU" sz="3400" b="1" dirty="0" smtClean="0"/>
              <a:t>затылочных </a:t>
            </a:r>
            <a:r>
              <a:rPr lang="ru-RU" sz="3400" dirty="0" smtClean="0"/>
              <a:t>лимфатических узлов, </a:t>
            </a:r>
          </a:p>
          <a:p>
            <a:pPr>
              <a:buNone/>
            </a:pPr>
            <a:endParaRPr lang="ru-RU" sz="3400" b="1" dirty="0" smtClean="0"/>
          </a:p>
          <a:p>
            <a:pPr>
              <a:buNone/>
            </a:pPr>
            <a:r>
              <a:rPr lang="ru-RU" sz="3400" b="1" dirty="0" smtClean="0"/>
              <a:t>     </a:t>
            </a:r>
            <a:r>
              <a:rPr lang="ru-RU" sz="3700" b="1" dirty="0" smtClean="0"/>
              <a:t>заушные</a:t>
            </a:r>
            <a:r>
              <a:rPr lang="ru-RU" sz="3700" dirty="0" smtClean="0"/>
              <a:t> лимфатические узлы — на сосцевидном отростке, 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подчелюстные</a:t>
            </a:r>
            <a:r>
              <a:rPr lang="ru-RU" sz="3700" dirty="0" smtClean="0"/>
              <a:t> — под углом нижней челюсти, 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подбородочные</a:t>
            </a:r>
            <a:r>
              <a:rPr lang="ru-RU" sz="3700" dirty="0" smtClean="0"/>
              <a:t>, 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передние шейные</a:t>
            </a:r>
            <a:r>
              <a:rPr lang="ru-RU" sz="3700" dirty="0" smtClean="0"/>
              <a:t> — по ходу переднего края </a:t>
            </a:r>
            <a:r>
              <a:rPr lang="ru-RU" sz="3700" dirty="0" err="1" smtClean="0"/>
              <a:t>грудино-ключично-сосцевидной</a:t>
            </a:r>
            <a:r>
              <a:rPr lang="ru-RU" sz="3700" dirty="0" smtClean="0"/>
              <a:t> мышцы,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задние шейные</a:t>
            </a:r>
            <a:r>
              <a:rPr lang="ru-RU" sz="3700" dirty="0" smtClean="0"/>
              <a:t> — сзади </a:t>
            </a:r>
            <a:r>
              <a:rPr lang="ru-RU" sz="3700" dirty="0" err="1" smtClean="0"/>
              <a:t>грудино-ключично-сосцевидной</a:t>
            </a:r>
            <a:r>
              <a:rPr lang="ru-RU" sz="3700" dirty="0" smtClean="0"/>
              <a:t> мышцы, 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надключичные</a:t>
            </a:r>
            <a:r>
              <a:rPr lang="ru-RU" sz="3700" dirty="0" smtClean="0"/>
              <a:t> — в надключичных ямках, 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подключичные</a:t>
            </a:r>
            <a:r>
              <a:rPr lang="ru-RU" sz="3700" dirty="0" smtClean="0"/>
              <a:t> — в подключичных ямках, </a:t>
            </a:r>
          </a:p>
          <a:p>
            <a:pPr>
              <a:buNone/>
            </a:pP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подмышечные </a:t>
            </a:r>
            <a:r>
              <a:rPr lang="ru-RU" sz="3700" dirty="0" smtClean="0"/>
              <a:t>— в подмышечных впадинах, </a:t>
            </a:r>
          </a:p>
          <a:p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локтевые </a:t>
            </a:r>
            <a:r>
              <a:rPr lang="ru-RU" sz="3700" dirty="0" smtClean="0"/>
              <a:t>— в желобке двуглавой мышцы у локтя и выше, </a:t>
            </a:r>
          </a:p>
          <a:p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торакальные </a:t>
            </a:r>
            <a:r>
              <a:rPr lang="ru-RU" sz="3700" dirty="0" smtClean="0"/>
              <a:t>— у нижнего края большой грудной мышцы,</a:t>
            </a:r>
            <a:br>
              <a:rPr lang="ru-RU" sz="3700" dirty="0" smtClean="0"/>
            </a:br>
            <a:r>
              <a:rPr lang="ru-RU" sz="3700" dirty="0" smtClean="0"/>
              <a:t/>
            </a:r>
            <a:br>
              <a:rPr lang="ru-RU" sz="3700" dirty="0" smtClean="0"/>
            </a:br>
            <a:r>
              <a:rPr lang="ru-RU" sz="3700" b="1" dirty="0" smtClean="0"/>
              <a:t>паховые</a:t>
            </a:r>
            <a:r>
              <a:rPr lang="ru-RU" sz="3700" dirty="0" smtClean="0"/>
              <a:t> — в паховых областях.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chemeClr val="tx1"/>
                </a:solidFill>
              </a:rPr>
              <a:t>Лимфатические узлы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27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764705"/>
            <a:ext cx="9144000" cy="1296143"/>
          </a:xfrm>
        </p:spPr>
        <p:txBody>
          <a:bodyPr>
            <a:normAutofit/>
          </a:bodyPr>
          <a:lstStyle/>
          <a:p>
            <a:r>
              <a:rPr lang="ru-RU" sz="1600" dirty="0" smtClean="0"/>
              <a:t>1) затылочные, 2) заушные, 3) подбородочные, 4) подчелюстные, 5) </a:t>
            </a:r>
            <a:r>
              <a:rPr lang="ru-RU" sz="1600" dirty="0" err="1" smtClean="0"/>
              <a:t>переднешейные</a:t>
            </a:r>
            <a:r>
              <a:rPr lang="ru-RU" sz="1600" dirty="0" smtClean="0"/>
              <a:t>, </a:t>
            </a:r>
          </a:p>
          <a:p>
            <a:r>
              <a:rPr lang="ru-RU" sz="1600" dirty="0" smtClean="0"/>
              <a:t>6) </a:t>
            </a:r>
            <a:r>
              <a:rPr lang="ru-RU" sz="1600" dirty="0" err="1" smtClean="0"/>
              <a:t>заднешейные</a:t>
            </a:r>
            <a:r>
              <a:rPr lang="ru-RU" sz="1600" dirty="0" smtClean="0"/>
              <a:t>, 7) надключичные, 8) подключичные, 9) подмышечные, </a:t>
            </a:r>
          </a:p>
          <a:p>
            <a:r>
              <a:rPr lang="ru-RU" sz="1600" dirty="0" smtClean="0"/>
              <a:t>10) торакальные, 11) локтевые, 12) паховые, 13) бедренные.</a:t>
            </a:r>
            <a:endParaRPr lang="ru-RU" sz="1600" dirty="0"/>
          </a:p>
        </p:txBody>
      </p:sp>
      <p:pic>
        <p:nvPicPr>
          <p:cNvPr id="4" name="Рисунок 3" descr="31762_html_m137b544c.png"/>
          <p:cNvPicPr>
            <a:picLocks noChangeAspect="1"/>
          </p:cNvPicPr>
          <p:nvPr/>
        </p:nvPicPr>
        <p:blipFill>
          <a:blip r:embed="rId2" cstate="print"/>
          <a:srcRect t="9832" b="20547"/>
          <a:stretch>
            <a:fillRect/>
          </a:stretch>
        </p:blipFill>
        <p:spPr>
          <a:xfrm>
            <a:off x="2051720" y="1896198"/>
            <a:ext cx="5040560" cy="4961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8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x2c5004a65a1633abecad255f16bdf2d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2239655"/>
            <a:ext cx="6588224" cy="4618345"/>
          </a:xfrm>
          <a:prstGeom prst="rect">
            <a:avLst/>
          </a:prstGeom>
        </p:spPr>
      </p:pic>
      <p:pic>
        <p:nvPicPr>
          <p:cNvPr id="4" name="Содержимое 3" descr="streptodermiya-u-detej.jp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10000"/>
          </a:blip>
          <a:srcRect l="25850"/>
          <a:stretch>
            <a:fillRect/>
          </a:stretch>
        </p:blipFill>
        <p:spPr>
          <a:xfrm>
            <a:off x="4704656" y="0"/>
            <a:ext cx="4439344" cy="3073331"/>
          </a:xfrm>
        </p:spPr>
      </p:pic>
    </p:spTree>
    <p:extLst>
      <p:ext uri="{BB962C8B-B14F-4D97-AF65-F5344CB8AC3E}">
        <p14:creationId xmlns:p14="http://schemas.microsoft.com/office/powerpoint/2010/main" val="222948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142844" y="0"/>
            <a:ext cx="9001156" cy="6858000"/>
          </a:xfrm>
        </p:spPr>
        <p:txBody>
          <a:bodyPr>
            <a:noAutofit/>
          </a:bodyPr>
          <a:lstStyle/>
          <a:p>
            <a:r>
              <a:rPr lang="ru-RU" sz="2050" b="1" dirty="0" err="1" smtClean="0"/>
              <a:t>Полиадения</a:t>
            </a:r>
            <a:r>
              <a:rPr lang="ru-RU" sz="2050" b="1" dirty="0" smtClean="0"/>
              <a:t> </a:t>
            </a:r>
            <a:r>
              <a:rPr lang="ru-RU" sz="2050" dirty="0" smtClean="0"/>
              <a:t>- увеличение количества лимфатических узлов.</a:t>
            </a:r>
          </a:p>
          <a:p>
            <a:r>
              <a:rPr lang="ru-RU" sz="2050" b="1" dirty="0" err="1" smtClean="0"/>
              <a:t>Лимфаденопатия</a:t>
            </a:r>
            <a:r>
              <a:rPr lang="ru-RU" sz="2050" b="1" dirty="0" smtClean="0"/>
              <a:t> </a:t>
            </a:r>
            <a:r>
              <a:rPr lang="ru-RU" sz="2050" dirty="0" smtClean="0"/>
              <a:t>- увеличение размеров лимфатических узлов, наблюдаемое при инфекционных, воспалительных и неопластических процессах. При этом возможно увеличение как за счёт реактивной гиперплазии в результате иммунного ответа на инфекцию, так и в результате вовлечения лимфатических узлов непосредственно в воспалительный или опухолевый процесс.</a:t>
            </a:r>
          </a:p>
          <a:p>
            <a:r>
              <a:rPr lang="ru-RU" sz="2050" b="1" dirty="0" smtClean="0"/>
              <a:t>Лимфаденит </a:t>
            </a:r>
            <a:r>
              <a:rPr lang="ru-RU" sz="2050" dirty="0" smtClean="0"/>
              <a:t>- воспаление лимфатического узла, проявляющееся болезненностью при пальпации, отёком окружающих тканей (периаденитом) и покраснением кожи над ним. Сами узлы становятся плотными, а при гнойном расплавлении флюктуирующими. При вовлечении в процесс окружающей подкожной клетчатки развивается </a:t>
            </a:r>
            <a:r>
              <a:rPr lang="ru-RU" sz="2050" dirty="0" err="1" smtClean="0"/>
              <a:t>аденофлегмона</a:t>
            </a:r>
            <a:r>
              <a:rPr lang="ru-RU" sz="2050" dirty="0" smtClean="0"/>
              <a:t>. Лимфаденит может быть острым или хроническим, местным или диффузным, обусловленным общим заболеванием или локальной инфекцией. Если регионарный лимфаденит развился из-за воспалительного очага в нижележащем отделе конечности, то на её коже иногда можно обнаружить узкую полоску гиперемии (лимфангиит), идущую от места воспаления к узлу.</a:t>
            </a:r>
          </a:p>
          <a:p>
            <a:r>
              <a:rPr lang="ru-RU" sz="2050" b="1" dirty="0" smtClean="0"/>
              <a:t>Нарушение </a:t>
            </a:r>
            <a:r>
              <a:rPr lang="ru-RU" sz="2050" b="1" dirty="0" err="1" smtClean="0"/>
              <a:t>смещаемости</a:t>
            </a:r>
            <a:r>
              <a:rPr lang="ru-RU" sz="2050" b="1" dirty="0" smtClean="0"/>
              <a:t> </a:t>
            </a:r>
            <a:r>
              <a:rPr lang="ru-RU" sz="2050" dirty="0" smtClean="0"/>
              <a:t>лимфатического узла происходит при его воспалении и спаянности с подлежащими тканями, а также при прорастании в него опухоли.</a:t>
            </a:r>
          </a:p>
          <a:p>
            <a:endParaRPr lang="ru-RU" sz="2050" dirty="0"/>
          </a:p>
        </p:txBody>
      </p:sp>
    </p:spTree>
    <p:extLst>
      <p:ext uri="{BB962C8B-B14F-4D97-AF65-F5344CB8AC3E}">
        <p14:creationId xmlns:p14="http://schemas.microsoft.com/office/powerpoint/2010/main" val="5110285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7072338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smtClean="0"/>
              <a:t>Локальное (регионарное) увеличение </a:t>
            </a:r>
            <a:r>
              <a:rPr lang="ru-RU" dirty="0" smtClean="0"/>
              <a:t>лимфатических узлов отмечают при гнойных кожных процессах: фолликулите, пиодермии, фурункулёзе, множественных милиарных абсцессах, инфицированной ране, гидрадените и т.д.</a:t>
            </a:r>
          </a:p>
          <a:p>
            <a:r>
              <a:rPr lang="ru-RU" dirty="0" err="1" smtClean="0"/>
              <a:t>o</a:t>
            </a:r>
            <a:r>
              <a:rPr lang="ru-RU" dirty="0" smtClean="0"/>
              <a:t> При ангине, дифтерии и скарлатине выявляют увеличение и болезненность </a:t>
            </a:r>
            <a:r>
              <a:rPr lang="ru-RU" dirty="0" err="1" smtClean="0"/>
              <a:t>переднешейных</a:t>
            </a:r>
            <a:r>
              <a:rPr lang="ru-RU" dirty="0" smtClean="0"/>
              <a:t> лимфатических узлов.</a:t>
            </a:r>
          </a:p>
          <a:p>
            <a:r>
              <a:rPr lang="ru-RU" dirty="0" err="1" smtClean="0"/>
              <a:t>o</a:t>
            </a:r>
            <a:r>
              <a:rPr lang="ru-RU" dirty="0" smtClean="0"/>
              <a:t> Для краснухи характерны значительное увеличение и болезненность затылочных лимфатических узлов.</a:t>
            </a:r>
          </a:p>
          <a:p>
            <a:r>
              <a:rPr lang="ru-RU" dirty="0" err="1" smtClean="0"/>
              <a:t>o</a:t>
            </a:r>
            <a:r>
              <a:rPr lang="ru-RU" dirty="0" smtClean="0"/>
              <a:t> При эпидемическом паротите в первую очередь увеличиваются </a:t>
            </a:r>
            <a:r>
              <a:rPr lang="ru-RU" dirty="0" err="1" smtClean="0"/>
              <a:t>предушные</a:t>
            </a:r>
            <a:r>
              <a:rPr lang="ru-RU" dirty="0" smtClean="0"/>
              <a:t> лимфатические узлы.</a:t>
            </a:r>
          </a:p>
          <a:p>
            <a:r>
              <a:rPr lang="ru-RU" dirty="0" err="1" smtClean="0"/>
              <a:t>o</a:t>
            </a:r>
            <a:r>
              <a:rPr lang="ru-RU" dirty="0" smtClean="0"/>
              <a:t> Болезнь от кошачьих царапин (</a:t>
            </a:r>
            <a:r>
              <a:rPr lang="ru-RU" dirty="0" err="1" smtClean="0"/>
              <a:t>фелиноз</a:t>
            </a:r>
            <a:r>
              <a:rPr lang="ru-RU" dirty="0" smtClean="0"/>
              <a:t>) сопровождается длительно сохраняющейся реакцией </a:t>
            </a:r>
            <a:r>
              <a:rPr lang="ru-RU" dirty="0" err="1" smtClean="0"/>
              <a:t>кубитальных</a:t>
            </a:r>
            <a:r>
              <a:rPr lang="ru-RU" dirty="0" smtClean="0"/>
              <a:t> или подмышечных лимфатических узлов.</a:t>
            </a:r>
          </a:p>
          <a:p>
            <a:r>
              <a:rPr lang="ru-RU" dirty="0" err="1" smtClean="0"/>
              <a:t>o</a:t>
            </a:r>
            <a:r>
              <a:rPr lang="ru-RU" dirty="0" smtClean="0"/>
              <a:t> Туберкулёз периферических лимфатических узлов чаще всего возникает в шейной группе. В этом случае узлы представляют собой значительный по размеру, плотный, безболезненный пакет с тенденцией к казеозному распаду и образованию свищей, после которых остаются неровные втянутые рубцы. Узлы спаяны между собой, с кожей и подкожной клетчаткой. Аналогичные изменения наблюдают при </a:t>
            </a:r>
            <a:r>
              <a:rPr lang="ru-RU" dirty="0" err="1" smtClean="0"/>
              <a:t>актиномикозном</a:t>
            </a:r>
            <a:r>
              <a:rPr lang="ru-RU" dirty="0" smtClean="0"/>
              <a:t> лимфадените.</a:t>
            </a:r>
          </a:p>
          <a:p>
            <a:r>
              <a:rPr lang="ru-RU" dirty="0" err="1" smtClean="0"/>
              <a:t>o</a:t>
            </a:r>
            <a:r>
              <a:rPr lang="ru-RU" dirty="0" smtClean="0"/>
              <a:t> Неинфекционные заболевания, например </a:t>
            </a:r>
            <a:r>
              <a:rPr lang="ru-RU" dirty="0" err="1" smtClean="0"/>
              <a:t>лимфосаркома</a:t>
            </a:r>
            <a:r>
              <a:rPr lang="ru-RU" dirty="0" smtClean="0"/>
              <a:t>, клинически могут проявляться увеличением одной группы лимфатических узлов (шейных или надключичных). При этом узлы обычно очень плотные, безболезненные, без местных воспалительных изменений.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415036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548681"/>
            <a:ext cx="8964488" cy="316835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Ребенок должен лежать на спине со слегка согнутыми в тазобедренных и коленных суставах ногами, руки должны быть вытянуты вдоль туловища, голова на одном уровне с туловищем, желательно отвлечь ребенка.</a:t>
            </a:r>
          </a:p>
          <a:p>
            <a:endParaRPr lang="ru-RU" dirty="0" smtClean="0"/>
          </a:p>
          <a:p>
            <a:r>
              <a:rPr lang="ru-RU" dirty="0" smtClean="0"/>
              <a:t>Поверхностная или ориентировочная пальпация осуществляется путем легкого поглаживания и незначительного надавливания брюшной стенки, для этого обе или одна рука кладется ладонной поверхностью на брюшную стенку, надавливание осуществляется 2-3-4-5 пальцами пальпирующей руки. Этим методом пальпации выявляют локализацию болей и зоны кожной гиперестезии.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0"/>
            <a:ext cx="8147248" cy="620688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Пальпация живота</a:t>
            </a:r>
            <a:endParaRPr lang="ru-RU" sz="2400" dirty="0"/>
          </a:p>
        </p:txBody>
      </p:sp>
      <p:pic>
        <p:nvPicPr>
          <p:cNvPr id="5" name="Рисунок 4" descr="lyamblioz_4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1720" y="3399527"/>
            <a:ext cx="4608512" cy="3072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87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764705"/>
            <a:ext cx="9036496" cy="3528391"/>
          </a:xfrm>
        </p:spPr>
        <p:txBody>
          <a:bodyPr>
            <a:normAutofit fontScale="47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степень развития, характер распространения, толщина подкожной жировой складки на животе, на груди, спине, конечностях, лице;</a:t>
            </a:r>
          </a:p>
          <a:p>
            <a:endParaRPr lang="ru-RU" dirty="0" smtClean="0"/>
          </a:p>
          <a:p>
            <a:r>
              <a:rPr lang="ru-RU" dirty="0" smtClean="0"/>
              <a:t>наличие отеков и уплотнений;</a:t>
            </a:r>
          </a:p>
          <a:p>
            <a:endParaRPr lang="ru-RU" dirty="0" smtClean="0"/>
          </a:p>
          <a:p>
            <a:r>
              <a:rPr lang="ru-RU" dirty="0" smtClean="0"/>
              <a:t>тургор тканей.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Для оценки подкожно-жирового слоя требуется несколько более глубокая пальпация, чем при исследовании кожи — большим и указательным пальцами правой руки захватывают в складку не только кожу, но и подкожную клетчатку. </a:t>
            </a:r>
          </a:p>
          <a:p>
            <a:r>
              <a:rPr lang="ru-RU" dirty="0" smtClean="0"/>
              <a:t>Определить толщину подкожно-жирового слоя следует не на одном каком-нибудь участке, а в различных местах, так как в патологических случаях отложение жира в различных местах оказывается неодинаковым. В зависимости от толщины подкожно-жирового слоя говорят о нормальном, избыточном и недостаточном отложении жира.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Подкожно-жировой слой: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ccs-4147-0-12814800-14274134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56176" y="4052564"/>
            <a:ext cx="2699792" cy="2805436"/>
          </a:xfrm>
          <a:prstGeom prst="rect">
            <a:avLst/>
          </a:prstGeom>
        </p:spPr>
      </p:pic>
      <p:pic>
        <p:nvPicPr>
          <p:cNvPr id="5" name="Рисунок 4" descr="slide-6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39618" t="22315" r="2705" b="19239"/>
          <a:stretch>
            <a:fillRect/>
          </a:stretch>
        </p:blipFill>
        <p:spPr>
          <a:xfrm>
            <a:off x="2267744" y="3957518"/>
            <a:ext cx="3816424" cy="2900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0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оем\Desktop\18-lekciya_gipotrofii_distrofii.ppt_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19605" y="0"/>
            <a:ext cx="8124395" cy="6093296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147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500034" y="1928802"/>
            <a:ext cx="8186766" cy="4395798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Костно-мышечная система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10190823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481328"/>
            <a:ext cx="9144000" cy="4525963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- Степень развития мускулатуры, тонус и сила мышц, объем и характер движений. </a:t>
            </a:r>
          </a:p>
          <a:p>
            <a:r>
              <a:rPr lang="ru-RU" dirty="0" smtClean="0"/>
              <a:t>Тонус мышц определяется при помощи пассивного сгибания и разгибания верхних и нижних конечностей. Возможно повышение тонуса — гипертония или понижение — гипотония.</a:t>
            </a:r>
          </a:p>
          <a:p>
            <a:endParaRPr lang="ru-RU" dirty="0" smtClean="0"/>
          </a:p>
          <a:p>
            <a:r>
              <a:rPr lang="ru-RU" dirty="0" smtClean="0"/>
              <a:t>Сила мышц у старших детей исследуется при помощи динамометра.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Мышечная система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258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ypotonia.THUMB_1-800x5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63888" y="3370430"/>
            <a:ext cx="5580112" cy="3487570"/>
          </a:xfrm>
          <a:prstGeom prst="rect">
            <a:avLst/>
          </a:prstGeom>
        </p:spPr>
      </p:pic>
      <p:pic>
        <p:nvPicPr>
          <p:cNvPr id="4" name="Содержимое 3" descr="57c355ae128b0ece4bd36140e65cbf3b6bd4a1d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14917"/>
            <a:ext cx="5292080" cy="4350187"/>
          </a:xfrm>
        </p:spPr>
      </p:pic>
    </p:spTree>
    <p:extLst>
      <p:ext uri="{BB962C8B-B14F-4D97-AF65-F5344CB8AC3E}">
        <p14:creationId xmlns:p14="http://schemas.microsoft.com/office/powerpoint/2010/main" val="387658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0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244408" cy="6183306"/>
          </a:xfrm>
        </p:spPr>
      </p:pic>
    </p:spTree>
    <p:extLst>
      <p:ext uri="{BB962C8B-B14F-4D97-AF65-F5344CB8AC3E}">
        <p14:creationId xmlns:p14="http://schemas.microsoft.com/office/powerpoint/2010/main" val="3100261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314595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голова (величина, форма, большой родничок, швы черепа);</a:t>
            </a:r>
          </a:p>
          <a:p>
            <a:endParaRPr lang="ru-RU" dirty="0" smtClean="0"/>
          </a:p>
          <a:p>
            <a:r>
              <a:rPr lang="ru-RU" dirty="0" smtClean="0"/>
              <a:t>грудная клетка (форма, рахитические четки, </a:t>
            </a:r>
            <a:r>
              <a:rPr lang="ru-RU" dirty="0" err="1" smtClean="0"/>
              <a:t>гаррисонова</a:t>
            </a:r>
            <a:r>
              <a:rPr lang="ru-RU" dirty="0" smtClean="0"/>
              <a:t> борозда);</a:t>
            </a:r>
          </a:p>
          <a:p>
            <a:endParaRPr lang="ru-RU" dirty="0" smtClean="0"/>
          </a:p>
          <a:p>
            <a:r>
              <a:rPr lang="ru-RU" dirty="0" smtClean="0"/>
              <a:t>позвоночник (кифоз, лордоз, сколиоз);</a:t>
            </a:r>
          </a:p>
          <a:p>
            <a:endParaRPr lang="ru-RU" dirty="0" smtClean="0"/>
          </a:p>
          <a:p>
            <a:r>
              <a:rPr lang="ru-RU" dirty="0" smtClean="0"/>
              <a:t>конечности (искривление, плоскостопие);</a:t>
            </a:r>
          </a:p>
          <a:p>
            <a:endParaRPr lang="ru-RU" dirty="0" smtClean="0"/>
          </a:p>
          <a:p>
            <a:r>
              <a:rPr lang="ru-RU" dirty="0" smtClean="0"/>
              <a:t>суставы (формы, величина, подвижность).</a:t>
            </a:r>
          </a:p>
          <a:p>
            <a:endParaRPr lang="ru-RU" dirty="0" smtClean="0"/>
          </a:p>
          <a:p>
            <a:r>
              <a:rPr lang="ru-RU" dirty="0" smtClean="0"/>
              <a:t>Объективное исследование производится путем осмотра, пальпации и измерения.</a:t>
            </a:r>
          </a:p>
          <a:p>
            <a:endParaRPr lang="ru-RU" dirty="0" smtClean="0"/>
          </a:p>
          <a:p>
            <a:pPr>
              <a:buNone/>
            </a:pPr>
            <a:r>
              <a:rPr lang="ru-RU" dirty="0" smtClean="0"/>
              <a:t>Осмотр необходимо проводить в положении лежа, сидя и стоя на выпрямленных ногах при свободно опущенных руках. Затем просят ребенка пройтись, присесть, согнуть и разогнуть руки и ноги и т.д.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Костная и суставная системы: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3918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247602_html_m5324759b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0291" b="11590"/>
          <a:stretch>
            <a:fillRect/>
          </a:stretch>
        </p:blipFill>
        <p:spPr>
          <a:xfrm>
            <a:off x="1811866" y="0"/>
            <a:ext cx="6209060" cy="6858000"/>
          </a:xfrm>
        </p:spPr>
      </p:pic>
    </p:spTree>
    <p:extLst>
      <p:ext uri="{BB962C8B-B14F-4D97-AF65-F5344CB8AC3E}">
        <p14:creationId xmlns:p14="http://schemas.microsoft.com/office/powerpoint/2010/main" val="450869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836712"/>
            <a:ext cx="9144000" cy="5170579"/>
          </a:xfrm>
        </p:spPr>
        <p:txBody>
          <a:bodyPr>
            <a:normAutofit/>
          </a:bodyPr>
          <a:lstStyle/>
          <a:p>
            <a:r>
              <a:rPr lang="ru-RU" dirty="0" smtClean="0"/>
              <a:t>При осмотре позвоночника следует обратить внимание, имеется ли искривление позвоночника. Искривление позвоночника вперед носит названия лордоза, назад — кифоза, в сторону — сколиоза (последнее всегда патология). </a:t>
            </a:r>
            <a:endParaRPr lang="ru-RU" dirty="0"/>
          </a:p>
        </p:txBody>
      </p:sp>
      <p:pic>
        <p:nvPicPr>
          <p:cNvPr id="4" name="Рисунок 3" descr="vidi-narusheni-pozvonochni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80860" y="3284983"/>
            <a:ext cx="5955028" cy="3573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80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diagnostika-narusheniy-osanki-u-dete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96752"/>
            <a:ext cx="6456816" cy="4293096"/>
          </a:xfrm>
        </p:spPr>
      </p:pic>
      <p:pic>
        <p:nvPicPr>
          <p:cNvPr id="5" name="Рисунок 4" descr="uvelichennyie-limfouzlyi-u-rebenk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6318" y="1196752"/>
            <a:ext cx="2767682" cy="3879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36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098571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Затем переходят к </a:t>
            </a:r>
            <a:r>
              <a:rPr lang="ru-RU" b="1" dirty="0" smtClean="0"/>
              <a:t>осмотру грудной клетки</a:t>
            </a:r>
            <a:r>
              <a:rPr lang="ru-RU" dirty="0" smtClean="0"/>
              <a:t>, оценивают ее форму. Обращают внимание на деформацию грудной клетки, наличие «куриной» груди (грудина выпячивается вперед в виде киля .</a:t>
            </a:r>
          </a:p>
          <a:p>
            <a:r>
              <a:rPr lang="ru-RU" dirty="0" err="1" smtClean="0"/>
              <a:t>гаррисоновой</a:t>
            </a:r>
            <a:r>
              <a:rPr lang="ru-RU" dirty="0" smtClean="0"/>
              <a:t> борозды (западение на месте прикрепления диафрагмы, в этом случае реберные дуги выглядят как бы вывернутыми вперед), сердечного горба (выпячивание грудной клетки в области сердца), груди «сапожника» или воронкообразной груди (западение грудины и т.д.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161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1762_html_855d648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9473" t="15307" r="12041" b="13901"/>
          <a:stretch>
            <a:fillRect/>
          </a:stretch>
        </p:blipFill>
        <p:spPr>
          <a:xfrm>
            <a:off x="0" y="1628800"/>
            <a:ext cx="5870090" cy="3744712"/>
          </a:xfrm>
        </p:spPr>
      </p:pic>
      <p:pic>
        <p:nvPicPr>
          <p:cNvPr id="5" name="Рисунок 4" descr="13269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92800" y="1268760"/>
            <a:ext cx="3251200" cy="444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793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t_4xo_5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8485" r="5720" b="7697"/>
          <a:stretch>
            <a:fillRect/>
          </a:stretch>
        </p:blipFill>
        <p:spPr>
          <a:xfrm>
            <a:off x="1043608" y="479977"/>
            <a:ext cx="7488832" cy="5987246"/>
          </a:xfrm>
        </p:spPr>
      </p:pic>
    </p:spTree>
    <p:extLst>
      <p:ext uri="{BB962C8B-B14F-4D97-AF65-F5344CB8AC3E}">
        <p14:creationId xmlns:p14="http://schemas.microsoft.com/office/powerpoint/2010/main" val="253579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90ba4f9-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548680"/>
            <a:ext cx="3347864" cy="5842023"/>
          </a:xfrm>
        </p:spPr>
      </p:pic>
      <p:pic>
        <p:nvPicPr>
          <p:cNvPr id="7" name="Рисунок 6" descr="47_ma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548680"/>
            <a:ext cx="3850759" cy="5814647"/>
          </a:xfrm>
          <a:prstGeom prst="rect">
            <a:avLst/>
          </a:prstGeom>
        </p:spPr>
      </p:pic>
      <p:pic>
        <p:nvPicPr>
          <p:cNvPr id="8" name="Рисунок 7" descr="ee83c77-16.jpg"/>
          <p:cNvPicPr>
            <a:picLocks noChangeAspect="1"/>
          </p:cNvPicPr>
          <p:nvPr/>
        </p:nvPicPr>
        <p:blipFill>
          <a:blip r:embed="rId4" cstate="print"/>
          <a:srcRect l="4981"/>
          <a:stretch>
            <a:fillRect/>
          </a:stretch>
        </p:blipFill>
        <p:spPr>
          <a:xfrm>
            <a:off x="5292080" y="548680"/>
            <a:ext cx="3851920" cy="579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10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2736304"/>
          </a:xfrm>
        </p:spPr>
        <p:txBody>
          <a:bodyPr>
            <a:normAutofit fontScale="70000" lnSpcReduction="20000"/>
          </a:bodyPr>
          <a:lstStyle/>
          <a:p>
            <a:endParaRPr lang="ru-RU" dirty="0" smtClean="0"/>
          </a:p>
          <a:p>
            <a:r>
              <a:rPr lang="ru-RU" b="1" dirty="0" smtClean="0"/>
              <a:t>Осмотром головы </a:t>
            </a:r>
            <a:r>
              <a:rPr lang="ru-RU" dirty="0" smtClean="0"/>
              <a:t>определяют величину и ее форму, однако более точное представление о величине головы можно получить только при измерении ее сантиметровой лентой. Обращают внимание на увеличение или уменьшение размеров головы.</a:t>
            </a:r>
          </a:p>
          <a:p>
            <a:endParaRPr lang="ru-RU" dirty="0" smtClean="0"/>
          </a:p>
          <a:p>
            <a:r>
              <a:rPr lang="ru-RU" dirty="0" smtClean="0"/>
              <a:t>При осмотре необходимо также отметить форму черепа. В норме форма черепа округлая, а при патологии может быть квадратной, четырехугольной, башенной, </a:t>
            </a:r>
            <a:r>
              <a:rPr lang="ru-RU" dirty="0" err="1" smtClean="0"/>
              <a:t>ягодицеобразной</a:t>
            </a:r>
            <a:r>
              <a:rPr lang="ru-RU" dirty="0" smtClean="0"/>
              <a:t> и т.д.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r>
              <a:rPr lang="ru-RU" sz="2400" dirty="0" smtClean="0"/>
              <a:t>Осмотр головы</a:t>
            </a:r>
            <a:endParaRPr lang="ru-RU" sz="2400" dirty="0"/>
          </a:p>
        </p:txBody>
      </p:sp>
      <p:pic>
        <p:nvPicPr>
          <p:cNvPr id="4" name="Рисунок 3" descr="700x467_0xd42ee42d_19814466311440540298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75648" y="4663966"/>
            <a:ext cx="3203848" cy="2194033"/>
          </a:xfrm>
          <a:prstGeom prst="rect">
            <a:avLst/>
          </a:prstGeom>
        </p:spPr>
      </p:pic>
      <p:pic>
        <p:nvPicPr>
          <p:cNvPr id="5" name="Рисунок 4" descr="seboreja-u-detej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367823"/>
            <a:ext cx="2160240" cy="3456384"/>
          </a:xfrm>
          <a:prstGeom prst="rect">
            <a:avLst/>
          </a:prstGeom>
        </p:spPr>
      </p:pic>
      <p:pic>
        <p:nvPicPr>
          <p:cNvPr id="6" name="Рисунок 5" descr="cradle-cap-pictures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4663967"/>
            <a:ext cx="3217476" cy="2160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44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1160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/>
              <a:t> (</a:t>
            </a:r>
            <a:r>
              <a:rPr lang="ru-RU" sz="3200" dirty="0" err="1" smtClean="0"/>
              <a:t>craniotabes</a:t>
            </a:r>
            <a:r>
              <a:rPr lang="ru-RU" sz="3200" dirty="0" smtClean="0"/>
              <a:t>; </a:t>
            </a:r>
            <a:r>
              <a:rPr lang="ru-RU" sz="3200" dirty="0" err="1" smtClean="0"/>
              <a:t>кранио</a:t>
            </a:r>
            <a:r>
              <a:rPr lang="ru-RU" sz="3200" dirty="0" smtClean="0"/>
              <a:t>- + лат. </a:t>
            </a:r>
            <a:r>
              <a:rPr lang="ru-RU" sz="3200" dirty="0" err="1" smtClean="0"/>
              <a:t>tabes</a:t>
            </a:r>
            <a:r>
              <a:rPr lang="ru-RU" sz="3200" dirty="0" smtClean="0"/>
              <a:t> разрушение, истощение) размягчение и истончение плоских костей черепа в области большого и малого родничков, над сосцевидным отростком и по ходу черепных швов.</a:t>
            </a:r>
            <a:endParaRPr lang="ru-RU" sz="32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Краниотабес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6102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efalogematoma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747797" y="980728"/>
            <a:ext cx="6396203" cy="4797152"/>
          </a:xfrm>
        </p:spPr>
      </p:pic>
      <p:pic>
        <p:nvPicPr>
          <p:cNvPr id="5" name="Рисунок 4" descr="Ploskiy-zatyilok-rahit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0" y="3311386"/>
            <a:ext cx="3707904" cy="3689934"/>
          </a:xfrm>
          <a:prstGeom prst="rect">
            <a:avLst/>
          </a:prstGeom>
        </p:spPr>
      </p:pic>
      <p:pic>
        <p:nvPicPr>
          <p:cNvPr id="6" name="Рисунок 5" descr="kefalogematoma-300x251.jpg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0" y="0"/>
            <a:ext cx="3926276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8704457.53763729.jpe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4966" r="19595"/>
          <a:stretch>
            <a:fillRect/>
          </a:stretch>
        </p:blipFill>
        <p:spPr>
          <a:xfrm>
            <a:off x="0" y="548680"/>
            <a:ext cx="4640364" cy="5318306"/>
          </a:xfrm>
        </p:spPr>
      </p:pic>
      <p:pic>
        <p:nvPicPr>
          <p:cNvPr id="5" name="Рисунок 4" descr="15022646.116712337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9453" y="548680"/>
            <a:ext cx="4484547" cy="53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45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HelpB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331729" cy="4581128"/>
          </a:xfrm>
          <a:prstGeom prst="rect">
            <a:avLst/>
          </a:prstGeom>
        </p:spPr>
      </p:pic>
      <p:pic>
        <p:nvPicPr>
          <p:cNvPr id="4" name="Содержимое 3" descr="kepala-peyang_1.png"/>
          <p:cNvPicPr>
            <a:picLocks noGrp="1" noChangeAspect="1"/>
          </p:cNvPicPr>
          <p:nvPr>
            <p:ph idx="1"/>
          </p:nvPr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3203960" y="0"/>
            <a:ext cx="5940040" cy="4077072"/>
          </a:xfrm>
        </p:spPr>
      </p:pic>
      <p:pic>
        <p:nvPicPr>
          <p:cNvPr id="6" name="Рисунок 5" descr="post-380-0-63649000-1367327125.jpg"/>
          <p:cNvPicPr>
            <a:picLocks noChangeAspect="1"/>
          </p:cNvPicPr>
          <p:nvPr/>
        </p:nvPicPr>
        <p:blipFill>
          <a:blip r:embed="rId4" cstate="print"/>
          <a:srcRect b="3900"/>
          <a:stretch>
            <a:fillRect/>
          </a:stretch>
        </p:blipFill>
        <p:spPr>
          <a:xfrm>
            <a:off x="395536" y="4077072"/>
            <a:ext cx="8408062" cy="27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101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1762_html_m2a71200d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10398" b="7212"/>
          <a:stretch>
            <a:fillRect/>
          </a:stretch>
        </p:blipFill>
        <p:spPr>
          <a:xfrm>
            <a:off x="1763688" y="188640"/>
            <a:ext cx="5725292" cy="6669360"/>
          </a:xfrm>
        </p:spPr>
      </p:pic>
    </p:spTree>
    <p:extLst>
      <p:ext uri="{BB962C8B-B14F-4D97-AF65-F5344CB8AC3E}">
        <p14:creationId xmlns:p14="http://schemas.microsoft.com/office/powerpoint/2010/main" val="392451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5760" y="274638"/>
            <a:ext cx="8892480" cy="3312368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При осмотре верхних конечностей обращают внимание на наличие деформации плечевых костей; пальпацией можно определить утолщение в области эпифизов лучевой кости («рахитические браслеты»). </a:t>
            </a:r>
          </a:p>
          <a:p>
            <a:r>
              <a:rPr lang="ru-RU" dirty="0" smtClean="0"/>
              <a:t>Пальпацией же можно обнаружить и утолщение в области диафизов фаланг пальцев («нити жемчуга»).</a:t>
            </a:r>
            <a:endParaRPr lang="ru-RU" dirty="0"/>
          </a:p>
        </p:txBody>
      </p:sp>
      <p:pic>
        <p:nvPicPr>
          <p:cNvPr id="4" name="Содержимое 3" descr="1581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4161184"/>
            <a:ext cx="4320480" cy="269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523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1762_html_m54b5d67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l="12964" r="14335" b="10134"/>
          <a:stretch>
            <a:fillRect/>
          </a:stretch>
        </p:blipFill>
        <p:spPr>
          <a:xfrm>
            <a:off x="1475656" y="1551582"/>
            <a:ext cx="6069622" cy="530641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solidFill>
                  <a:schemeClr val="tx1"/>
                </a:solidFill>
                <a:effectLst/>
              </a:rPr>
              <a:t>Нарушение осей нижних конечностей: а) О – образные ноги, б) Х – образные ноги, в) косолапость.</a:t>
            </a:r>
            <a:endParaRPr lang="ru-RU" sz="2400" dirty="0"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38136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31762_html_m7fa74afe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t="9668" b="7125"/>
          <a:stretch>
            <a:fillRect/>
          </a:stretch>
        </p:blipFill>
        <p:spPr>
          <a:xfrm>
            <a:off x="1988587" y="1107800"/>
            <a:ext cx="4887669" cy="57502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err="1" smtClean="0">
                <a:solidFill>
                  <a:schemeClr val="tx1"/>
                </a:solidFill>
              </a:rPr>
              <a:t>Плантография</a:t>
            </a:r>
            <a:r>
              <a:rPr lang="ru-RU" sz="2400" dirty="0" smtClean="0">
                <a:solidFill>
                  <a:schemeClr val="tx1"/>
                </a:solidFill>
              </a:rPr>
              <a:t> и оценка </a:t>
            </a:r>
            <a:r>
              <a:rPr lang="ru-RU" sz="2400" dirty="0" err="1" smtClean="0">
                <a:solidFill>
                  <a:schemeClr val="tx1"/>
                </a:solidFill>
              </a:rPr>
              <a:t>плантограммы</a:t>
            </a:r>
            <a:r>
              <a:rPr lang="ru-RU" sz="2400" dirty="0" smtClean="0">
                <a:solidFill>
                  <a:schemeClr val="tx1"/>
                </a:solidFill>
              </a:rPr>
              <a:t>: а) нормальная стопа, б) уплощенная стопа, в) плоская стопа.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43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43064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/>
              <a:t>Определение массы и длины тела, окружности груди, головы, плеча, бедра, голени, «филиппинского теста», </a:t>
            </a:r>
            <a:r>
              <a:rPr lang="ru-RU" sz="2800" dirty="0" err="1" smtClean="0"/>
              <a:t>массо-ростовых</a:t>
            </a:r>
            <a:r>
              <a:rPr lang="ru-RU" sz="2800" dirty="0" smtClean="0"/>
              <a:t> индексов. </a:t>
            </a:r>
            <a:endParaRPr lang="ru-RU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8012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Антропометрия: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Рисунок 3" descr="8597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3933056"/>
            <a:ext cx="6660233" cy="1979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6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lide-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0"/>
            <a:ext cx="8136904" cy="6102678"/>
          </a:xfrm>
        </p:spPr>
      </p:pic>
    </p:spTree>
    <p:extLst>
      <p:ext uri="{BB962C8B-B14F-4D97-AF65-F5344CB8AC3E}">
        <p14:creationId xmlns:p14="http://schemas.microsoft.com/office/powerpoint/2010/main" val="4123262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643710"/>
          </a:xfrm>
        </p:spPr>
        <p:txBody>
          <a:bodyPr>
            <a:normAutofit fontScale="62500" lnSpcReduction="20000"/>
          </a:bodyPr>
          <a:lstStyle/>
          <a:p>
            <a:r>
              <a:rPr lang="ru-RU" b="1" dirty="0" err="1" smtClean="0"/>
              <a:t>Остеопенический</a:t>
            </a:r>
            <a:r>
              <a:rPr lang="ru-RU" b="1" dirty="0" smtClean="0"/>
              <a:t> синдром</a:t>
            </a:r>
            <a:r>
              <a:rPr lang="ru-RU" dirty="0" smtClean="0"/>
              <a:t> – уменьшение минеральной плотности костной ткани с развитием  </a:t>
            </a:r>
            <a:r>
              <a:rPr lang="ru-RU" dirty="0" err="1" smtClean="0"/>
              <a:t>остеопороза</a:t>
            </a:r>
            <a:r>
              <a:rPr lang="ru-RU" dirty="0" smtClean="0"/>
              <a:t> (или без него).. Может быть следствием иммобилизации, нарушения питания, голодания, гиподинамии, особенно в подростковом возрасте.</a:t>
            </a:r>
          </a:p>
          <a:p>
            <a:endParaRPr lang="ru-RU" dirty="0" smtClean="0"/>
          </a:p>
          <a:p>
            <a:r>
              <a:rPr lang="ru-RU" b="1" dirty="0" err="1" smtClean="0"/>
              <a:t>Остеопороз</a:t>
            </a:r>
            <a:r>
              <a:rPr lang="ru-RU" dirty="0" smtClean="0"/>
              <a:t> (от греческого </a:t>
            </a:r>
            <a:r>
              <a:rPr lang="ru-RU" dirty="0" err="1" smtClean="0"/>
              <a:t>osteon</a:t>
            </a:r>
            <a:r>
              <a:rPr lang="ru-RU" dirty="0" smtClean="0"/>
              <a:t>- кость, </a:t>
            </a:r>
            <a:r>
              <a:rPr lang="en-US" dirty="0" err="1" smtClean="0"/>
              <a:t>poros</a:t>
            </a:r>
            <a:r>
              <a:rPr lang="ru-RU" dirty="0" smtClean="0"/>
              <a:t> – отверстие, пора) – разрежение костного вещества (на ограниченном участке какой-либо кости или во многих костях). Наблюдается после переломов, при хронической почечной недостаточности (ХПН), синдроме </a:t>
            </a:r>
            <a:r>
              <a:rPr lang="ru-RU" dirty="0" err="1" smtClean="0"/>
              <a:t>мальабсорбции</a:t>
            </a:r>
            <a:r>
              <a:rPr lang="ru-RU" dirty="0" smtClean="0"/>
              <a:t>, циррозе печени, синдроме </a:t>
            </a:r>
            <a:r>
              <a:rPr lang="ru-RU" dirty="0" err="1" smtClean="0"/>
              <a:t>Иценко-Кушинга</a:t>
            </a:r>
            <a:r>
              <a:rPr lang="ru-RU" dirty="0" smtClean="0"/>
              <a:t>, диффузных болезнях соединительной ткани, синдроме </a:t>
            </a:r>
            <a:r>
              <a:rPr lang="ru-RU" dirty="0" err="1" smtClean="0"/>
              <a:t>Марфана</a:t>
            </a:r>
            <a:r>
              <a:rPr lang="ru-RU" dirty="0" smtClean="0"/>
              <a:t>, </a:t>
            </a:r>
            <a:r>
              <a:rPr lang="ru-RU" dirty="0" err="1" smtClean="0"/>
              <a:t>миеломной</a:t>
            </a:r>
            <a:r>
              <a:rPr lang="ru-RU" dirty="0" smtClean="0"/>
              <a:t> болезни, при длительном приёме лекарственных препаратов (</a:t>
            </a:r>
            <a:r>
              <a:rPr lang="ru-RU" dirty="0" err="1" smtClean="0"/>
              <a:t>глюкокортикоидов</a:t>
            </a:r>
            <a:r>
              <a:rPr lang="ru-RU" dirty="0" smtClean="0"/>
              <a:t>, </a:t>
            </a:r>
            <a:r>
              <a:rPr lang="ru-RU" dirty="0" err="1" smtClean="0"/>
              <a:t>цитостатиков</a:t>
            </a:r>
            <a:r>
              <a:rPr lang="ru-RU" dirty="0" smtClean="0"/>
              <a:t>).</a:t>
            </a:r>
          </a:p>
          <a:p>
            <a:endParaRPr lang="ru-RU" dirty="0" smtClean="0"/>
          </a:p>
          <a:p>
            <a:r>
              <a:rPr lang="ru-RU" b="1" dirty="0" smtClean="0"/>
              <a:t>Синдром рахита</a:t>
            </a:r>
            <a:r>
              <a:rPr lang="ru-RU" dirty="0" smtClean="0"/>
              <a:t> – обусловлен нарушениями фосфорно-кальциевого обмена на фоне дефицита витамина D (рахит детей раннего возраста). Проявляется костными симптомами - признаками </a:t>
            </a:r>
            <a:r>
              <a:rPr lang="ru-RU" dirty="0" err="1" smtClean="0"/>
              <a:t>остеоидной</a:t>
            </a:r>
            <a:r>
              <a:rPr lang="ru-RU" dirty="0" smtClean="0"/>
              <a:t> гиперплазии: “рахитические четки”, “браслеты”, “нити жемчуга”; изменениями формы черепа: квадратная, </a:t>
            </a:r>
            <a:r>
              <a:rPr lang="ru-RU" dirty="0" err="1" smtClean="0"/>
              <a:t>ягодицеобразная</a:t>
            </a:r>
            <a:r>
              <a:rPr lang="ru-RU" dirty="0" smtClean="0"/>
              <a:t> - </a:t>
            </a:r>
            <a:r>
              <a:rPr lang="ru-RU" b="1" dirty="0" smtClean="0"/>
              <a:t>при </a:t>
            </a:r>
            <a:r>
              <a:rPr lang="ru-RU" b="1" dirty="0" err="1" smtClean="0"/>
              <a:t>подостром</a:t>
            </a:r>
            <a:r>
              <a:rPr lang="ru-RU" b="1" dirty="0" smtClean="0"/>
              <a:t> течении</a:t>
            </a:r>
            <a:r>
              <a:rPr lang="ru-RU" dirty="0" smtClean="0"/>
              <a:t>; остеомаляцией – размягчением краёв большого родничка, </a:t>
            </a:r>
            <a:r>
              <a:rPr lang="ru-RU" dirty="0" err="1" smtClean="0"/>
              <a:t>краниотабесом</a:t>
            </a:r>
            <a:r>
              <a:rPr lang="ru-RU" dirty="0" smtClean="0"/>
              <a:t>, развёрнутой нижней апертурой грудной клетки, наличием </a:t>
            </a:r>
            <a:r>
              <a:rPr lang="ru-RU" dirty="0" err="1" smtClean="0"/>
              <a:t>гаррисоновой</a:t>
            </a:r>
            <a:r>
              <a:rPr lang="ru-RU" dirty="0" smtClean="0"/>
              <a:t> борозды; деформацией нижних конечностей: </a:t>
            </a:r>
            <a:r>
              <a:rPr lang="ru-RU" dirty="0" err="1" smtClean="0"/>
              <a:t>варусным</a:t>
            </a:r>
            <a:r>
              <a:rPr lang="ru-RU" dirty="0" smtClean="0"/>
              <a:t> или </a:t>
            </a:r>
            <a:r>
              <a:rPr lang="ru-RU" dirty="0" err="1" smtClean="0"/>
              <a:t>вальгусным</a:t>
            </a:r>
            <a:r>
              <a:rPr lang="ru-RU" dirty="0" smtClean="0"/>
              <a:t> искривлением </a:t>
            </a:r>
            <a:r>
              <a:rPr lang="ru-RU" b="1" dirty="0" smtClean="0"/>
              <a:t>при остром</a:t>
            </a:r>
            <a:r>
              <a:rPr lang="ru-RU" dirty="0" smtClean="0"/>
              <a:t> </a:t>
            </a:r>
            <a:r>
              <a:rPr lang="ru-RU" b="1" dirty="0" smtClean="0"/>
              <a:t>течении</a:t>
            </a:r>
            <a:r>
              <a:rPr lang="ru-RU" dirty="0" smtClean="0"/>
              <a:t>, признаками мышечной гипотонии и симптомами вегетативной дисфункции.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5536254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572560" cy="6357982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smtClean="0"/>
              <a:t>Синдром артрита</a:t>
            </a:r>
            <a:r>
              <a:rPr lang="ru-RU" dirty="0" smtClean="0"/>
              <a:t> – воспалительный процесс, характерный для многих заболеваний инфекционной и аутоиммунной природы. Сопровождается местными (припухлостью, </a:t>
            </a:r>
            <a:r>
              <a:rPr lang="ru-RU" dirty="0" err="1" smtClean="0"/>
              <a:t>дефигурацией</a:t>
            </a:r>
            <a:r>
              <a:rPr lang="ru-RU" dirty="0" smtClean="0"/>
              <a:t>, деформацией, нарушением функции сустава) и общими (лихорадкой, лейкоцитозом, увеличением СОЭ, появлением в сыворотке крови белков острой фазы воспаления – </a:t>
            </a:r>
            <a:r>
              <a:rPr lang="ru-RU" dirty="0" err="1" smtClean="0"/>
              <a:t>С-реактивного</a:t>
            </a:r>
            <a:r>
              <a:rPr lang="ru-RU" dirty="0" smtClean="0"/>
              <a:t> белка, </a:t>
            </a:r>
            <a:r>
              <a:rPr lang="ru-RU" dirty="0" err="1" smtClean="0"/>
              <a:t>ферритина</a:t>
            </a:r>
            <a:r>
              <a:rPr lang="ru-RU" dirty="0" smtClean="0"/>
              <a:t> и др.) симптомами.</a:t>
            </a:r>
          </a:p>
          <a:p>
            <a:r>
              <a:rPr lang="ru-RU" dirty="0" smtClean="0"/>
              <a:t>Симметричные артриты с постепенным вовлечением в процесс новых суставов, нарастающей их деформацией, симптомом утренней скованности отмечаются при </a:t>
            </a:r>
            <a:r>
              <a:rPr lang="ru-RU" dirty="0" err="1" smtClean="0"/>
              <a:t>ювенильном</a:t>
            </a:r>
            <a:r>
              <a:rPr lang="ru-RU" dirty="0" smtClean="0"/>
              <a:t> </a:t>
            </a:r>
            <a:r>
              <a:rPr lang="ru-RU" dirty="0" err="1" smtClean="0"/>
              <a:t>ревматоидном</a:t>
            </a:r>
            <a:r>
              <a:rPr lang="ru-RU" dirty="0" smtClean="0"/>
              <a:t> артрите. Развитие артрита после перенесённой инфекции бактериальной или вирусной природы характерно для реактивного артрита.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23029644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57158" y="571480"/>
            <a:ext cx="8329642" cy="5753120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/>
              <a:t>Летучесть артралгий и </a:t>
            </a:r>
            <a:r>
              <a:rPr lang="ru-RU" b="1" dirty="0" err="1" smtClean="0"/>
              <a:t>быстропреходящий</a:t>
            </a:r>
            <a:r>
              <a:rPr lang="ru-RU" b="1" dirty="0" smtClean="0"/>
              <a:t> артрит</a:t>
            </a:r>
            <a:r>
              <a:rPr lang="ru-RU" dirty="0" smtClean="0"/>
              <a:t> с преимущественным поражением крупных и средних суставов встречается при острой ревматической лихорадке, для которой характерна связь с перенесённой стрептококковой инфекцией.</a:t>
            </a:r>
          </a:p>
          <a:p>
            <a:r>
              <a:rPr lang="ru-RU" b="1" dirty="0" smtClean="0"/>
              <a:t>Ассиметричный </a:t>
            </a:r>
            <a:r>
              <a:rPr lang="ru-RU" b="1" dirty="0" err="1" smtClean="0"/>
              <a:t>олигомоноартрит</a:t>
            </a:r>
            <a:r>
              <a:rPr lang="ru-RU" dirty="0" smtClean="0"/>
              <a:t> (воспаление 1-3-х суставов) с преимущественным поражением суставов нижних конечностей, воспалительными изменениями глаз (</a:t>
            </a:r>
            <a:r>
              <a:rPr lang="ru-RU" dirty="0" err="1" smtClean="0"/>
              <a:t>увеитом</a:t>
            </a:r>
            <a:r>
              <a:rPr lang="ru-RU" dirty="0" smtClean="0"/>
              <a:t>, конъюнктивитом) и </a:t>
            </a:r>
            <a:r>
              <a:rPr lang="ru-RU" dirty="0" err="1" smtClean="0"/>
              <a:t>урогенитального</a:t>
            </a:r>
            <a:r>
              <a:rPr lang="ru-RU" dirty="0" smtClean="0"/>
              <a:t> тракта (уретритом) характерны для болезни Рейтера, при которой отмечается связь с </a:t>
            </a:r>
            <a:r>
              <a:rPr lang="ru-RU" dirty="0" err="1" smtClean="0"/>
              <a:t>урогенитальной</a:t>
            </a:r>
            <a:r>
              <a:rPr lang="ru-RU" dirty="0" smtClean="0"/>
              <a:t> или кишечной инфекцией.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168993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357158" y="642918"/>
            <a:ext cx="8329642" cy="5681682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Боли в костях</a:t>
            </a:r>
            <a:r>
              <a:rPr lang="ru-RU" dirty="0" smtClean="0"/>
              <a:t> возникают при переломах, остеомиелите, болезнях крови, опухолях.”Боли роста” в период вытяжения  обусловлены гипоксией и натяжением мышц, когда кости растут быстрее мышечно-связочного аппарата. Боли в ногах в ночное время могут возникнуть у ребёнка с плоскостопием, </a:t>
            </a:r>
            <a:r>
              <a:rPr lang="ru-RU" dirty="0" err="1" smtClean="0"/>
              <a:t>гиперурикемией</a:t>
            </a:r>
            <a:r>
              <a:rPr lang="ru-RU" dirty="0" smtClean="0"/>
              <a:t>.</a:t>
            </a:r>
          </a:p>
          <a:p>
            <a:r>
              <a:rPr lang="ru-RU" b="1" dirty="0" smtClean="0"/>
              <a:t>Артралгии свойственны</a:t>
            </a:r>
            <a:r>
              <a:rPr lang="ru-RU" dirty="0" smtClean="0"/>
              <a:t> для многих инфекционных заболеваний. Нарастающие при нагрузке и ослабевающие в покое боли в тазобедренном суставе при удовлетворительном самочувствии характерны для наследственного асептического некроза головки бедренной кости (болезни </a:t>
            </a:r>
            <a:r>
              <a:rPr lang="ru-RU" dirty="0" err="1" smtClean="0"/>
              <a:t>Пертеса</a:t>
            </a:r>
            <a:r>
              <a:rPr lang="ru-RU" dirty="0" smtClean="0"/>
              <a:t>).</a:t>
            </a:r>
          </a:p>
          <a:p>
            <a:r>
              <a:rPr lang="ru-RU" b="1" dirty="0" err="1" smtClean="0"/>
              <a:t>Энтезопатии</a:t>
            </a:r>
            <a:r>
              <a:rPr lang="ru-RU" dirty="0" smtClean="0"/>
              <a:t> – боли в области связок, сухожилий характерны для болезни </a:t>
            </a:r>
            <a:r>
              <a:rPr lang="ru-RU" dirty="0" err="1" smtClean="0"/>
              <a:t>Шлаттера</a:t>
            </a:r>
            <a:r>
              <a:rPr lang="ru-RU" dirty="0" smtClean="0"/>
              <a:t>, </a:t>
            </a:r>
            <a:r>
              <a:rPr lang="ru-RU" dirty="0" err="1" smtClean="0"/>
              <a:t>ювенильного</a:t>
            </a:r>
            <a:r>
              <a:rPr lang="ru-RU" dirty="0" smtClean="0"/>
              <a:t> спондилоартрита, транзиторных </a:t>
            </a:r>
            <a:r>
              <a:rPr lang="ru-RU" dirty="0" err="1" smtClean="0"/>
              <a:t>ахиллитов</a:t>
            </a:r>
            <a:r>
              <a:rPr lang="ru-RU" dirty="0" smtClean="0"/>
              <a:t> у подростков, болезни Рейтера, мигрирующих </a:t>
            </a:r>
            <a:r>
              <a:rPr lang="ru-RU" dirty="0" err="1" smtClean="0"/>
              <a:t>фибромиалгий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3335794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500034" y="1285860"/>
            <a:ext cx="8197110" cy="4372020"/>
          </a:xfrm>
        </p:spPr>
        <p:txBody>
          <a:bodyPr>
            <a:normAutofit fontScale="85000" lnSpcReduction="10000"/>
          </a:bodyPr>
          <a:lstStyle/>
          <a:p>
            <a:r>
              <a:rPr lang="ru-RU" b="1" dirty="0" err="1" smtClean="0"/>
              <a:t>Гипермобильность</a:t>
            </a:r>
            <a:r>
              <a:rPr lang="ru-RU" dirty="0" smtClean="0"/>
              <a:t> (повышенная подвижность) суставов обусловлена слабостью связочного аппарата. Её наблюдают при наследственных дисплазиях соединительной ткани (синдроме </a:t>
            </a:r>
            <a:r>
              <a:rPr lang="ru-RU" dirty="0" err="1" smtClean="0"/>
              <a:t>Элерса-Данлоса</a:t>
            </a:r>
            <a:r>
              <a:rPr lang="ru-RU" dirty="0" smtClean="0"/>
              <a:t>, </a:t>
            </a:r>
            <a:r>
              <a:rPr lang="ru-RU" dirty="0" err="1" smtClean="0"/>
              <a:t>синдроме</a:t>
            </a:r>
            <a:r>
              <a:rPr lang="ru-RU" dirty="0" smtClean="0"/>
              <a:t> </a:t>
            </a:r>
            <a:r>
              <a:rPr lang="ru-RU" dirty="0" err="1" smtClean="0"/>
              <a:t>Марфана</a:t>
            </a:r>
            <a:r>
              <a:rPr lang="ru-RU" dirty="0" smtClean="0"/>
              <a:t> и </a:t>
            </a:r>
            <a:r>
              <a:rPr lang="ru-RU" dirty="0" err="1" smtClean="0"/>
              <a:t>др</a:t>
            </a:r>
            <a:r>
              <a:rPr lang="ru-RU" dirty="0" smtClean="0"/>
              <a:t>). Нестабильность и избыточная подвижность суставов – следствие разрыва сухожилий, изменений суставной капсулы, нарушений конгруэнтности (соответствия, сходства) суставных поверхностей из-за разрушения хряща.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954257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0" y="214290"/>
            <a:ext cx="9144000" cy="664371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 smtClean="0"/>
              <a:t>Миастения </a:t>
            </a:r>
            <a:r>
              <a:rPr lang="ru-RU" dirty="0" smtClean="0"/>
              <a:t>- заболевание, характеризующееся нарастающей мышечной слабостью и патологической утомляемостью скелетных мышц, обусловленной нарушением нервно-мышечной передачи. Миастения возникает у детей в любом возрасте и проявляется птозом, двоением в глазах, </a:t>
            </a:r>
            <a:r>
              <a:rPr lang="ru-RU" dirty="0" err="1" smtClean="0"/>
              <a:t>бульбарными</a:t>
            </a:r>
            <a:r>
              <a:rPr lang="ru-RU" dirty="0" smtClean="0"/>
              <a:t> симптомами, нарастающей слабостью мышц.</a:t>
            </a:r>
          </a:p>
          <a:p>
            <a:r>
              <a:rPr lang="ru-RU" dirty="0" smtClean="0"/>
              <a:t>-</a:t>
            </a:r>
            <a:r>
              <a:rPr lang="ru-RU" b="1" dirty="0" err="1" smtClean="0"/>
              <a:t>Неонатальная</a:t>
            </a:r>
            <a:r>
              <a:rPr lang="ru-RU" b="1" dirty="0" smtClean="0"/>
              <a:t> миастения развивается</a:t>
            </a:r>
            <a:r>
              <a:rPr lang="ru-RU" dirty="0" smtClean="0"/>
              <a:t> у ребёнка не позже 2 </a:t>
            </a:r>
            <a:r>
              <a:rPr lang="ru-RU" dirty="0" err="1" smtClean="0"/>
              <a:t>мес</a:t>
            </a:r>
            <a:r>
              <a:rPr lang="ru-RU" dirty="0" smtClean="0"/>
              <a:t> после рождения вследствие пассивного переноса антител </a:t>
            </a:r>
            <a:r>
              <a:rPr lang="ru-RU" dirty="0" err="1" smtClean="0"/>
              <a:t>трансплацентарно</a:t>
            </a:r>
            <a:r>
              <a:rPr lang="ru-RU" dirty="0" smtClean="0"/>
              <a:t> от матери, страдающей миастенией , плоду.</a:t>
            </a:r>
          </a:p>
          <a:p>
            <a:r>
              <a:rPr lang="ru-RU" dirty="0" smtClean="0"/>
              <a:t>-</a:t>
            </a:r>
            <a:r>
              <a:rPr lang="ru-RU" b="1" dirty="0" smtClean="0"/>
              <a:t>Врождённая миастения</a:t>
            </a:r>
            <a:r>
              <a:rPr lang="ru-RU" dirty="0" smtClean="0"/>
              <a:t> – заболевание, характеризующееся птозом, наружной офтальмоплегией, повышенной утомляемостью. Заболевание может развиваться </a:t>
            </a:r>
            <a:r>
              <a:rPr lang="ru-RU" dirty="0" err="1" smtClean="0"/>
              <a:t>внутриутробно</a:t>
            </a:r>
            <a:r>
              <a:rPr lang="ru-RU" dirty="0" smtClean="0"/>
              <a:t>, в период новорожденности или в течение первых лет жизни. </a:t>
            </a:r>
          </a:p>
          <a:p>
            <a:r>
              <a:rPr lang="ru-RU" b="1" dirty="0" smtClean="0"/>
              <a:t>Судорожный синдром</a:t>
            </a:r>
            <a:r>
              <a:rPr lang="ru-RU" dirty="0" smtClean="0"/>
              <a:t> – непроизвольные мышечные сокращения, проявляющиеся внезапно, в виде приступов, и имеющие различную продолжительность. </a:t>
            </a:r>
            <a:r>
              <a:rPr lang="ru-RU" b="1" dirty="0" smtClean="0"/>
              <a:t>Различают</a:t>
            </a:r>
            <a:r>
              <a:rPr lang="ru-RU" dirty="0" smtClean="0"/>
              <a:t> </a:t>
            </a:r>
            <a:r>
              <a:rPr lang="ru-RU" b="1" dirty="0" smtClean="0"/>
              <a:t>несколько видов судорог</a:t>
            </a:r>
            <a:r>
              <a:rPr lang="ru-RU" dirty="0" smtClean="0"/>
              <a:t>: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5095905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285720" y="428604"/>
            <a:ext cx="8643998" cy="621510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-</a:t>
            </a:r>
            <a:r>
              <a:rPr lang="ru-RU" b="1" dirty="0" smtClean="0"/>
              <a:t>общие (</a:t>
            </a:r>
            <a:r>
              <a:rPr lang="ru-RU" b="1" dirty="0" err="1" smtClean="0"/>
              <a:t>генерализованные</a:t>
            </a:r>
            <a:r>
              <a:rPr lang="ru-RU" b="1" dirty="0" smtClean="0"/>
              <a:t>),</a:t>
            </a:r>
            <a:r>
              <a:rPr lang="ru-RU" dirty="0" smtClean="0"/>
              <a:t> охватывающие одновременно большое количество мышц в разных участках тела </a:t>
            </a:r>
            <a:r>
              <a:rPr lang="ru-RU" b="1" dirty="0" smtClean="0"/>
              <a:t>и местные</a:t>
            </a:r>
            <a:r>
              <a:rPr lang="ru-RU" dirty="0" smtClean="0"/>
              <a:t>, при которых сокращения ограничиваются какой-либо одной областью или мышцей; они наблюдаются при холере, сочетаются с миалгией; при судорожном сокращении диафрагмы – икота;</a:t>
            </a:r>
          </a:p>
          <a:p>
            <a:r>
              <a:rPr lang="ru-RU" dirty="0" smtClean="0"/>
              <a:t>- </a:t>
            </a:r>
            <a:r>
              <a:rPr lang="ru-RU" b="1" dirty="0" smtClean="0"/>
              <a:t>ограниченные</a:t>
            </a:r>
            <a:r>
              <a:rPr lang="ru-RU" dirty="0" smtClean="0"/>
              <a:t> судороги в виде прерывистых </a:t>
            </a:r>
            <a:r>
              <a:rPr lang="ru-RU" dirty="0" err="1" smtClean="0"/>
              <a:t>некоординированных</a:t>
            </a:r>
            <a:r>
              <a:rPr lang="ru-RU" dirty="0" smtClean="0"/>
              <a:t> движений  </a:t>
            </a:r>
            <a:r>
              <a:rPr lang="ru-RU" b="1" dirty="0" smtClean="0"/>
              <a:t>(гиперкинезы</a:t>
            </a:r>
            <a:r>
              <a:rPr lang="ru-RU" dirty="0" smtClean="0"/>
              <a:t>) могут возникать при хорее; </a:t>
            </a:r>
          </a:p>
          <a:p>
            <a:r>
              <a:rPr lang="ru-RU" dirty="0" smtClean="0"/>
              <a:t>-</a:t>
            </a:r>
            <a:r>
              <a:rPr lang="ru-RU" b="1" dirty="0" smtClean="0"/>
              <a:t> </a:t>
            </a:r>
            <a:r>
              <a:rPr lang="ru-RU" b="1" dirty="0" err="1" smtClean="0"/>
              <a:t>клонические</a:t>
            </a:r>
            <a:r>
              <a:rPr lang="ru-RU" dirty="0" smtClean="0"/>
              <a:t> – быстрые мышечные сокращения , следующие друг за другом через короткие, но неравномерные промежутки времени; </a:t>
            </a:r>
          </a:p>
          <a:p>
            <a:r>
              <a:rPr lang="ru-RU" dirty="0" smtClean="0"/>
              <a:t>-</a:t>
            </a:r>
            <a:r>
              <a:rPr lang="ru-RU" b="1" dirty="0" smtClean="0"/>
              <a:t> тонические</a:t>
            </a:r>
            <a:r>
              <a:rPr lang="ru-RU" dirty="0" smtClean="0"/>
              <a:t> – длительные мышечные сокращения. Если сокращения являются тоническими или длятся несколько часов и даже дней, говорят о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3338129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500034" y="571480"/>
            <a:ext cx="8186766" cy="5753120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Параличи</a:t>
            </a:r>
            <a:r>
              <a:rPr lang="ru-RU" dirty="0" smtClean="0"/>
              <a:t> – это состояния, при которых утрачивается способность мышц произвольно сокращаться. </a:t>
            </a:r>
            <a:r>
              <a:rPr lang="ru-RU" b="1" dirty="0" smtClean="0"/>
              <a:t>Различают 2 вида параличей</a:t>
            </a:r>
            <a:r>
              <a:rPr lang="ru-RU" dirty="0" smtClean="0"/>
              <a:t>:</a:t>
            </a:r>
          </a:p>
          <a:p>
            <a:r>
              <a:rPr lang="ru-RU" dirty="0" smtClean="0"/>
              <a:t>- </a:t>
            </a:r>
            <a:r>
              <a:rPr lang="ru-RU" b="1" dirty="0" smtClean="0"/>
              <a:t>центральные</a:t>
            </a:r>
            <a:r>
              <a:rPr lang="ru-RU" dirty="0" smtClean="0"/>
              <a:t> – обычно сопровождаются спастическим </a:t>
            </a:r>
            <a:r>
              <a:rPr lang="ru-RU" dirty="0" err="1" smtClean="0"/>
              <a:t>гипертонусом</a:t>
            </a:r>
            <a:r>
              <a:rPr lang="ru-RU" dirty="0" smtClean="0"/>
              <a:t>. Мышцы становятся уплотнёнными, напряжёнными, отчетливо </a:t>
            </a:r>
            <a:r>
              <a:rPr lang="ru-RU" dirty="0" err="1" smtClean="0"/>
              <a:t>контурируются</a:t>
            </a:r>
            <a:r>
              <a:rPr lang="ru-RU" dirty="0" smtClean="0"/>
              <a:t>, пассивные движения затруднены и ограничены;</a:t>
            </a:r>
          </a:p>
          <a:p>
            <a:r>
              <a:rPr lang="ru-RU" dirty="0" smtClean="0"/>
              <a:t>-</a:t>
            </a:r>
            <a:r>
              <a:rPr lang="ru-RU" b="1" dirty="0" smtClean="0"/>
              <a:t> периферические</a:t>
            </a:r>
            <a:r>
              <a:rPr lang="ru-RU" dirty="0" smtClean="0"/>
              <a:t> – мышцы становятся вялыми, а пассивные движения в суставах избыточные.</a:t>
            </a:r>
          </a:p>
          <a:p>
            <a:r>
              <a:rPr lang="ru-RU" dirty="0" smtClean="0"/>
              <a:t>Параличи связаны с поражением нервной системы, в частности пирамидной и экстрапирамидной её части, что требует дополнительных методов исследования. Отмечаются параличи и парезы при внутричерепной родовой травме, детском церебральном параличе, </a:t>
            </a:r>
            <a:r>
              <a:rPr lang="ru-RU" dirty="0" err="1" smtClean="0"/>
              <a:t>фенилкетонурии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57072033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764704"/>
            <a:ext cx="9144000" cy="5688632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Необходимо обратить внимание на наличие пигментированных и депигментированных участков кожи, шелушение, элементы экссудативного диатеза — молочные корки на щеках, гнейс на волосистой части головы и бровях, также на расчесы, потницу, рубцы и др.</a:t>
            </a:r>
          </a:p>
          <a:p>
            <a:endParaRPr lang="ru-RU" dirty="0" smtClean="0"/>
          </a:p>
          <a:p>
            <a:r>
              <a:rPr lang="ru-RU" dirty="0" smtClean="0"/>
              <a:t>При осмотре волосистой части головы обратить внимание на облысение, особенно на затылке, выраженность (достаточность или поредение) волосяного покрова, обилие </a:t>
            </a:r>
            <a:r>
              <a:rPr lang="ru-RU" dirty="0" err="1" smtClean="0"/>
              <a:t>пушковой</a:t>
            </a:r>
            <a:r>
              <a:rPr lang="ru-RU" dirty="0" smtClean="0"/>
              <a:t> и более грубой растительности на лбу, обильную растительность на конечностях и спине. </a:t>
            </a:r>
          </a:p>
          <a:p>
            <a:r>
              <a:rPr lang="ru-RU" dirty="0" smtClean="0"/>
              <a:t>Следует осмотреть состояние ногтей на руках и ногах, обратить внимание на их форму (часовое стекло), ломкость.</a:t>
            </a:r>
          </a:p>
          <a:p>
            <a:endParaRPr lang="ru-RU" dirty="0" smtClean="0"/>
          </a:p>
          <a:p>
            <a:r>
              <a:rPr lang="ru-RU" b="1" u="sng" dirty="0" smtClean="0"/>
              <a:t>При осмотре полости рта</a:t>
            </a:r>
            <a:r>
              <a:rPr lang="ru-RU" dirty="0" smtClean="0"/>
              <a:t> следует обратить внимание на состояние слизистой полости рта, десен, неба, языка, состояние зубов и миндалин. 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Прежде всего, нужно осмотреть слизистую оболочку полости рта, начиная со слизистой губ, затем мягкого и твердого неба, языка и зева. </a:t>
            </a:r>
            <a:r>
              <a:rPr lang="ru-RU" i="1" dirty="0" smtClean="0"/>
              <a:t>Обратить внимание на:</a:t>
            </a:r>
            <a:r>
              <a:rPr lang="ru-RU" dirty="0" smtClean="0"/>
              <a:t> окраску слизистой, наличие гиперемии, ее влажность, наличие пузырьков, язв, афт, молочницы, пятен </a:t>
            </a:r>
            <a:r>
              <a:rPr lang="ru-RU" dirty="0" err="1" smtClean="0"/>
              <a:t>Филатова-Коплика</a:t>
            </a:r>
            <a:r>
              <a:rPr lang="ru-RU" dirty="0" smtClean="0"/>
              <a:t>;</a:t>
            </a:r>
            <a:r>
              <a:rPr lang="ru-RU" b="1" dirty="0" smtClean="0"/>
              <a:t> </a:t>
            </a:r>
            <a:r>
              <a:rPr lang="ru-RU" dirty="0" smtClean="0"/>
              <a:t>разрыхления и кровоточивости десен; состояние языка (глоссит, </a:t>
            </a:r>
            <a:r>
              <a:rPr lang="ru-RU" dirty="0" err="1" smtClean="0"/>
              <a:t>макроглоссия</a:t>
            </a:r>
            <a:r>
              <a:rPr lang="ru-RU" dirty="0" smtClean="0"/>
              <a:t>, язвы, налеты, сосочки, географический язык и т.п.) и зубов (количество постоянных или молочных, наличие кариеса, налета на зубах).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Необходимо обратить внимание на миндалины — увеличены ли они (обычно они не выходят за нёбные дужки), есть ли на их поверхности налет, гнойные пробки, цвет слизистой оболочки.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985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meningit-2-1024x76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0"/>
            <a:ext cx="7986804" cy="5982303"/>
          </a:xfrm>
        </p:spPr>
      </p:pic>
    </p:spTree>
    <p:extLst>
      <p:ext uri="{BB962C8B-B14F-4D97-AF65-F5344CB8AC3E}">
        <p14:creationId xmlns:p14="http://schemas.microsoft.com/office/powerpoint/2010/main" val="358105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Кроветворение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2800" smtClean="0"/>
              <a:t>Процесс возникновения и последующего  образования форменных элементов крови. 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2800" smtClean="0"/>
              <a:t>В систему крови включаются органы кроветворения и кроверазрушения (красный костный мозг, печень, селезенка, лимфатические узлы, другие лимфоидные образования,  периферическая кровь, нейрогуморальные и физико-химические регуляторные факторы. </a:t>
            </a:r>
          </a:p>
          <a:p>
            <a:pPr algn="ctr" eaLnBrk="1" hangingPunct="1">
              <a:lnSpc>
                <a:spcPct val="90000"/>
              </a:lnSpc>
              <a:defRPr/>
            </a:pPr>
            <a:r>
              <a:rPr lang="ru-RU" altLang="ru-RU" sz="2800" smtClean="0"/>
              <a:t>Орган кроветворения у детей костный мозг.</a:t>
            </a:r>
          </a:p>
          <a:p>
            <a:pPr algn="ctr" eaLnBrk="1" hangingPunct="1">
              <a:lnSpc>
                <a:spcPct val="90000"/>
              </a:lnSpc>
              <a:defRPr/>
            </a:pPr>
            <a:endParaRPr lang="ru-RU" altLang="ru-RU" sz="2800" smtClean="0"/>
          </a:p>
          <a:p>
            <a:pPr eaLnBrk="1" hangingPunct="1">
              <a:lnSpc>
                <a:spcPct val="90000"/>
              </a:lnSpc>
              <a:defRPr/>
            </a:pPr>
            <a:endParaRPr lang="ru-RU" altLang="ru-RU" sz="2800" smtClean="0"/>
          </a:p>
        </p:txBody>
      </p:sp>
    </p:spTree>
    <p:extLst>
      <p:ext uri="{BB962C8B-B14F-4D97-AF65-F5344CB8AC3E}">
        <p14:creationId xmlns:p14="http://schemas.microsoft.com/office/powerpoint/2010/main" val="1411994150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Этапы кроветворения у плода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altLang="ru-RU" sz="2000" smtClean="0"/>
              <a:t>1 этап- мегалобластический с конца 2-ой недели в течении 3-4 недели в стенке желточного мешка функционируют очаги кроветворения- кровяные островки которые содержат  мегалобласты. Мегалобласты относятся к эритроидному ряду –это  первичные эритробласты. Клетки крупные, отсюда и название этапа - мегалобластический.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000" smtClean="0"/>
              <a:t>2 этап I - гепатолиенальное кроветворение, начинается во 2-ом месяце внутриутробного развития. На этом этапе центром кроветворения становится печень. В печени и селезенке образуют очаги кроветворения в которых образуются вторичные эритробласты - нормобласты (эритроидные клетки диаметром 6-8 мкм), помимо нормобластов формируются гранулоциты, Т- и В-лимфоциты.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000" smtClean="0"/>
              <a:t>3 этап- костномозговой начинается с 4-5 месяца внутриутробного развития ребенка.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000" smtClean="0"/>
              <a:t>Центром кроветворения становятся красный костный мозг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000" smtClean="0"/>
          </a:p>
        </p:txBody>
      </p:sp>
    </p:spTree>
    <p:extLst>
      <p:ext uri="{BB962C8B-B14F-4D97-AF65-F5344CB8AC3E}">
        <p14:creationId xmlns:p14="http://schemas.microsoft.com/office/powerpoint/2010/main" val="124149848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838200" y="381000"/>
            <a:ext cx="7772400" cy="8382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altLang="ru-RU" sz="5400" smtClean="0"/>
              <a:t>Функции крови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1371600" y="1447800"/>
            <a:ext cx="6400800" cy="49530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000" b="1" i="1" smtClean="0"/>
              <a:t>Транспортная</a:t>
            </a:r>
            <a:r>
              <a:rPr lang="ru-RU" altLang="ru-RU" sz="2000" i="1" smtClean="0"/>
              <a:t> – </a:t>
            </a:r>
            <a:r>
              <a:rPr lang="ru-RU" altLang="ru-RU" sz="2000" smtClean="0"/>
              <a:t>перенос различных веществ: кислорода, углекислого газа, питательных веществ, гормонов, медиаторов, электролитов, ферментов и др.</a:t>
            </a:r>
            <a:endParaRPr lang="ru-RU" altLang="ru-RU" sz="2000" b="1" i="1" smtClean="0"/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000" b="1" i="1" smtClean="0"/>
              <a:t>Дыхательная</a:t>
            </a:r>
            <a:r>
              <a:rPr lang="ru-RU" altLang="ru-RU" sz="2000" i="1" smtClean="0"/>
              <a:t> </a:t>
            </a:r>
            <a:r>
              <a:rPr lang="ru-RU" altLang="ru-RU" sz="2000" smtClean="0"/>
              <a:t>(разновидность транспортной функции) – перенос кислорода от легких к тканям организма, углекислого газа – от клеток к легким.</a:t>
            </a:r>
            <a:endParaRPr lang="ru-RU" altLang="ru-RU" sz="2000" b="1" i="1" smtClean="0"/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000" b="1" i="1" smtClean="0"/>
              <a:t>Трофическая</a:t>
            </a:r>
            <a:r>
              <a:rPr lang="ru-RU" altLang="ru-RU" sz="2000" i="1" smtClean="0"/>
              <a:t> </a:t>
            </a:r>
            <a:r>
              <a:rPr lang="ru-RU" altLang="ru-RU" sz="2000" smtClean="0"/>
              <a:t>(разновидность транспортной функции) – перенос основных питательных веществ от органов пищеварения к тканям организма.</a:t>
            </a:r>
            <a:endParaRPr lang="ru-RU" altLang="ru-RU" sz="2000" b="1" i="1" smtClean="0"/>
          </a:p>
          <a:p>
            <a:pPr marL="0" indent="0" algn="just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000" b="1" i="1" smtClean="0"/>
              <a:t>Экскреторная</a:t>
            </a:r>
            <a:r>
              <a:rPr lang="ru-RU" altLang="ru-RU" sz="2000" i="1" smtClean="0"/>
              <a:t> </a:t>
            </a:r>
            <a:r>
              <a:rPr lang="ru-RU" altLang="ru-RU" sz="2000" smtClean="0"/>
              <a:t>(разновидность транспортной функции) транспорт конечных продуктов обмена веществ (мочевины, мочевой кислоты и др.), избытка воды, органических и минеральных веществ к органам их выделения (почки, потовые железы, легкие, кишечник).</a:t>
            </a:r>
            <a:endParaRPr lang="ru-RU" altLang="ru-RU" sz="2000" b="1" i="1" smtClean="0"/>
          </a:p>
        </p:txBody>
      </p:sp>
    </p:spTree>
    <p:extLst>
      <p:ext uri="{BB962C8B-B14F-4D97-AF65-F5344CB8AC3E}">
        <p14:creationId xmlns:p14="http://schemas.microsoft.com/office/powerpoint/2010/main" val="1282414550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altLang="ru-RU" smtClean="0"/>
              <a:t>Функции крови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b="1" i="1" smtClean="0"/>
              <a:t>Терморегуляторная – </a:t>
            </a:r>
            <a:r>
              <a:rPr lang="ru-RU" altLang="ru-RU" sz="2400" smtClean="0"/>
              <a:t>перенос тепла от более нагретых органов к менее нагретым.</a:t>
            </a:r>
            <a:endParaRPr lang="ru-RU" altLang="ru-RU" sz="2400" b="1" i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b="1" i="1" smtClean="0"/>
              <a:t>Защитная – </a:t>
            </a:r>
            <a:r>
              <a:rPr lang="ru-RU" altLang="ru-RU" sz="2400" smtClean="0"/>
              <a:t>осуществление неспецифического и cпецифического иммунитета; </a:t>
            </a:r>
            <a:r>
              <a:rPr lang="ru-RU" altLang="ru-RU" sz="2400" b="1" smtClean="0"/>
              <a:t>свертывание крови</a:t>
            </a:r>
            <a:r>
              <a:rPr lang="ru-RU" altLang="ru-RU" sz="2400" smtClean="0"/>
              <a:t> предохраняет от кровопотери при травмах.</a:t>
            </a:r>
            <a:endParaRPr lang="ru-RU" altLang="ru-RU" sz="2400" b="1" i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b="1" i="1" smtClean="0"/>
              <a:t>Регуляторная </a:t>
            </a:r>
            <a:r>
              <a:rPr lang="ru-RU" altLang="ru-RU" sz="2400" i="1" smtClean="0"/>
              <a:t>(гуморальная) – </a:t>
            </a:r>
            <a:r>
              <a:rPr lang="ru-RU" altLang="ru-RU" sz="2400" smtClean="0"/>
              <a:t>доставка гормонов, пептидов, ионов и других физиологически активных веществ от мест их синтеза к клеткам организма, что позволяет осуществлять регуляцию многих физиологических функций.</a:t>
            </a:r>
            <a:endParaRPr lang="ru-RU" altLang="ru-RU" sz="2400" b="1" i="1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altLang="ru-RU" sz="2400" b="1" i="1" smtClean="0"/>
              <a:t>Гомеостатическая – </a:t>
            </a:r>
            <a:r>
              <a:rPr lang="ru-RU" altLang="ru-RU" sz="2400" smtClean="0"/>
              <a:t>поддержание постоянства внутренней среды организма (кислотно-основного равновесия, водно-электролитного баланса и др.).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altLang="ru-RU" sz="2400" smtClean="0"/>
          </a:p>
        </p:txBody>
      </p:sp>
    </p:spTree>
    <p:extLst>
      <p:ext uri="{BB962C8B-B14F-4D97-AF65-F5344CB8AC3E}">
        <p14:creationId xmlns:p14="http://schemas.microsoft.com/office/powerpoint/2010/main" val="3514753568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>
          <a:xfrm>
            <a:off x="685800" y="1692275"/>
            <a:ext cx="7772400" cy="21685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dirty="0" smtClean="0"/>
              <a:t>Семиотика </a:t>
            </a:r>
            <a:r>
              <a:rPr lang="ru-RU" dirty="0"/>
              <a:t>поражения крови и системы кроветворения у детей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 flipV="1">
            <a:off x="468313" y="5805488"/>
            <a:ext cx="2159471" cy="71784"/>
          </a:xfrm>
        </p:spPr>
        <p:txBody>
          <a:bodyPr>
            <a:normAutofit fontScale="25000" lnSpcReduction="20000"/>
          </a:bodyPr>
          <a:lstStyle/>
          <a:p>
            <a:pPr>
              <a:defRPr/>
            </a:pPr>
            <a:endParaRPr lang="ru-RU" dirty="0"/>
          </a:p>
        </p:txBody>
      </p:sp>
      <p:pic>
        <p:nvPicPr>
          <p:cNvPr id="17412" name="Picture 4" descr="D:\НАТАША\Сканирование\Анатомия\Кровь\96009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59911"/>
            <a:ext cx="6408712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759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/>
              <a:t>Семиотика поражения крови и системы кроветворения у детей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600200"/>
            <a:ext cx="8642350" cy="492442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dirty="0" smtClean="0"/>
              <a:t>Геморрагическая сыпь: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петехии </a:t>
            </a:r>
            <a:r>
              <a:rPr lang="ru-RU" dirty="0"/>
              <a:t>- незначительные, точечные кровоизлияния размером примерно 1-2 </a:t>
            </a:r>
            <a:r>
              <a:rPr lang="ru-RU" dirty="0" smtClean="0"/>
              <a:t>мм</a:t>
            </a:r>
            <a:endParaRPr lang="ru-RU" dirty="0"/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пурпуры </a:t>
            </a:r>
            <a:r>
              <a:rPr lang="ru-RU" dirty="0"/>
              <a:t>- размером 2-5 мм, обычно округлой </a:t>
            </a:r>
            <a:r>
              <a:rPr lang="ru-RU" dirty="0" smtClean="0"/>
              <a:t>формы</a:t>
            </a:r>
            <a:endParaRPr lang="ru-RU" dirty="0"/>
          </a:p>
          <a:p>
            <a:pPr>
              <a:buFont typeface="Wingdings" pitchFamily="2" charset="2"/>
              <a:buChar char="Ø"/>
              <a:defRPr/>
            </a:pPr>
            <a:r>
              <a:rPr lang="ru-RU" dirty="0" err="1" smtClean="0"/>
              <a:t>экхимозы</a:t>
            </a:r>
            <a:r>
              <a:rPr lang="ru-RU" dirty="0" smtClean="0"/>
              <a:t> </a:t>
            </a:r>
            <a:r>
              <a:rPr lang="ru-RU" dirty="0"/>
              <a:t>(синяки) - кровоизлияния размером больше 5 мм, неправильной </a:t>
            </a:r>
            <a:r>
              <a:rPr lang="ru-RU" dirty="0" smtClean="0"/>
              <a:t>формы</a:t>
            </a:r>
          </a:p>
          <a:p>
            <a:pPr>
              <a:defRPr/>
            </a:pPr>
            <a:r>
              <a:rPr lang="ru-RU" dirty="0" err="1" smtClean="0"/>
              <a:t>Спленомегалия</a:t>
            </a:r>
            <a:r>
              <a:rPr lang="ru-RU" dirty="0"/>
              <a:t> </a:t>
            </a:r>
            <a:r>
              <a:rPr lang="ru-RU" dirty="0" smtClean="0"/>
              <a:t>при инфекциях, опухолях, рахите, анемии.</a:t>
            </a:r>
          </a:p>
          <a:p>
            <a:pPr>
              <a:defRPr/>
            </a:pPr>
            <a:r>
              <a:rPr lang="ru-RU" dirty="0" smtClean="0"/>
              <a:t>Изменения клинического анализа крови. 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6556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5888"/>
            <a:ext cx="8229600" cy="936625"/>
          </a:xfrm>
        </p:spPr>
        <p:txBody>
          <a:bodyPr/>
          <a:lstStyle/>
          <a:p>
            <a:pPr>
              <a:defRPr/>
            </a:pPr>
            <a:r>
              <a:rPr lang="ru-RU" sz="4000" dirty="0" smtClean="0"/>
              <a:t>Анемия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981075"/>
            <a:ext cx="8785225" cy="5688013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200" dirty="0"/>
              <a:t>П</a:t>
            </a:r>
            <a:r>
              <a:rPr lang="ru-RU" sz="2200" dirty="0" smtClean="0"/>
              <a:t>атологическое </a:t>
            </a:r>
            <a:r>
              <a:rPr lang="ru-RU" sz="2200" dirty="0"/>
              <a:t>состояние, характеризующееся снижением содержания гемоглобина в единице объема крови </a:t>
            </a:r>
            <a:r>
              <a:rPr lang="ru-RU" sz="2200" dirty="0" smtClean="0"/>
              <a:t>при одновременном </a:t>
            </a:r>
            <a:r>
              <a:rPr lang="ru-RU" sz="2200" dirty="0"/>
              <a:t>уменьшении количества эритроцитов. В случае равномерного снижения числа эритроцитов и гемоглобина цветовой показатель приближается к 1. Это </a:t>
            </a:r>
            <a:r>
              <a:rPr lang="ru-RU" sz="2200" dirty="0" err="1" smtClean="0"/>
              <a:t>нормохромная</a:t>
            </a:r>
            <a:r>
              <a:rPr lang="ru-RU" sz="2200" dirty="0" smtClean="0"/>
              <a:t> анемия, бывает </a:t>
            </a:r>
            <a:r>
              <a:rPr lang="ru-RU" sz="2200" dirty="0"/>
              <a:t>после острой кровопотери или при гемолитических кризах.</a:t>
            </a:r>
          </a:p>
          <a:p>
            <a:pPr>
              <a:defRPr/>
            </a:pPr>
            <a:r>
              <a:rPr lang="ru-RU" sz="2200" dirty="0" smtClean="0"/>
              <a:t>Чаще встречаются гипохромные анемии </a:t>
            </a:r>
            <a:r>
              <a:rPr lang="ru-RU" sz="2200" dirty="0"/>
              <a:t>(цветовой показатель ниже 0,85), </a:t>
            </a:r>
            <a:r>
              <a:rPr lang="ru-RU" sz="2200" dirty="0" smtClean="0"/>
              <a:t>обычно железодефицитные.</a:t>
            </a:r>
            <a:endParaRPr lang="ru-RU" sz="2200" dirty="0"/>
          </a:p>
          <a:p>
            <a:pPr>
              <a:defRPr/>
            </a:pPr>
            <a:r>
              <a:rPr lang="ru-RU" sz="2200" dirty="0"/>
              <a:t>Уменьшение числа эритроцитов и гемоглобина при цветовом показателе более 1 характерно для </a:t>
            </a:r>
            <a:r>
              <a:rPr lang="ru-RU" sz="2200" dirty="0" err="1"/>
              <a:t>гиперхромной</a:t>
            </a:r>
            <a:r>
              <a:rPr lang="ru-RU" sz="2200" dirty="0"/>
              <a:t> анемии. </a:t>
            </a:r>
            <a:r>
              <a:rPr lang="ru-RU" sz="2200" dirty="0" smtClean="0"/>
              <a:t>Причина: дефицит </a:t>
            </a:r>
            <a:r>
              <a:rPr lang="ru-RU" sz="2200" dirty="0"/>
              <a:t>витамина В12 и </a:t>
            </a:r>
            <a:r>
              <a:rPr lang="ru-RU" sz="2200" dirty="0" smtClean="0"/>
              <a:t>фолиевой </a:t>
            </a:r>
            <a:r>
              <a:rPr lang="ru-RU" sz="2200" dirty="0"/>
              <a:t>кислоты. У детей </a:t>
            </a:r>
            <a:r>
              <a:rPr lang="ru-RU" sz="2200" dirty="0" smtClean="0"/>
              <a:t>встречается </a:t>
            </a:r>
            <a:r>
              <a:rPr lang="ru-RU" sz="2200" dirty="0"/>
              <a:t>при глистной инвазии широким лентецом</a:t>
            </a:r>
            <a:r>
              <a:rPr lang="ru-RU" sz="2200" dirty="0" smtClean="0"/>
              <a:t>.</a:t>
            </a: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56201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/>
              <a:t>Эритроцитоз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412875"/>
            <a:ext cx="8642350" cy="511175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Увеличение </a:t>
            </a:r>
            <a:r>
              <a:rPr lang="ru-RU" dirty="0"/>
              <a:t>числа эритроцитов в периферической </a:t>
            </a:r>
            <a:r>
              <a:rPr lang="ru-RU" dirty="0" smtClean="0"/>
              <a:t>крови отмечается: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при гипоксии (при </a:t>
            </a:r>
            <a:r>
              <a:rPr lang="ru-RU" dirty="0"/>
              <a:t>врожденных </a:t>
            </a:r>
            <a:r>
              <a:rPr lang="ru-RU" dirty="0" smtClean="0"/>
              <a:t>пороках)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при обезвоживании </a:t>
            </a:r>
          </a:p>
          <a:p>
            <a:pPr>
              <a:defRPr/>
            </a:pPr>
            <a:r>
              <a:rPr lang="ru-RU" dirty="0" smtClean="0"/>
              <a:t>Истинная </a:t>
            </a:r>
            <a:r>
              <a:rPr lang="ru-RU" dirty="0"/>
              <a:t>полицитемия (эритремия) связана с опухолевой пролиферацией </a:t>
            </a:r>
            <a:r>
              <a:rPr lang="ru-RU" dirty="0" err="1"/>
              <a:t>эритроидного</a:t>
            </a:r>
            <a:r>
              <a:rPr lang="ru-RU" dirty="0"/>
              <a:t> ростка костного мозга.</a:t>
            </a:r>
          </a:p>
        </p:txBody>
      </p:sp>
    </p:spTree>
    <p:extLst>
      <p:ext uri="{BB962C8B-B14F-4D97-AF65-F5344CB8AC3E}">
        <p14:creationId xmlns:p14="http://schemas.microsoft.com/office/powerpoint/2010/main" val="351840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936625"/>
          </a:xfrm>
        </p:spPr>
        <p:txBody>
          <a:bodyPr/>
          <a:lstStyle/>
          <a:p>
            <a:pPr>
              <a:defRPr/>
            </a:pPr>
            <a:r>
              <a:rPr lang="ru-RU" sz="4000" dirty="0" smtClean="0"/>
              <a:t>Изменения эритроцитов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1052513"/>
            <a:ext cx="8785225" cy="5545137"/>
          </a:xfrm>
        </p:spPr>
        <p:txBody>
          <a:bodyPr/>
          <a:lstStyle/>
          <a:p>
            <a:pPr>
              <a:defRPr/>
            </a:pPr>
            <a:r>
              <a:rPr lang="ru-RU" sz="3100" dirty="0"/>
              <a:t>У</a:t>
            </a:r>
            <a:r>
              <a:rPr lang="ru-RU" sz="3100" dirty="0" smtClean="0"/>
              <a:t>казывают на усиленную регенерацию костного мозга, у новорожденных встречаются как физиологическое явление: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3100" dirty="0" err="1"/>
              <a:t>р</a:t>
            </a:r>
            <a:r>
              <a:rPr lang="ru-RU" sz="3100" dirty="0" err="1" smtClean="0"/>
              <a:t>етикулоцитоз</a:t>
            </a:r>
            <a:r>
              <a:rPr lang="ru-RU" sz="3100" dirty="0" smtClean="0"/>
              <a:t> - увеличение </a:t>
            </a:r>
            <a:r>
              <a:rPr lang="ru-RU" sz="3100" dirty="0"/>
              <a:t>числа юных эритроцитов с </a:t>
            </a:r>
            <a:r>
              <a:rPr lang="ru-RU" sz="3100" dirty="0" smtClean="0"/>
              <a:t>зернистостью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3100" dirty="0" err="1" smtClean="0"/>
              <a:t>полихроматофилия</a:t>
            </a:r>
            <a:r>
              <a:rPr lang="ru-RU" sz="3100" dirty="0" smtClean="0"/>
              <a:t> - способность </a:t>
            </a:r>
            <a:r>
              <a:rPr lang="ru-RU" sz="3100" dirty="0"/>
              <a:t>эритроцитов </a:t>
            </a:r>
            <a:r>
              <a:rPr lang="ru-RU" sz="3100" dirty="0" smtClean="0"/>
              <a:t>окрашиваться </a:t>
            </a:r>
            <a:r>
              <a:rPr lang="ru-RU" sz="3100" dirty="0"/>
              <a:t>несколькими </a:t>
            </a:r>
            <a:r>
              <a:rPr lang="ru-RU" sz="3100" dirty="0" smtClean="0"/>
              <a:t>красками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3100" dirty="0" err="1" smtClean="0"/>
              <a:t>анизоцитоз</a:t>
            </a:r>
            <a:r>
              <a:rPr lang="ru-RU" sz="3100" dirty="0" smtClean="0"/>
              <a:t> - наличие </a:t>
            </a:r>
            <a:r>
              <a:rPr lang="ru-RU" sz="3100" dirty="0"/>
              <a:t>эритроцитов </a:t>
            </a:r>
            <a:r>
              <a:rPr lang="ru-RU" sz="3100" dirty="0" smtClean="0"/>
              <a:t>разной величины</a:t>
            </a:r>
            <a:endParaRPr lang="ru-RU" sz="3100" dirty="0"/>
          </a:p>
        </p:txBody>
      </p:sp>
    </p:spTree>
    <p:extLst>
      <p:ext uri="{BB962C8B-B14F-4D97-AF65-F5344CB8AC3E}">
        <p14:creationId xmlns:p14="http://schemas.microsoft.com/office/powerpoint/2010/main" val="375743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0609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4000" dirty="0" err="1" smtClean="0"/>
              <a:t>Пойкилоцитоз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7"/>
            <a:ext cx="8363967" cy="302433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ru-RU" dirty="0"/>
              <a:t>П</a:t>
            </a:r>
            <a:r>
              <a:rPr lang="ru-RU" dirty="0" smtClean="0"/>
              <a:t>ризнак пониженной регенерации красных кровяных телец: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наличие </a:t>
            </a:r>
            <a:r>
              <a:rPr lang="ru-RU" dirty="0" err="1" smtClean="0"/>
              <a:t>пойкилоцитов</a:t>
            </a:r>
            <a:r>
              <a:rPr lang="ru-RU" dirty="0"/>
              <a:t> </a:t>
            </a:r>
            <a:r>
              <a:rPr lang="ru-RU" dirty="0" smtClean="0"/>
              <a:t>- эритроцитов </a:t>
            </a:r>
            <a:r>
              <a:rPr lang="ru-RU" dirty="0"/>
              <a:t>неправильной </a:t>
            </a:r>
            <a:r>
              <a:rPr lang="ru-RU" dirty="0" smtClean="0"/>
              <a:t>формы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FFFFFF"/>
                </a:solidFill>
              </a:rPr>
              <a:t>наличие </a:t>
            </a:r>
            <a:r>
              <a:rPr lang="ru-RU" dirty="0" err="1" smtClean="0"/>
              <a:t>микроцитов</a:t>
            </a:r>
            <a:r>
              <a:rPr lang="ru-RU" dirty="0" smtClean="0"/>
              <a:t> 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сниженное </a:t>
            </a:r>
            <a:r>
              <a:rPr lang="ru-RU" dirty="0"/>
              <a:t>количестве </a:t>
            </a:r>
            <a:r>
              <a:rPr lang="ru-RU" dirty="0" err="1" smtClean="0"/>
              <a:t>ретикулоцитов</a:t>
            </a:r>
            <a:endParaRPr lang="ru-RU" dirty="0"/>
          </a:p>
        </p:txBody>
      </p:sp>
      <p:pic>
        <p:nvPicPr>
          <p:cNvPr id="22532" name="Picture 5" descr="D:\НАТАША\Сканирование\Серповидноклеточ.анем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157663"/>
            <a:ext cx="2854325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6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/>
              <a:t>Изменение скорости оседания эритроцитов (СОЭ)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44675"/>
            <a:ext cx="8229600" cy="428625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Активный воспалительный </a:t>
            </a:r>
            <a:r>
              <a:rPr lang="ru-RU" dirty="0"/>
              <a:t>или </a:t>
            </a:r>
            <a:r>
              <a:rPr lang="ru-RU" dirty="0" smtClean="0"/>
              <a:t>иммунный процесс.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606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863600"/>
          </a:xfrm>
        </p:spPr>
        <p:txBody>
          <a:bodyPr/>
          <a:lstStyle/>
          <a:p>
            <a:pPr>
              <a:defRPr/>
            </a:pPr>
            <a:r>
              <a:rPr lang="ru-RU" sz="4000" dirty="0" err="1" smtClean="0"/>
              <a:t>Нейтрофильный</a:t>
            </a:r>
            <a:r>
              <a:rPr lang="ru-RU" sz="4000" dirty="0" smtClean="0"/>
              <a:t> </a:t>
            </a:r>
            <a:r>
              <a:rPr lang="ru-RU" sz="4000" dirty="0"/>
              <a:t>лейкоцитоз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341438"/>
            <a:ext cx="8713788" cy="511175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dirty="0" smtClean="0"/>
              <a:t>Гнойно-воспалительные процессы. </a:t>
            </a:r>
          </a:p>
          <a:p>
            <a:pPr>
              <a:defRPr/>
            </a:pPr>
            <a:r>
              <a:rPr lang="ru-RU" dirty="0" smtClean="0"/>
              <a:t>Особенно </a:t>
            </a:r>
            <a:r>
              <a:rPr lang="ru-RU" dirty="0"/>
              <a:t>высоких степеней </a:t>
            </a:r>
            <a:r>
              <a:rPr lang="ru-RU" dirty="0" smtClean="0"/>
              <a:t>достигает </a:t>
            </a:r>
            <a:r>
              <a:rPr lang="ru-RU" dirty="0"/>
              <a:t>при </a:t>
            </a:r>
            <a:r>
              <a:rPr lang="ru-RU" dirty="0" smtClean="0"/>
              <a:t>лейкозах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2399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>
              <a:defRPr/>
            </a:pPr>
            <a:r>
              <a:rPr lang="ru-RU" sz="4000" dirty="0"/>
              <a:t>Лейкопения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268413"/>
            <a:ext cx="8640763" cy="5400675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dirty="0" smtClean="0"/>
              <a:t>Инфекции: корь</a:t>
            </a:r>
            <a:r>
              <a:rPr lang="ru-RU" dirty="0"/>
              <a:t>, краснуха, вирусный гепатит, брюшной </a:t>
            </a:r>
            <a:r>
              <a:rPr lang="ru-RU" dirty="0" smtClean="0"/>
              <a:t>тиф.</a:t>
            </a:r>
          </a:p>
          <a:p>
            <a:pPr>
              <a:defRPr/>
            </a:pPr>
            <a:r>
              <a:rPr lang="ru-RU" dirty="0" smtClean="0"/>
              <a:t>Воздействие </a:t>
            </a:r>
            <a:r>
              <a:rPr lang="ru-RU" dirty="0"/>
              <a:t>радиоактивных веществ, рентгеновских </a:t>
            </a:r>
            <a:r>
              <a:rPr lang="ru-RU" dirty="0" smtClean="0"/>
              <a:t>лучей. </a:t>
            </a:r>
          </a:p>
          <a:p>
            <a:pPr>
              <a:defRPr/>
            </a:pPr>
            <a:r>
              <a:rPr lang="ru-RU" dirty="0" smtClean="0"/>
              <a:t>Некоторые лекарства </a:t>
            </a:r>
            <a:r>
              <a:rPr lang="ru-RU" dirty="0"/>
              <a:t>(сульфаниламиды, амидопирин и др.), особенно при индивидуальной к ним </a:t>
            </a:r>
            <a:r>
              <a:rPr lang="ru-RU" dirty="0" smtClean="0"/>
              <a:t>чувствительности.</a:t>
            </a:r>
            <a:endParaRPr lang="ru-RU" dirty="0"/>
          </a:p>
          <a:p>
            <a:pPr>
              <a:defRPr/>
            </a:pPr>
            <a:r>
              <a:rPr lang="ru-RU" dirty="0"/>
              <a:t>Резкое снижение гранулоцитов вплоть до полного исчезновения </a:t>
            </a:r>
            <a:r>
              <a:rPr lang="ru-RU" dirty="0" smtClean="0"/>
              <a:t>называется </a:t>
            </a:r>
            <a:r>
              <a:rPr lang="ru-RU" dirty="0" err="1"/>
              <a:t>агранулоцитозом</a:t>
            </a:r>
            <a:r>
              <a:rPr lang="ru-RU" dirty="0"/>
              <a:t>. В некоторых случаях поражаются все функции кроветворных органов: </a:t>
            </a:r>
            <a:r>
              <a:rPr lang="ru-RU" dirty="0" err="1"/>
              <a:t>лейко</a:t>
            </a:r>
            <a:r>
              <a:rPr lang="ru-RU" dirty="0"/>
              <a:t>-, </a:t>
            </a:r>
            <a:r>
              <a:rPr lang="ru-RU" dirty="0" err="1"/>
              <a:t>эритро</a:t>
            </a:r>
            <a:r>
              <a:rPr lang="ru-RU" dirty="0"/>
              <a:t>-, </a:t>
            </a:r>
            <a:r>
              <a:rPr lang="ru-RU" dirty="0" err="1" smtClean="0"/>
              <a:t>тромбоцитопоэз</a:t>
            </a:r>
            <a:r>
              <a:rPr lang="ru-RU" dirty="0" smtClean="0"/>
              <a:t>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180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>
              <a:defRPr/>
            </a:pPr>
            <a:r>
              <a:rPr lang="ru-RU" sz="4000" dirty="0" smtClean="0"/>
              <a:t>Изменения эозинофилов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412875"/>
            <a:ext cx="8569325" cy="5040313"/>
          </a:xfrm>
        </p:spPr>
        <p:txBody>
          <a:bodyPr/>
          <a:lstStyle/>
          <a:p>
            <a:pPr>
              <a:defRPr/>
            </a:pPr>
            <a:r>
              <a:rPr lang="ru-RU" dirty="0" err="1"/>
              <a:t>Эозинофилия</a:t>
            </a:r>
            <a:r>
              <a:rPr lang="ru-RU" dirty="0"/>
              <a:t> (свыше 4</a:t>
            </a:r>
            <a:r>
              <a:rPr lang="ru-RU" dirty="0" smtClean="0"/>
              <a:t>%): при </a:t>
            </a:r>
            <a:r>
              <a:rPr lang="ru-RU" dirty="0"/>
              <a:t>гельминтозах, бронхиальной астме, сывороточной болезни, других аллергических </a:t>
            </a:r>
            <a:r>
              <a:rPr lang="ru-RU" dirty="0" smtClean="0"/>
              <a:t>состояниях.</a:t>
            </a:r>
            <a:endParaRPr lang="ru-RU" dirty="0"/>
          </a:p>
          <a:p>
            <a:pPr>
              <a:defRPr/>
            </a:pPr>
            <a:r>
              <a:rPr lang="ru-RU" dirty="0" err="1" smtClean="0"/>
              <a:t>Эозинопения</a:t>
            </a:r>
            <a:r>
              <a:rPr lang="ru-RU" dirty="0" smtClean="0"/>
              <a:t>: при </a:t>
            </a:r>
            <a:r>
              <a:rPr lang="ru-RU" dirty="0"/>
              <a:t>острых инфекционных заболеваниях (корь, сепсис, брюшной тиф</a:t>
            </a:r>
            <a:r>
              <a:rPr lang="ru-RU" dirty="0" smtClean="0"/>
              <a:t>), имеет </a:t>
            </a:r>
            <a:r>
              <a:rPr lang="ru-RU" dirty="0"/>
              <a:t>неблагоприятное прогностическое </a:t>
            </a:r>
            <a:r>
              <a:rPr lang="ru-RU" dirty="0" smtClean="0"/>
              <a:t>значение.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536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>
              <a:defRPr/>
            </a:pPr>
            <a:r>
              <a:rPr lang="ru-RU" sz="4000" dirty="0" smtClean="0"/>
              <a:t>Изменения лимфоцитов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0825" y="1268413"/>
            <a:ext cx="8642350" cy="525621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dirty="0" smtClean="0"/>
              <a:t>Лимфоцитоз: при лимфатико-гипопластическом </a:t>
            </a:r>
            <a:r>
              <a:rPr lang="ru-RU" dirty="0"/>
              <a:t>и </a:t>
            </a:r>
            <a:r>
              <a:rPr lang="ru-RU" dirty="0" smtClean="0"/>
              <a:t>экссудативном диатезах, </a:t>
            </a:r>
            <a:r>
              <a:rPr lang="ru-RU" dirty="0"/>
              <a:t>кори, </a:t>
            </a:r>
            <a:r>
              <a:rPr lang="ru-RU" dirty="0" smtClean="0"/>
              <a:t>эпидемическом паротите, коклюше, </a:t>
            </a:r>
            <a:r>
              <a:rPr lang="ru-RU" dirty="0" err="1" smtClean="0"/>
              <a:t>лимфобластном</a:t>
            </a:r>
            <a:r>
              <a:rPr lang="ru-RU" dirty="0" smtClean="0"/>
              <a:t> лейкозе, туберкулезной </a:t>
            </a:r>
            <a:r>
              <a:rPr lang="ru-RU" dirty="0"/>
              <a:t>интоксикации</a:t>
            </a:r>
            <a:r>
              <a:rPr lang="ru-RU" dirty="0" smtClean="0"/>
              <a:t>, </a:t>
            </a:r>
            <a:r>
              <a:rPr lang="ru-RU" dirty="0"/>
              <a:t>после перенесенного ОРВИ.</a:t>
            </a:r>
          </a:p>
          <a:p>
            <a:pPr>
              <a:defRPr/>
            </a:pPr>
            <a:r>
              <a:rPr lang="ru-RU" dirty="0" err="1" smtClean="0"/>
              <a:t>Лимфопения</a:t>
            </a:r>
            <a:r>
              <a:rPr lang="ru-RU" dirty="0" smtClean="0"/>
              <a:t>: в </a:t>
            </a:r>
            <a:r>
              <a:rPr lang="ru-RU" dirty="0"/>
              <a:t>начале большинства лихорадочных </a:t>
            </a:r>
            <a:r>
              <a:rPr lang="ru-RU" dirty="0" smtClean="0"/>
              <a:t>инфекционных </a:t>
            </a:r>
            <a:r>
              <a:rPr lang="ru-RU" dirty="0"/>
              <a:t>заболеваний, при </a:t>
            </a:r>
            <a:r>
              <a:rPr lang="ru-RU" dirty="0" smtClean="0"/>
              <a:t>лимфогранулематозе.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8240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825" y="277813"/>
            <a:ext cx="8642350" cy="11398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Изменения моноцитов и тромбоцитов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388" y="1600200"/>
            <a:ext cx="8713787" cy="499745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ru-RU" dirty="0" err="1" smtClean="0"/>
              <a:t>Моноцитоз</a:t>
            </a:r>
            <a:r>
              <a:rPr lang="ru-RU" dirty="0" smtClean="0"/>
              <a:t>: инфекционный мононуклеоз, вирусные заболевания.</a:t>
            </a:r>
            <a:endParaRPr lang="ru-RU" dirty="0"/>
          </a:p>
          <a:p>
            <a:pPr>
              <a:defRPr/>
            </a:pPr>
            <a:r>
              <a:rPr lang="ru-RU" dirty="0" err="1" smtClean="0"/>
              <a:t>Моноцитопения</a:t>
            </a:r>
            <a:r>
              <a:rPr lang="ru-RU" dirty="0" smtClean="0"/>
              <a:t>: при </a:t>
            </a:r>
            <a:r>
              <a:rPr lang="ru-RU" dirty="0"/>
              <a:t>тяжелых септических и инфекционных заболеваниях, </a:t>
            </a:r>
            <a:r>
              <a:rPr lang="ru-RU" dirty="0" smtClean="0"/>
              <a:t>лейкозах.</a:t>
            </a:r>
            <a:endParaRPr lang="ru-RU" dirty="0"/>
          </a:p>
          <a:p>
            <a:pPr>
              <a:defRPr/>
            </a:pPr>
            <a:r>
              <a:rPr lang="ru-RU" dirty="0"/>
              <a:t>Тромбоцитоз наблюдается при полицитемии. Количество тромбоцитов нарастает после </a:t>
            </a:r>
            <a:r>
              <a:rPr lang="ru-RU" dirty="0" err="1"/>
              <a:t>спленэктомии</a:t>
            </a:r>
            <a:r>
              <a:rPr lang="ru-RU" dirty="0"/>
              <a:t>. Тромбоцитоз возможен при пневмонии, </a:t>
            </a:r>
            <a:r>
              <a:rPr lang="ru-RU" dirty="0" smtClean="0"/>
              <a:t>ревматизме.</a:t>
            </a:r>
            <a:endParaRPr lang="ru-RU" dirty="0"/>
          </a:p>
          <a:p>
            <a:pPr>
              <a:defRPr/>
            </a:pPr>
            <a:r>
              <a:rPr lang="ru-RU" dirty="0"/>
              <a:t>Тромбоцитопения характерна для тромбоцитопенической пурпуры, </a:t>
            </a:r>
            <a:r>
              <a:rPr lang="ru-RU" dirty="0" smtClean="0"/>
              <a:t>лейкозов</a:t>
            </a:r>
            <a:r>
              <a:rPr lang="ru-RU" dirty="0"/>
              <a:t>, </a:t>
            </a:r>
            <a:r>
              <a:rPr lang="ru-RU" dirty="0" err="1"/>
              <a:t>апластической</a:t>
            </a:r>
            <a:r>
              <a:rPr lang="ru-RU" dirty="0"/>
              <a:t> </a:t>
            </a:r>
            <a:r>
              <a:rPr lang="ru-RU" dirty="0" smtClean="0"/>
              <a:t>анемии.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7673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Бласты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ru-RU" dirty="0"/>
              <a:t>Н</a:t>
            </a:r>
            <a:r>
              <a:rPr lang="ru-RU" dirty="0" smtClean="0"/>
              <a:t>езрелые элементы крови появляются чаще при лейкозах.</a:t>
            </a:r>
          </a:p>
        </p:txBody>
      </p:sp>
      <p:pic>
        <p:nvPicPr>
          <p:cNvPr id="29700" name="Picture 7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213100"/>
            <a:ext cx="3241675" cy="249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074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Изменения свёртываемости крови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600200"/>
            <a:ext cx="8569325" cy="45307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dirty="0" err="1"/>
              <a:t>Гипокоагуляция</a:t>
            </a:r>
            <a:r>
              <a:rPr lang="ru-RU" dirty="0"/>
              <a:t> встречается при снижении </a:t>
            </a:r>
            <a:r>
              <a:rPr lang="ru-RU" dirty="0" smtClean="0"/>
              <a:t>количества </a:t>
            </a:r>
            <a:r>
              <a:rPr lang="ru-RU" dirty="0"/>
              <a:t>тромбоцитов или при нарушении их функции, при дефиците </a:t>
            </a:r>
            <a:r>
              <a:rPr lang="ru-RU" dirty="0" smtClean="0"/>
              <a:t>факторов </a:t>
            </a:r>
            <a:r>
              <a:rPr lang="ru-RU" dirty="0"/>
              <a:t>свертывающей системы </a:t>
            </a:r>
            <a:r>
              <a:rPr lang="ru-RU" dirty="0" smtClean="0"/>
              <a:t>крови.</a:t>
            </a:r>
            <a:endParaRPr lang="ru-RU" dirty="0"/>
          </a:p>
          <a:p>
            <a:pPr>
              <a:defRPr/>
            </a:pPr>
            <a:r>
              <a:rPr lang="ru-RU" dirty="0" err="1"/>
              <a:t>Гиперкоагуляция</a:t>
            </a:r>
            <a:r>
              <a:rPr lang="ru-RU" dirty="0"/>
              <a:t>, особенно у детей раннего возраста,- при снижении </a:t>
            </a:r>
            <a:r>
              <a:rPr lang="ru-RU" dirty="0" smtClean="0"/>
              <a:t>физиологических </a:t>
            </a:r>
            <a:r>
              <a:rPr lang="ru-RU" dirty="0"/>
              <a:t>антикоагулянтов - </a:t>
            </a:r>
            <a:r>
              <a:rPr lang="ru-RU" dirty="0" smtClean="0"/>
              <a:t>антитромбина,  </a:t>
            </a:r>
            <a:r>
              <a:rPr lang="ru-RU" dirty="0"/>
              <a:t>специфических </a:t>
            </a:r>
            <a:r>
              <a:rPr lang="ru-RU" dirty="0" smtClean="0"/>
              <a:t>протеинов и т.п.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276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/>
              <a:t>Анемия</a:t>
            </a:r>
          </a:p>
        </p:txBody>
      </p:sp>
      <p:sp>
        <p:nvSpPr>
          <p:cNvPr id="29699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250825" y="1196975"/>
            <a:ext cx="8713788" cy="5400675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defRPr/>
            </a:pPr>
            <a:r>
              <a:rPr lang="ru-RU" dirty="0" smtClean="0"/>
              <a:t>Патологическое состояние организма, характеризующееся уменьшением количества эритроцитов и снижением уровня гемоглобина в единице объёма крови. </a:t>
            </a:r>
          </a:p>
          <a:p>
            <a:pPr>
              <a:defRPr/>
            </a:pPr>
            <a:r>
              <a:rPr lang="ru-RU" dirty="0"/>
              <a:t>По этиологическому фактору различают 3</a:t>
            </a:r>
            <a:r>
              <a:rPr lang="ru-RU" dirty="0" smtClean="0"/>
              <a:t> </a:t>
            </a:r>
            <a:r>
              <a:rPr lang="ru-RU" dirty="0"/>
              <a:t>основные группы </a:t>
            </a:r>
            <a:r>
              <a:rPr lang="ru-RU" dirty="0" smtClean="0"/>
              <a:t>анемий:</a:t>
            </a:r>
            <a:endParaRPr lang="ru-RU" dirty="0"/>
          </a:p>
          <a:p>
            <a:pPr marL="514350" indent="-514350">
              <a:buFont typeface="+mj-lt"/>
              <a:buAutoNum type="arabicPeriod"/>
              <a:defRPr/>
            </a:pPr>
            <a:r>
              <a:rPr lang="ru-RU" dirty="0" smtClean="0"/>
              <a:t>Постгеморрагические анемии вследствие кровопотерь</a:t>
            </a:r>
            <a:endParaRPr lang="ru-RU" dirty="0"/>
          </a:p>
          <a:p>
            <a:pPr marL="514350" indent="-514350">
              <a:buFont typeface="+mj-lt"/>
              <a:buAutoNum type="arabicPeriod"/>
              <a:defRPr/>
            </a:pPr>
            <a:r>
              <a:rPr lang="ru-RU" dirty="0" smtClean="0"/>
              <a:t>Гемолитические анемии </a:t>
            </a:r>
            <a:r>
              <a:rPr lang="ru-RU" dirty="0"/>
              <a:t>вследствие </a:t>
            </a:r>
            <a:r>
              <a:rPr lang="ru-RU" dirty="0" smtClean="0"/>
              <a:t>повышенного </a:t>
            </a:r>
            <a:r>
              <a:rPr lang="ru-RU" dirty="0"/>
              <a:t>кроверазрушения </a:t>
            </a:r>
            <a:r>
              <a:rPr lang="ru-RU" dirty="0" smtClean="0"/>
              <a:t> 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dirty="0" smtClean="0"/>
              <a:t>Дефицитные анемии </a:t>
            </a:r>
            <a:r>
              <a:rPr lang="ru-RU" dirty="0"/>
              <a:t>вследствие нарушенного кровообразования, чаще  </a:t>
            </a:r>
            <a:r>
              <a:rPr lang="ru-RU" dirty="0" smtClean="0"/>
              <a:t>железодефицитные </a:t>
            </a:r>
            <a:r>
              <a:rPr lang="ru-RU" dirty="0"/>
              <a:t>анемии (ЖДА</a:t>
            </a:r>
            <a:r>
              <a:rPr lang="ru-RU" dirty="0" smtClean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6385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8" descr="D:\НАТАША\Сканирование\Анатомия\скан.ЖКТ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3429000"/>
            <a:ext cx="2160588" cy="319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250825" y="277813"/>
            <a:ext cx="8642350" cy="113982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4000" dirty="0"/>
              <a:t>Железодефицитная анемия (ЖДА)</a:t>
            </a:r>
          </a:p>
        </p:txBody>
      </p:sp>
      <p:sp>
        <p:nvSpPr>
          <p:cNvPr id="31747" name="Rectangle 3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179388" y="1412875"/>
            <a:ext cx="8713787" cy="4824413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800" dirty="0" smtClean="0"/>
              <a:t>Заболевание, при котором снижается содержание железа в сыворотке крови, костном мозге и депо, нарушается образование гемоглобина и эритроцитов.</a:t>
            </a:r>
          </a:p>
          <a:p>
            <a:pPr>
              <a:defRPr/>
            </a:pPr>
            <a:r>
              <a:rPr lang="ru-RU" sz="2800" dirty="0" smtClean="0"/>
              <a:t>Причины: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800" dirty="0" smtClean="0"/>
              <a:t>недостаток </a:t>
            </a:r>
            <a:r>
              <a:rPr lang="ru-RU" sz="2800" dirty="0"/>
              <a:t>железа в пище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ru-RU" sz="2800" dirty="0"/>
              <a:t>нарушение всасывания </a:t>
            </a:r>
            <a:endParaRPr lang="ru-RU" sz="2800" dirty="0" smtClean="0"/>
          </a:p>
          <a:p>
            <a:pPr marL="0" indent="0">
              <a:buFont typeface="Wingdings" pitchFamily="2" charset="2"/>
              <a:buNone/>
              <a:defRPr/>
            </a:pPr>
            <a:r>
              <a:rPr lang="ru-RU" sz="2800" dirty="0"/>
              <a:t> </a:t>
            </a:r>
            <a:r>
              <a:rPr lang="ru-RU" sz="2800" dirty="0" smtClean="0"/>
              <a:t>  железа </a:t>
            </a:r>
            <a:r>
              <a:rPr lang="ru-RU" sz="2800" dirty="0"/>
              <a:t>в ЖКТ</a:t>
            </a:r>
          </a:p>
          <a:p>
            <a:pPr>
              <a:defRPr/>
            </a:pPr>
            <a:endParaRPr lang="ru-RU" sz="2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:p14="http://schemas.microsoft.com/office/powerpoint/2010/main" val="386808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115888"/>
            <a:ext cx="8229600" cy="865187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/>
              <a:t>Предрасполагающие факторы</a:t>
            </a:r>
          </a:p>
        </p:txBody>
      </p:sp>
      <p:sp>
        <p:nvSpPr>
          <p:cNvPr id="3379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179388" y="1052513"/>
            <a:ext cx="8685212" cy="5616575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90000"/>
              </a:lnSpc>
              <a:buFont typeface="+mj-lt"/>
              <a:buAutoNum type="arabicPeriod"/>
              <a:defRPr/>
            </a:pPr>
            <a:r>
              <a:rPr lang="ru-RU" b="1" dirty="0" smtClean="0"/>
              <a:t>У детей раннего возраста: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недоношенность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многоплодие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анемия у беременной женщины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заболевания ребёнка, особенно органов пищеварения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искусственное вскармливание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дефекты вскармливания и ухода</a:t>
            </a:r>
          </a:p>
          <a:p>
            <a:pPr marL="514350" indent="-514350">
              <a:lnSpc>
                <a:spcPct val="90000"/>
              </a:lnSpc>
              <a:buFont typeface="+mj-lt"/>
              <a:buAutoNum type="arabicPeriod" startAt="2"/>
              <a:defRPr/>
            </a:pPr>
            <a:r>
              <a:rPr lang="ru-RU" b="1" dirty="0" smtClean="0"/>
              <a:t>У </a:t>
            </a:r>
            <a:r>
              <a:rPr lang="ru-RU" b="1" dirty="0"/>
              <a:t>подростков: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высокие </a:t>
            </a:r>
            <a:r>
              <a:rPr lang="ru-RU" dirty="0"/>
              <a:t>темпы роста</a:t>
            </a:r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заболевания</a:t>
            </a:r>
            <a:endParaRPr lang="ru-RU" dirty="0"/>
          </a:p>
          <a:p>
            <a:pPr>
              <a:lnSpc>
                <a:spcPct val="90000"/>
              </a:lnSpc>
              <a:buFont typeface="Wingdings" pitchFamily="2" charset="2"/>
              <a:buChar char="Ø"/>
              <a:defRPr/>
            </a:pPr>
            <a:r>
              <a:rPr lang="ru-RU" dirty="0" smtClean="0"/>
              <a:t>хронические </a:t>
            </a:r>
            <a:r>
              <a:rPr lang="ru-RU" dirty="0"/>
              <a:t>кровопотери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89781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err="1"/>
              <a:t>Сидеропенический</a:t>
            </a:r>
            <a:r>
              <a:rPr lang="ru-RU" sz="4000" dirty="0"/>
              <a:t> синдром</a:t>
            </a:r>
          </a:p>
        </p:txBody>
      </p:sp>
      <p:sp>
        <p:nvSpPr>
          <p:cNvPr id="3686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250825" y="1341438"/>
            <a:ext cx="8435975" cy="5183187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Снижение аппетита, извращение вкуса и обоняния.</a:t>
            </a:r>
          </a:p>
          <a:p>
            <a:pPr eaLnBrk="1" hangingPunct="1">
              <a:defRPr/>
            </a:pPr>
            <a:r>
              <a:rPr lang="ru-RU" dirty="0" smtClean="0"/>
              <a:t>Дистрофия кожи и слизистых: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- сухость и бледность кожи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- изменения волос и ногтей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dirty="0" smtClean="0"/>
              <a:t>- поражение ЖКТ: глоссит,</a:t>
            </a:r>
          </a:p>
          <a:p>
            <a:pPr eaLnBrk="1" hangingPunct="1">
              <a:buFontTx/>
              <a:buNone/>
              <a:defRPr/>
            </a:pPr>
            <a:r>
              <a:rPr lang="ru-RU" dirty="0" smtClean="0"/>
              <a:t>	кариес, срыгивания, рвота, диспепсия.</a:t>
            </a:r>
          </a:p>
        </p:txBody>
      </p:sp>
      <p:pic>
        <p:nvPicPr>
          <p:cNvPr id="34820" name="Picture 4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1150" y="3068638"/>
            <a:ext cx="2232025" cy="221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406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err="1"/>
              <a:t>Астеноневротический</a:t>
            </a:r>
            <a:r>
              <a:rPr lang="ru-RU" sz="4000" dirty="0"/>
              <a:t> синдром</a:t>
            </a:r>
          </a:p>
        </p:txBody>
      </p:sp>
      <p:sp>
        <p:nvSpPr>
          <p:cNvPr id="3789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179388" y="1341438"/>
            <a:ext cx="5113337" cy="5256212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Раздражительность, негативизм, вялость.</a:t>
            </a:r>
          </a:p>
          <a:p>
            <a:pPr eaLnBrk="1" hangingPunct="1">
              <a:defRPr/>
            </a:pPr>
            <a:r>
              <a:rPr lang="ru-RU" sz="2800" dirty="0" smtClean="0"/>
              <a:t>Отставание в психомоторном и физическом развитии.</a:t>
            </a:r>
          </a:p>
          <a:p>
            <a:pPr eaLnBrk="1" hangingPunct="1">
              <a:defRPr/>
            </a:pPr>
            <a:r>
              <a:rPr lang="ru-RU" sz="2800" dirty="0" smtClean="0"/>
              <a:t>Головные боли и плохая успеваемость у школьников.</a:t>
            </a:r>
          </a:p>
          <a:p>
            <a:pPr eaLnBrk="1" hangingPunct="1">
              <a:defRPr/>
            </a:pPr>
            <a:endParaRPr lang="ru-RU" sz="2800" dirty="0" smtClean="0"/>
          </a:p>
        </p:txBody>
      </p:sp>
      <p:pic>
        <p:nvPicPr>
          <p:cNvPr id="35844" name="Picture 5" descr="ска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88000" y="1557338"/>
            <a:ext cx="3087688" cy="4413250"/>
          </a:xfrm>
        </p:spPr>
      </p:pic>
    </p:spTree>
    <p:extLst>
      <p:ext uri="{BB962C8B-B14F-4D97-AF65-F5344CB8AC3E}">
        <p14:creationId xmlns:p14="http://schemas.microsoft.com/office/powerpoint/2010/main" val="14839382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/>
              <a:t>Сердечно-сосудистый синдром</a:t>
            </a:r>
          </a:p>
        </p:txBody>
      </p:sp>
      <p:sp>
        <p:nvSpPr>
          <p:cNvPr id="38915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95288" y="1412875"/>
            <a:ext cx="8424862" cy="2398713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Одышка, сердцебиение, тахикардия, расширение границ сердца, систолический шум на верхушке сердца, снижение АД.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457200" y="2997200"/>
            <a:ext cx="8229600" cy="3133725"/>
          </a:xfrm>
        </p:spPr>
        <p:txBody>
          <a:bodyPr/>
          <a:lstStyle/>
          <a:p>
            <a:pPr marL="0" indent="0" algn="ctr" eaLnBrk="1" hangingPunct="1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4000" dirty="0" err="1">
                <a:solidFill>
                  <a:schemeClr val="tx2"/>
                </a:solidFill>
                <a:latin typeface="+mj-lt"/>
                <a:ea typeface="+mj-ea"/>
                <a:cs typeface="+mj-cs"/>
              </a:rPr>
              <a:t>Гепатолиенальный</a:t>
            </a:r>
            <a:r>
              <a:rPr lang="ru-RU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 синдром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ru-RU" sz="2800" dirty="0" smtClean="0"/>
              <a:t>Увеличение печени и селезёнки.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ru-RU" sz="2800" dirty="0"/>
          </a:p>
        </p:txBody>
      </p:sp>
      <p:pic>
        <p:nvPicPr>
          <p:cNvPr id="36869" name="Picture 6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4411663"/>
            <a:ext cx="4608512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15375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hangingPunct="1">
              <a:buClr>
                <a:schemeClr val="hlink"/>
              </a:buClr>
              <a:buSzPct val="60000"/>
              <a:defRPr/>
            </a:pPr>
            <a:r>
              <a:rPr lang="ru-RU" sz="4000" dirty="0"/>
              <a:t>Синдром снижения иммунной защиты</a:t>
            </a:r>
          </a:p>
        </p:txBody>
      </p:sp>
      <p:sp>
        <p:nvSpPr>
          <p:cNvPr id="40963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01625" y="1916113"/>
            <a:ext cx="8540750" cy="418306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Частые ОРВИ, пневмонии, кишечные инфекции.</a:t>
            </a:r>
          </a:p>
          <a:p>
            <a:pPr eaLnBrk="1" hangingPunct="1">
              <a:defRPr/>
            </a:pPr>
            <a:r>
              <a:rPr lang="ru-RU" dirty="0" smtClean="0"/>
              <a:t>Формирование хронических очагов инфекции.</a:t>
            </a:r>
          </a:p>
        </p:txBody>
      </p:sp>
      <p:pic>
        <p:nvPicPr>
          <p:cNvPr id="37892" name="Picture 5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88" y="3965575"/>
            <a:ext cx="3789362" cy="241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8526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/>
              <a:t>Диагностика</a:t>
            </a:r>
            <a:r>
              <a:rPr lang="ru-RU" dirty="0">
                <a:solidFill>
                  <a:srgbClr val="FF9999"/>
                </a:solidFill>
              </a:rPr>
              <a:t> 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341438"/>
            <a:ext cx="4991100" cy="4757737"/>
          </a:xfrm>
        </p:spPr>
        <p:txBody>
          <a:bodyPr>
            <a:noAutofit/>
          </a:bodyPr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300" dirty="0" smtClean="0"/>
              <a:t> 1. Общий анализ крови: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300" dirty="0" smtClean="0"/>
              <a:t>снижение количества эритроцитов, гемоглобина, цветного показателя</a:t>
            </a: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300" dirty="0" smtClean="0"/>
              <a:t>увеличение </a:t>
            </a:r>
            <a:r>
              <a:rPr lang="ru-RU" sz="2300" dirty="0" err="1" smtClean="0"/>
              <a:t>ретикулоцитов</a:t>
            </a:r>
            <a:endParaRPr lang="ru-RU" sz="2300" dirty="0" smtClean="0"/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ru-RU" sz="2300" dirty="0" smtClean="0"/>
              <a:t>появление </a:t>
            </a:r>
            <a:r>
              <a:rPr lang="ru-RU" sz="2300" dirty="0" err="1" smtClean="0"/>
              <a:t>анизоцитоза</a:t>
            </a:r>
            <a:r>
              <a:rPr lang="ru-RU" sz="2300" dirty="0" smtClean="0"/>
              <a:t> и </a:t>
            </a:r>
            <a:r>
              <a:rPr lang="ru-RU" sz="2300" dirty="0" err="1" smtClean="0"/>
              <a:t>пойкилоцитоза</a:t>
            </a:r>
            <a:endParaRPr lang="ru-RU" sz="2300" dirty="0" smtClean="0"/>
          </a:p>
          <a:p>
            <a:pPr>
              <a:buFont typeface="Wingdings" pitchFamily="2" charset="2"/>
              <a:buNone/>
              <a:defRPr/>
            </a:pPr>
            <a:r>
              <a:rPr lang="ru-RU" sz="2300" dirty="0" smtClean="0"/>
              <a:t>2. Биохимический </a:t>
            </a:r>
            <a:r>
              <a:rPr lang="ru-RU" sz="2300" dirty="0"/>
              <a:t>анализ крови: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300" dirty="0" smtClean="0"/>
              <a:t>снижение </a:t>
            </a:r>
            <a:r>
              <a:rPr lang="ru-RU" sz="2300" dirty="0"/>
              <a:t>сывороточного </a:t>
            </a:r>
            <a:r>
              <a:rPr lang="ru-RU" sz="2300" dirty="0" smtClean="0"/>
              <a:t>железа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2300" dirty="0" err="1" smtClean="0"/>
              <a:t>диспротеинемия</a:t>
            </a:r>
            <a:endParaRPr lang="ru-RU" sz="2300" dirty="0" smtClean="0"/>
          </a:p>
          <a:p>
            <a:pPr eaLnBrk="1" hangingPunct="1">
              <a:lnSpc>
                <a:spcPct val="120000"/>
              </a:lnSpc>
              <a:buFont typeface="Wingdings" pitchFamily="2" charset="2"/>
              <a:buChar char="Ø"/>
              <a:defRPr/>
            </a:pPr>
            <a:endParaRPr lang="ru-RU" sz="2300" dirty="0" smtClean="0"/>
          </a:p>
          <a:p>
            <a:pPr eaLnBrk="1" hangingPunct="1">
              <a:lnSpc>
                <a:spcPct val="120000"/>
              </a:lnSpc>
              <a:buFont typeface="Wingdings" pitchFamily="2" charset="2"/>
              <a:buNone/>
              <a:defRPr/>
            </a:pPr>
            <a:r>
              <a:rPr lang="ru-RU" sz="2300" dirty="0" smtClean="0"/>
              <a:t> </a:t>
            </a:r>
          </a:p>
        </p:txBody>
      </p:sp>
      <p:pic>
        <p:nvPicPr>
          <p:cNvPr id="39940" name="Picture 5" descr="D:\НАТАША\Сканирование\Обследование\Лабораторное обследование\0651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35600" y="1484313"/>
            <a:ext cx="3238500" cy="2159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6" descr="D:\НАТАША\Сканирование\Обследование\Лабораторное обследование\скан.Взятие крови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8063" y="3887788"/>
            <a:ext cx="2155825" cy="2636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544394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/>
              <a:t>Лейкоз</a:t>
            </a:r>
          </a:p>
        </p:txBody>
      </p:sp>
      <p:sp>
        <p:nvSpPr>
          <p:cNvPr id="54275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23850" y="1412875"/>
            <a:ext cx="8569325" cy="514032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Злокачественное заболевание кроветворной ткани, поражающее костный мозг.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dirty="0"/>
          </a:p>
          <a:p>
            <a:pPr>
              <a:defRPr/>
            </a:pPr>
            <a:r>
              <a:rPr lang="ru-RU" dirty="0"/>
              <a:t>Возможные </a:t>
            </a:r>
            <a:r>
              <a:rPr lang="ru-RU" dirty="0" smtClean="0"/>
              <a:t>причины: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канцерогены</a:t>
            </a:r>
            <a:endParaRPr lang="ru-RU" dirty="0"/>
          </a:p>
          <a:p>
            <a:pPr>
              <a:buFont typeface="Wingdings" pitchFamily="2" charset="2"/>
              <a:buChar char="Ø"/>
              <a:defRPr/>
            </a:pPr>
            <a:r>
              <a:rPr lang="ru-RU" dirty="0" smtClean="0"/>
              <a:t>изменение </a:t>
            </a:r>
            <a:r>
              <a:rPr lang="ru-RU" dirty="0"/>
              <a:t>иммунитета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dirty="0"/>
              <a:t>н</a:t>
            </a:r>
            <a:r>
              <a:rPr lang="ru-RU" dirty="0" smtClean="0"/>
              <a:t>аследственность.</a:t>
            </a:r>
            <a:endParaRPr lang="ru-RU" dirty="0"/>
          </a:p>
          <a:p>
            <a:pPr>
              <a:buFont typeface="Wingdings" pitchFamily="2" charset="2"/>
              <a:buNone/>
              <a:defRPr/>
            </a:pPr>
            <a:endParaRPr lang="ru-RU" dirty="0" smtClean="0"/>
          </a:p>
        </p:txBody>
      </p:sp>
      <p:pic>
        <p:nvPicPr>
          <p:cNvPr id="41988" name="Picture 7" descr="D:\НАТАША\Сканирование\Генетика\скан.ДНК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141663"/>
            <a:ext cx="2447925" cy="316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4740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/>
              <a:t>Клиника начального периода</a:t>
            </a:r>
          </a:p>
        </p:txBody>
      </p:sp>
      <p:pic>
        <p:nvPicPr>
          <p:cNvPr id="43011" name="Picture 7" descr="скан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95963" y="1628775"/>
            <a:ext cx="2827337" cy="4213225"/>
          </a:xfrm>
        </p:spPr>
      </p:pic>
      <p:sp>
        <p:nvSpPr>
          <p:cNvPr id="57347" name="Rectangle 3"/>
          <p:cNvSpPr>
            <a:spLocks noGrp="1" noRot="1" noChangeArrowheads="1"/>
          </p:cNvSpPr>
          <p:nvPr>
            <p:ph sz="half" idx="2"/>
          </p:nvPr>
        </p:nvSpPr>
        <p:spPr>
          <a:xfrm>
            <a:off x="468313" y="1628775"/>
            <a:ext cx="4751387" cy="453072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Симптомы общей интоксикации.</a:t>
            </a:r>
          </a:p>
          <a:p>
            <a:pPr eaLnBrk="1" hangingPunct="1">
              <a:defRPr/>
            </a:pPr>
            <a:r>
              <a:rPr lang="ru-RU" dirty="0" smtClean="0"/>
              <a:t>Боли в костях и суставах.</a:t>
            </a:r>
          </a:p>
          <a:p>
            <a:pPr eaLnBrk="1" hangingPunct="1">
              <a:defRPr/>
            </a:pPr>
            <a:r>
              <a:rPr lang="ru-RU" dirty="0" smtClean="0"/>
              <a:t>Увеличение периферических лимфатических узлов.</a:t>
            </a:r>
          </a:p>
          <a:p>
            <a:pPr eaLnBrk="1" hangingPunct="1">
              <a:defRPr/>
            </a:pPr>
            <a:r>
              <a:rPr lang="ru-RU" dirty="0" smtClean="0"/>
              <a:t>Протекает под маской других заболеваний.</a:t>
            </a:r>
          </a:p>
        </p:txBody>
      </p:sp>
    </p:spTree>
    <p:extLst>
      <p:ext uri="{BB962C8B-B14F-4D97-AF65-F5344CB8AC3E}">
        <p14:creationId xmlns:p14="http://schemas.microsoft.com/office/powerpoint/2010/main" val="246585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/>
              <a:t>Период разгара</a:t>
            </a:r>
          </a:p>
        </p:txBody>
      </p:sp>
      <p:sp>
        <p:nvSpPr>
          <p:cNvPr id="58371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412875"/>
            <a:ext cx="5710238" cy="522605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Выраженная интоксикация.</a:t>
            </a:r>
          </a:p>
          <a:p>
            <a:pPr eaLnBrk="1" hangingPunct="1">
              <a:defRPr/>
            </a:pPr>
            <a:r>
              <a:rPr lang="ru-RU" sz="2800" dirty="0" smtClean="0"/>
              <a:t>Анемический синдром.</a:t>
            </a:r>
          </a:p>
          <a:p>
            <a:pPr eaLnBrk="1" hangingPunct="1">
              <a:defRPr/>
            </a:pPr>
            <a:r>
              <a:rPr lang="ru-RU" sz="2800" dirty="0" smtClean="0"/>
              <a:t>Пролиферативный синдром увеличение </a:t>
            </a:r>
            <a:r>
              <a:rPr lang="ru-RU" sz="2800" dirty="0"/>
              <a:t>лимфатических узлов,  печени, </a:t>
            </a:r>
            <a:r>
              <a:rPr lang="ru-RU" sz="2800" dirty="0" smtClean="0"/>
              <a:t>селезенки.</a:t>
            </a:r>
          </a:p>
          <a:p>
            <a:pPr eaLnBrk="1" hangingPunct="1">
              <a:defRPr/>
            </a:pPr>
            <a:r>
              <a:rPr lang="ru-RU" sz="2800" dirty="0" smtClean="0"/>
              <a:t>Геморрагический синдром.</a:t>
            </a:r>
          </a:p>
          <a:p>
            <a:pPr eaLnBrk="1" hangingPunct="1">
              <a:defRPr/>
            </a:pPr>
            <a:r>
              <a:rPr lang="ru-RU" sz="2800" dirty="0" smtClean="0"/>
              <a:t>Некротическое поражение кожи и слизистых оболочек.</a:t>
            </a:r>
          </a:p>
        </p:txBody>
      </p:sp>
      <p:pic>
        <p:nvPicPr>
          <p:cNvPr id="44036" name="Picture 5" descr="ска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89663" y="1412875"/>
            <a:ext cx="2746375" cy="3097213"/>
          </a:xfrm>
        </p:spPr>
      </p:pic>
      <p:pic>
        <p:nvPicPr>
          <p:cNvPr id="44037" name="Picture 6" descr="ска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683125"/>
            <a:ext cx="2381250" cy="184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74773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/>
              <a:t>Период ремиссии</a:t>
            </a:r>
          </a:p>
        </p:txBody>
      </p:sp>
      <p:sp>
        <p:nvSpPr>
          <p:cNvPr id="59395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457200" y="1341438"/>
            <a:ext cx="8229600" cy="24479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Отсутствие клинических и гематологических изменений.</a:t>
            </a:r>
          </a:p>
        </p:txBody>
      </p:sp>
      <p:sp>
        <p:nvSpPr>
          <p:cNvPr id="2" name="Объект 1"/>
          <p:cNvSpPr>
            <a:spLocks noGrp="1"/>
          </p:cNvSpPr>
          <p:nvPr>
            <p:ph sz="half" idx="2"/>
          </p:nvPr>
        </p:nvSpPr>
        <p:spPr>
          <a:xfrm>
            <a:off x="468313" y="2636838"/>
            <a:ext cx="8567737" cy="3168650"/>
          </a:xfrm>
        </p:spPr>
        <p:txBody>
          <a:bodyPr/>
          <a:lstStyle/>
          <a:p>
            <a:pPr marL="0" indent="0" algn="ctr">
              <a:spcBef>
                <a:spcPct val="0"/>
              </a:spcBef>
              <a:buFont typeface="Wingdings" pitchFamily="2" charset="2"/>
              <a:buNone/>
              <a:defRPr/>
            </a:pPr>
            <a:r>
              <a:rPr lang="ru-RU" sz="4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Терминальный период</a:t>
            </a:r>
          </a:p>
          <a:p>
            <a:pPr>
              <a:defRPr/>
            </a:pPr>
            <a:r>
              <a:rPr lang="ru-RU" sz="2800" dirty="0" smtClean="0"/>
              <a:t>На фоне рецидива заболевания наступает летальный исход.</a:t>
            </a:r>
            <a:endParaRPr lang="ru-RU" dirty="0"/>
          </a:p>
        </p:txBody>
      </p:sp>
      <p:pic>
        <p:nvPicPr>
          <p:cNvPr id="45061" name="Picture 5" descr="D:\НАТАША\Сканирование\Больной ребёнок\скан.Реб.лейкоз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4094163"/>
            <a:ext cx="3240088" cy="2430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03352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/>
              <a:t>Диагностика</a:t>
            </a:r>
            <a:r>
              <a:rPr lang="ru-RU" dirty="0" smtClean="0"/>
              <a:t> </a:t>
            </a:r>
          </a:p>
        </p:txBody>
      </p:sp>
      <p:sp>
        <p:nvSpPr>
          <p:cNvPr id="62467" name="Rectangle 3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301625" y="1341438"/>
            <a:ext cx="5422900" cy="5183187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110000"/>
              </a:lnSpc>
              <a:defRPr/>
            </a:pPr>
            <a:r>
              <a:rPr lang="ru-RU" sz="2800" dirty="0" smtClean="0"/>
              <a:t>Общий анализ крови: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анемия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тромбоцитопения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Char char="Ø"/>
              <a:defRPr/>
            </a:pPr>
            <a:r>
              <a:rPr lang="ru-RU" sz="2800" dirty="0" err="1" smtClean="0"/>
              <a:t>бластные</a:t>
            </a:r>
            <a:r>
              <a:rPr lang="ru-RU" sz="2800" dirty="0" smtClean="0"/>
              <a:t> клетки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повышение СОЭ</a:t>
            </a:r>
          </a:p>
          <a:p>
            <a:pPr>
              <a:lnSpc>
                <a:spcPct val="110000"/>
              </a:lnSpc>
              <a:defRPr/>
            </a:pPr>
            <a:r>
              <a:rPr lang="ru-RU" sz="2800" dirty="0" smtClean="0"/>
              <a:t>Стернальная </a:t>
            </a:r>
            <a:r>
              <a:rPr lang="ru-RU" sz="2800" dirty="0"/>
              <a:t>пункция и </a:t>
            </a:r>
            <a:r>
              <a:rPr lang="ru-RU" sz="2800" dirty="0" err="1"/>
              <a:t>миелограмма</a:t>
            </a:r>
            <a:r>
              <a:rPr lang="ru-RU" sz="2800" dirty="0"/>
              <a:t>: </a:t>
            </a:r>
            <a:endParaRPr lang="ru-RU" sz="2800" dirty="0" smtClean="0"/>
          </a:p>
          <a:p>
            <a:pPr>
              <a:lnSpc>
                <a:spcPct val="11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угнетение </a:t>
            </a:r>
            <a:r>
              <a:rPr lang="ru-RU" sz="2800" dirty="0"/>
              <a:t>нормального </a:t>
            </a:r>
            <a:r>
              <a:rPr lang="ru-RU" sz="2800" dirty="0" smtClean="0"/>
              <a:t>кроветворения</a:t>
            </a:r>
          </a:p>
          <a:p>
            <a:pPr>
              <a:lnSpc>
                <a:spcPct val="110000"/>
              </a:lnSpc>
              <a:buFont typeface="Wingdings" pitchFamily="2" charset="2"/>
              <a:buChar char="Ø"/>
              <a:defRPr/>
            </a:pPr>
            <a:r>
              <a:rPr lang="ru-RU" sz="2800" dirty="0" smtClean="0"/>
              <a:t>обилие </a:t>
            </a:r>
            <a:r>
              <a:rPr lang="ru-RU" sz="2800" dirty="0" err="1"/>
              <a:t>бластных</a:t>
            </a:r>
            <a:r>
              <a:rPr lang="ru-RU" sz="2800" dirty="0"/>
              <a:t> клеток</a:t>
            </a:r>
          </a:p>
          <a:p>
            <a:pPr>
              <a:lnSpc>
                <a:spcPct val="110000"/>
              </a:lnSpc>
              <a:defRPr/>
            </a:pPr>
            <a:r>
              <a:rPr lang="ru-RU" sz="2800" dirty="0"/>
              <a:t>Другие методы: </a:t>
            </a:r>
            <a:r>
              <a:rPr lang="ru-RU" sz="2800" dirty="0" smtClean="0"/>
              <a:t>УЗИ селезёнки</a:t>
            </a:r>
            <a:r>
              <a:rPr lang="ru-RU" sz="2800" dirty="0"/>
              <a:t>, печени.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z="2800" dirty="0" smtClean="0"/>
          </a:p>
        </p:txBody>
      </p:sp>
      <p:pic>
        <p:nvPicPr>
          <p:cNvPr id="46084" name="Picture 9" descr="ска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210300" y="1628775"/>
            <a:ext cx="2393950" cy="45370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848332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4000" dirty="0" smtClean="0"/>
              <a:t>Геморрагический синдром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850" y="1341438"/>
            <a:ext cx="8496300" cy="5111750"/>
          </a:xfrm>
        </p:spPr>
        <p:txBody>
          <a:bodyPr/>
          <a:lstStyle/>
          <a:p>
            <a:pPr>
              <a:defRPr/>
            </a:pPr>
            <a:r>
              <a:rPr lang="ru-RU" sz="3000" dirty="0"/>
              <a:t>Э</a:t>
            </a:r>
            <a:r>
              <a:rPr lang="ru-RU" sz="3000" dirty="0" smtClean="0"/>
              <a:t>то клиническое проявление склонности организма к неоднократным кровотечениям и кровоизлияниям как под влиянием незначительного </a:t>
            </a:r>
            <a:r>
              <a:rPr lang="ru-RU" sz="3000" dirty="0" err="1" smtClean="0"/>
              <a:t>травмирования</a:t>
            </a:r>
            <a:r>
              <a:rPr lang="ru-RU" sz="3000" dirty="0" smtClean="0"/>
              <a:t>, так и самопроизвольно (спонтанно).</a:t>
            </a:r>
          </a:p>
          <a:p>
            <a:pPr>
              <a:defRPr/>
            </a:pPr>
            <a:r>
              <a:rPr lang="ru-RU" sz="3000" dirty="0" smtClean="0"/>
              <a:t>Группа заболеваний, клиническим признаком которых является геморрагический синдром, называются геморрагические диатезы.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246355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dirty="0"/>
              <a:t>Классификация геморрагических диатезов</a:t>
            </a:r>
            <a:endParaRPr lang="ru-RU" sz="4000" dirty="0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600200"/>
            <a:ext cx="8642350" cy="499745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 smtClean="0"/>
              <a:t>1</a:t>
            </a:r>
            <a:r>
              <a:rPr lang="ru-RU" sz="2600" dirty="0"/>
              <a:t>.	 </a:t>
            </a:r>
            <a:r>
              <a:rPr lang="ru-RU" sz="2600" dirty="0" err="1"/>
              <a:t>Коагулопатии</a:t>
            </a:r>
            <a:r>
              <a:rPr lang="ru-RU" sz="2600" dirty="0"/>
              <a:t> - в основе патогенеза лежит нарушение свертывающей системы крови (</a:t>
            </a:r>
            <a:r>
              <a:rPr lang="ru-RU" sz="2600" dirty="0" smtClean="0"/>
              <a:t>гемофилия).</a:t>
            </a:r>
            <a:endParaRPr lang="ru-RU" sz="26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/>
              <a:t>2.	 </a:t>
            </a:r>
            <a:r>
              <a:rPr lang="ru-RU" sz="2600" dirty="0" err="1"/>
              <a:t>Тромбоцитопатии</a:t>
            </a:r>
            <a:r>
              <a:rPr lang="ru-RU" sz="2600" dirty="0"/>
              <a:t> - заболевания обусловлены нарушением </a:t>
            </a:r>
            <a:r>
              <a:rPr lang="ru-RU" sz="2600" dirty="0" smtClean="0"/>
              <a:t>образования </a:t>
            </a:r>
            <a:r>
              <a:rPr lang="ru-RU" sz="2600" dirty="0"/>
              <a:t>и состава тромбоцитов (болезнь </a:t>
            </a:r>
            <a:r>
              <a:rPr lang="ru-RU" sz="2600" dirty="0" err="1" smtClean="0"/>
              <a:t>Верльгофа</a:t>
            </a:r>
            <a:r>
              <a:rPr lang="ru-RU" sz="2600" dirty="0" smtClean="0"/>
              <a:t>).</a:t>
            </a:r>
            <a:endParaRPr lang="ru-RU" sz="2600" dirty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600" dirty="0"/>
              <a:t>3.	 </a:t>
            </a:r>
            <a:r>
              <a:rPr lang="ru-RU" sz="2600" dirty="0" err="1"/>
              <a:t>Вазопатии</a:t>
            </a:r>
            <a:r>
              <a:rPr lang="ru-RU" sz="2600" dirty="0"/>
              <a:t> - в основе патологии лежит поражение сосудистой стенки (болезнь </a:t>
            </a:r>
            <a:r>
              <a:rPr lang="ru-RU" sz="2600" dirty="0" err="1" smtClean="0"/>
              <a:t>Шенлейна-Геноха</a:t>
            </a:r>
            <a:r>
              <a:rPr lang="ru-RU" sz="2600" dirty="0" smtClean="0"/>
              <a:t>).</a:t>
            </a:r>
            <a:endParaRPr lang="ru-RU" sz="2600" dirty="0"/>
          </a:p>
          <a:p>
            <a:pPr eaLnBrk="1" hangingPunct="1">
              <a:buFont typeface="Wingdings" pitchFamily="2" charset="2"/>
              <a:buNone/>
              <a:defRPr/>
            </a:pPr>
            <a:endParaRPr lang="ru-RU" sz="2600" dirty="0" smtClean="0"/>
          </a:p>
        </p:txBody>
      </p:sp>
    </p:spTree>
    <p:extLst>
      <p:ext uri="{BB962C8B-B14F-4D97-AF65-F5344CB8AC3E}">
        <p14:creationId xmlns:p14="http://schemas.microsoft.com/office/powerpoint/2010/main" val="2328012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dirty="0" smtClean="0"/>
              <a:t>Геморрагический васкулит (болезнь </a:t>
            </a:r>
            <a:r>
              <a:rPr lang="ru-RU" sz="4000" dirty="0" err="1" smtClean="0"/>
              <a:t>Шенлейна-Геноха</a:t>
            </a:r>
            <a:r>
              <a:rPr lang="ru-RU" sz="4000" dirty="0" smtClean="0"/>
              <a:t>)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844675"/>
            <a:ext cx="8642350" cy="428625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Острое инфекционно-аллергическое заболевание, характеризующееся поражением сосудистой стенки мелких кровеносных сосудов с образованием микротромбов.</a:t>
            </a:r>
          </a:p>
        </p:txBody>
      </p:sp>
      <p:pic>
        <p:nvPicPr>
          <p:cNvPr id="49156" name="Picture 5" descr="D:\НАТАША\Сканирование\Анатомия\Кровь\8839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4516438"/>
            <a:ext cx="3217862" cy="208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63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Причины</a:t>
            </a:r>
            <a:r>
              <a:rPr lang="ru-RU" dirty="0" smtClean="0"/>
              <a:t> 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412875"/>
            <a:ext cx="8642350" cy="471805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Аллергическая настроенность</a:t>
            </a:r>
          </a:p>
          <a:p>
            <a:pPr eaLnBrk="1" hangingPunct="1">
              <a:defRPr/>
            </a:pPr>
            <a:r>
              <a:rPr lang="ru-RU" dirty="0" smtClean="0"/>
              <a:t>Острое инфекционное заболевание</a:t>
            </a:r>
          </a:p>
          <a:p>
            <a:pPr eaLnBrk="1" hangingPunct="1">
              <a:defRPr/>
            </a:pPr>
            <a:r>
              <a:rPr lang="ru-RU" dirty="0" smtClean="0"/>
              <a:t>Хронические очаги инфекции</a:t>
            </a:r>
          </a:p>
          <a:p>
            <a:pPr eaLnBrk="1" hangingPunct="1">
              <a:defRPr/>
            </a:pPr>
            <a:r>
              <a:rPr lang="ru-RU" dirty="0" smtClean="0"/>
              <a:t>Реакция на прививку</a:t>
            </a:r>
          </a:p>
          <a:p>
            <a:pPr eaLnBrk="1" hangingPunct="1">
              <a:defRPr/>
            </a:pPr>
            <a:r>
              <a:rPr lang="ru-RU" dirty="0" smtClean="0"/>
              <a:t>Наследственная предрасположенность</a:t>
            </a:r>
          </a:p>
        </p:txBody>
      </p:sp>
      <p:pic>
        <p:nvPicPr>
          <p:cNvPr id="50180" name="Picture 4" descr="D:\НАТАША\Сканирование\Больной ребёнок\скан.Больн.реб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3644900"/>
            <a:ext cx="1970087" cy="299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312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Клиника</a:t>
            </a:r>
            <a:r>
              <a:rPr lang="ru-RU" dirty="0" smtClean="0"/>
              <a:t> 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/>
              <a:t>Острое </a:t>
            </a:r>
            <a:r>
              <a:rPr lang="ru-RU" dirty="0" smtClean="0"/>
              <a:t>начало.</a:t>
            </a:r>
            <a:endParaRPr lang="ru-RU" dirty="0"/>
          </a:p>
          <a:p>
            <a:pPr eaLnBrk="1" hangingPunct="1">
              <a:defRPr/>
            </a:pPr>
            <a:r>
              <a:rPr lang="ru-RU" dirty="0"/>
              <a:t>Симптомы </a:t>
            </a:r>
            <a:r>
              <a:rPr lang="ru-RU" dirty="0" smtClean="0"/>
              <a:t>интоксикации.</a:t>
            </a:r>
            <a:endParaRPr lang="ru-RU" dirty="0"/>
          </a:p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dirty="0" smtClean="0"/>
              <a:t>Кожный геморрагический синдром.</a:t>
            </a:r>
          </a:p>
          <a:p>
            <a:pPr eaLnBrk="1" hangingPunct="1">
              <a:defRPr/>
            </a:pPr>
            <a:r>
              <a:rPr lang="ru-RU" dirty="0" smtClean="0"/>
              <a:t>Суставной синдром.</a:t>
            </a:r>
          </a:p>
          <a:p>
            <a:pPr eaLnBrk="1" hangingPunct="1">
              <a:defRPr/>
            </a:pPr>
            <a:r>
              <a:rPr lang="ru-RU" dirty="0" smtClean="0"/>
              <a:t>Абдоминальный синдром.</a:t>
            </a:r>
          </a:p>
          <a:p>
            <a:pPr eaLnBrk="1" hangingPunct="1">
              <a:defRPr/>
            </a:pPr>
            <a:r>
              <a:rPr lang="ru-RU" dirty="0" smtClean="0"/>
              <a:t>Почечный синдром.</a:t>
            </a:r>
          </a:p>
        </p:txBody>
      </p:sp>
    </p:spTree>
    <p:extLst>
      <p:ext uri="{BB962C8B-B14F-4D97-AF65-F5344CB8AC3E}">
        <p14:creationId xmlns:p14="http://schemas.microsoft.com/office/powerpoint/2010/main" val="107610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642350" cy="100965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Кожный геморрагический синдром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196975"/>
            <a:ext cx="8713788" cy="493395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Сыпь точечная геморрагическая, располагается симметрично чаще на ногах и ягодицах, не исчезает при надавливании, оставляет пигментацию.</a:t>
            </a:r>
          </a:p>
        </p:txBody>
      </p:sp>
      <p:pic>
        <p:nvPicPr>
          <p:cNvPr id="52228" name="Picture 7" descr="D:\НАТАША\Сканирование\Болезни крови\скан.Сыпь гем.васкулит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45138" y="3392488"/>
            <a:ext cx="1906587" cy="31734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9" name="Picture 8" descr="D:\НАТАША\Сканирование\Болезни крови\скан.Васкулит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3357563"/>
            <a:ext cx="3575050" cy="317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35068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Суставной синдром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484313"/>
            <a:ext cx="5327650" cy="464661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Поражаются крупные и средние суставы.</a:t>
            </a:r>
          </a:p>
          <a:p>
            <a:pPr eaLnBrk="1" hangingPunct="1">
              <a:defRPr/>
            </a:pPr>
            <a:r>
              <a:rPr lang="ru-RU" dirty="0" smtClean="0"/>
              <a:t>Поражения симметричные.</a:t>
            </a:r>
          </a:p>
          <a:p>
            <a:pPr eaLnBrk="1" hangingPunct="1">
              <a:defRPr/>
            </a:pPr>
            <a:r>
              <a:rPr lang="ru-RU" dirty="0" smtClean="0"/>
              <a:t>Изменения проходят бесследно.</a:t>
            </a:r>
          </a:p>
        </p:txBody>
      </p:sp>
      <p:pic>
        <p:nvPicPr>
          <p:cNvPr id="53252" name="Picture 3" descr="D:\НАТАША\Сканирование\Анатомия\скан.Сустав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0550" y="1700213"/>
            <a:ext cx="3078163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754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Абдоминальный синдром</a:t>
            </a: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23850" y="1484313"/>
            <a:ext cx="4178300" cy="51276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Резкие приступообразные боли в животе без определённой локализации.</a:t>
            </a:r>
          </a:p>
          <a:p>
            <a:pPr eaLnBrk="1" hangingPunct="1">
              <a:defRPr/>
            </a:pPr>
            <a:r>
              <a:rPr lang="ru-RU" sz="2800" dirty="0" smtClean="0"/>
              <a:t>Тошнота, рвота с кровью.</a:t>
            </a:r>
          </a:p>
          <a:p>
            <a:pPr eaLnBrk="1" hangingPunct="1">
              <a:defRPr/>
            </a:pPr>
            <a:r>
              <a:rPr lang="ru-RU" sz="2800" dirty="0" smtClean="0"/>
              <a:t>Тенезмы, кровавый стул, мелена.</a:t>
            </a:r>
          </a:p>
        </p:txBody>
      </p:sp>
      <p:pic>
        <p:nvPicPr>
          <p:cNvPr id="54276" name="Picture 5" descr="сканирование0009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48275" y="1412875"/>
            <a:ext cx="2852738" cy="3455988"/>
          </a:xfrm>
        </p:spPr>
      </p:pic>
      <p:pic>
        <p:nvPicPr>
          <p:cNvPr id="54277" name="Picture 6" descr="ска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0" y="5157788"/>
            <a:ext cx="3849688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88362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Почечный синдром</a:t>
            </a:r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499350" cy="45307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Появляется на 2-4 неделе болезни.</a:t>
            </a:r>
          </a:p>
          <a:p>
            <a:pPr eaLnBrk="1" hangingPunct="1">
              <a:defRPr/>
            </a:pPr>
            <a:r>
              <a:rPr lang="ru-RU" sz="2800" dirty="0" smtClean="0"/>
              <a:t>Гематурия.</a:t>
            </a:r>
          </a:p>
          <a:p>
            <a:pPr eaLnBrk="1" hangingPunct="1">
              <a:defRPr/>
            </a:pPr>
            <a:r>
              <a:rPr lang="ru-RU" sz="2800" dirty="0" smtClean="0"/>
              <a:t>Протеинурия .</a:t>
            </a:r>
          </a:p>
        </p:txBody>
      </p:sp>
      <p:pic>
        <p:nvPicPr>
          <p:cNvPr id="55300" name="Picture 5" descr="ска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6825" y="2635250"/>
            <a:ext cx="2928938" cy="3817938"/>
          </a:xfrm>
        </p:spPr>
      </p:pic>
    </p:spTree>
    <p:extLst>
      <p:ext uri="{BB962C8B-B14F-4D97-AF65-F5344CB8AC3E}">
        <p14:creationId xmlns:p14="http://schemas.microsoft.com/office/powerpoint/2010/main" val="11879026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Осложнения</a:t>
            </a:r>
            <a:r>
              <a:rPr lang="ru-RU" dirty="0" smtClean="0"/>
              <a:t> </a:t>
            </a: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600200"/>
            <a:ext cx="5616575" cy="478155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Хронический нефрит.</a:t>
            </a:r>
          </a:p>
          <a:p>
            <a:pPr eaLnBrk="1" hangingPunct="1">
              <a:defRPr/>
            </a:pPr>
            <a:r>
              <a:rPr lang="ru-RU" sz="2800" dirty="0" smtClean="0"/>
              <a:t>Инвагинация кишечника.</a:t>
            </a:r>
          </a:p>
          <a:p>
            <a:pPr eaLnBrk="1" hangingPunct="1">
              <a:defRPr/>
            </a:pPr>
            <a:r>
              <a:rPr lang="ru-RU" sz="2800" dirty="0" smtClean="0"/>
              <a:t>Некроз и перфорация кишечника.</a:t>
            </a:r>
          </a:p>
        </p:txBody>
      </p:sp>
      <p:pic>
        <p:nvPicPr>
          <p:cNvPr id="56324" name="Picture 5" descr="ска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724525" y="1801813"/>
            <a:ext cx="3181350" cy="4435475"/>
          </a:xfrm>
        </p:spPr>
      </p:pic>
    </p:spTree>
    <p:extLst>
      <p:ext uri="{BB962C8B-B14F-4D97-AF65-F5344CB8AC3E}">
        <p14:creationId xmlns:p14="http://schemas.microsoft.com/office/powerpoint/2010/main" val="193701831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913"/>
            <a:ext cx="8229600" cy="10795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Диагностика</a:t>
            </a:r>
            <a:r>
              <a:rPr lang="ru-RU" dirty="0" smtClean="0"/>
              <a:t> 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250825" y="1341438"/>
            <a:ext cx="8718550" cy="35274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>
                <a:solidFill>
                  <a:schemeClr val="hlink"/>
                </a:solidFill>
              </a:rPr>
              <a:t>Общий анализ крови:</a:t>
            </a:r>
            <a:r>
              <a:rPr lang="ru-RU" sz="2800" dirty="0" smtClean="0"/>
              <a:t> специфических изменений нет.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hlink"/>
                </a:solidFill>
              </a:rPr>
              <a:t>Общий анализ мочи:</a:t>
            </a:r>
            <a:r>
              <a:rPr lang="ru-RU" sz="2800" dirty="0" smtClean="0"/>
              <a:t> гематурия, протеинурия.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hlink"/>
                </a:solidFill>
              </a:rPr>
              <a:t>Анализ кала на скрытую кровь:</a:t>
            </a:r>
            <a:r>
              <a:rPr lang="ru-RU" sz="2800" dirty="0" smtClean="0">
                <a:solidFill>
                  <a:srgbClr val="660066"/>
                </a:solidFill>
              </a:rPr>
              <a:t> </a:t>
            </a:r>
            <a:r>
              <a:rPr lang="ru-RU" sz="2800" dirty="0" smtClean="0"/>
              <a:t>положительный.</a:t>
            </a:r>
          </a:p>
          <a:p>
            <a:pPr eaLnBrk="1" hangingPunct="1">
              <a:defRPr/>
            </a:pPr>
            <a:r>
              <a:rPr lang="ru-RU" sz="2800" dirty="0" smtClean="0">
                <a:solidFill>
                  <a:schemeClr val="hlink"/>
                </a:solidFill>
              </a:rPr>
              <a:t>Коагулограмма:</a:t>
            </a:r>
            <a:r>
              <a:rPr lang="ru-RU" sz="2800" dirty="0" smtClean="0"/>
              <a:t> без изменений.</a:t>
            </a:r>
          </a:p>
        </p:txBody>
      </p:sp>
      <p:pic>
        <p:nvPicPr>
          <p:cNvPr id="57348" name="Picture 5" descr="D:\НАТАША\Сканирование\Обследование\Лабораторное обследование\97623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941888"/>
            <a:ext cx="25019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47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dirty="0" smtClean="0"/>
              <a:t>Тромбоцитопеническая пурпура (болезнь Верльгофа)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Заболевание, характеризующееся склонностью к кровоточивости, обусловленной тромбоцитопенией. </a:t>
            </a:r>
          </a:p>
        </p:txBody>
      </p:sp>
      <p:pic>
        <p:nvPicPr>
          <p:cNvPr id="58372" name="Picture 5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3370263"/>
            <a:ext cx="3173412" cy="294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857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936625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Причины</a:t>
            </a:r>
            <a:r>
              <a:rPr lang="ru-RU" dirty="0" smtClean="0"/>
              <a:t> 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052513"/>
            <a:ext cx="8713788" cy="5078412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Наследственная предрасположенность.</a:t>
            </a:r>
          </a:p>
          <a:p>
            <a:pPr eaLnBrk="1" hangingPunct="1">
              <a:defRPr/>
            </a:pPr>
            <a:r>
              <a:rPr lang="ru-RU" dirty="0" smtClean="0"/>
              <a:t>Инфекции.</a:t>
            </a:r>
          </a:p>
          <a:p>
            <a:pPr eaLnBrk="1" hangingPunct="1">
              <a:defRPr/>
            </a:pPr>
            <a:r>
              <a:rPr lang="ru-RU" dirty="0" smtClean="0"/>
              <a:t>Физические и психические травмы.</a:t>
            </a:r>
          </a:p>
          <a:p>
            <a:pPr eaLnBrk="1" hangingPunct="1">
              <a:defRPr/>
            </a:pPr>
            <a:r>
              <a:rPr lang="ru-RU" dirty="0" smtClean="0"/>
              <a:t>Профилактические прививки.</a:t>
            </a:r>
          </a:p>
          <a:p>
            <a:pPr eaLnBrk="1" hangingPunct="1">
              <a:defRPr/>
            </a:pPr>
            <a:r>
              <a:rPr lang="ru-RU" dirty="0" smtClean="0"/>
              <a:t>Приём некоторых лекарств: салицилаты, антибиотики,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dirty="0" smtClean="0"/>
              <a:t>  САП.</a:t>
            </a:r>
          </a:p>
        </p:txBody>
      </p:sp>
      <p:pic>
        <p:nvPicPr>
          <p:cNvPr id="59396" name="Picture 4" descr="D:\НАТАША\Сканирование\скан.Инъекц.реб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5438" y="4581525"/>
            <a:ext cx="2289175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3720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15888"/>
            <a:ext cx="8229600" cy="100965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Клиника</a:t>
            </a:r>
            <a:r>
              <a:rPr lang="ru-RU" dirty="0" smtClean="0"/>
              <a:t> 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>
          <a:xfrm>
            <a:off x="250825" y="1125538"/>
            <a:ext cx="8642350" cy="5005387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Начало острое или постепенное.</a:t>
            </a:r>
          </a:p>
          <a:p>
            <a:pPr marL="0" indent="0" algn="ctr" eaLnBrk="1" hangingPunct="1">
              <a:buFont typeface="Wingdings" pitchFamily="2" charset="2"/>
              <a:buNone/>
              <a:defRPr/>
            </a:pPr>
            <a:r>
              <a:rPr lang="ru-RU" sz="2800" b="1" dirty="0" smtClean="0"/>
              <a:t>Геморрагический синдром</a:t>
            </a:r>
          </a:p>
          <a:p>
            <a:pPr eaLnBrk="1" hangingPunct="1">
              <a:defRPr/>
            </a:pPr>
            <a:r>
              <a:rPr lang="ru-RU" sz="2800" dirty="0"/>
              <a:t>Геморрагии разного размера, расположены асимметрично, имеют окраску от багровой до жёлтой – «шкура леопарда</a:t>
            </a:r>
            <a:r>
              <a:rPr lang="ru-RU" sz="2800" dirty="0" smtClean="0"/>
              <a:t>».</a:t>
            </a:r>
            <a:endParaRPr lang="ru-RU" sz="2800" dirty="0"/>
          </a:p>
          <a:p>
            <a:pPr eaLnBrk="1" hangingPunct="1">
              <a:defRPr/>
            </a:pPr>
            <a:r>
              <a:rPr lang="ru-RU" sz="2800" dirty="0"/>
              <a:t>Кровотечения из слизистых оболочек: носовые, </a:t>
            </a:r>
            <a:r>
              <a:rPr lang="ru-RU" sz="2800" dirty="0" err="1"/>
              <a:t>десневые</a:t>
            </a:r>
            <a:r>
              <a:rPr lang="ru-RU" sz="2800" dirty="0"/>
              <a:t>, маточные, реже гематурия и </a:t>
            </a:r>
            <a:r>
              <a:rPr lang="ru-RU" sz="2800" dirty="0" smtClean="0"/>
              <a:t>мелена.</a:t>
            </a:r>
            <a:endParaRPr lang="ru-RU" sz="2800" dirty="0"/>
          </a:p>
          <a:p>
            <a:pPr eaLnBrk="1" hangingPunct="1">
              <a:defRPr/>
            </a:pPr>
            <a:endParaRPr lang="ru-RU" sz="2800" dirty="0" smtClean="0"/>
          </a:p>
        </p:txBody>
      </p:sp>
      <p:pic>
        <p:nvPicPr>
          <p:cNvPr id="60420" name="Picture 4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013325"/>
            <a:ext cx="3090863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062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Диагностика</a:t>
            </a:r>
            <a:r>
              <a:rPr lang="ru-RU" dirty="0" smtClean="0"/>
              <a:t> 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>
                <a:solidFill>
                  <a:schemeClr val="hlink"/>
                </a:solidFill>
              </a:rPr>
              <a:t>Общий анализ крови:</a:t>
            </a:r>
            <a:r>
              <a:rPr lang="ru-RU" dirty="0" smtClean="0"/>
              <a:t> тромбоцитопения, анемия, увеличение времени кровотечения.</a:t>
            </a:r>
          </a:p>
          <a:p>
            <a:pPr eaLnBrk="1" hangingPunct="1">
              <a:defRPr/>
            </a:pPr>
            <a:r>
              <a:rPr lang="ru-RU" dirty="0" smtClean="0">
                <a:solidFill>
                  <a:schemeClr val="hlink"/>
                </a:solidFill>
              </a:rPr>
              <a:t>Коагулограмма:</a:t>
            </a:r>
            <a:r>
              <a:rPr lang="ru-RU" dirty="0" smtClean="0"/>
              <a:t> снижение ретракции кровяного сгустка, свёртываемость крови в норме.</a:t>
            </a:r>
          </a:p>
          <a:p>
            <a:pPr eaLnBrk="1" hangingPunct="1">
              <a:defRPr/>
            </a:pPr>
            <a:r>
              <a:rPr lang="ru-RU" dirty="0" smtClean="0">
                <a:solidFill>
                  <a:schemeClr val="hlink"/>
                </a:solidFill>
              </a:rPr>
              <a:t>Миелограмма:</a:t>
            </a:r>
            <a:r>
              <a:rPr lang="ru-RU" dirty="0" smtClean="0"/>
              <a:t> увеличение количества мегакариоцитов.</a:t>
            </a:r>
          </a:p>
        </p:txBody>
      </p:sp>
    </p:spTree>
    <p:extLst>
      <p:ext uri="{BB962C8B-B14F-4D97-AF65-F5344CB8AC3E}">
        <p14:creationId xmlns:p14="http://schemas.microsoft.com/office/powerpoint/2010/main" val="127908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Гемофилия</a:t>
            </a:r>
            <a:r>
              <a:rPr lang="ru-RU" dirty="0" smtClean="0"/>
              <a:t> 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Наследственное заболевание, характеризующееся замедленной свёртываемостью крови из-за недостатка факторов свёртывания. </a:t>
            </a:r>
          </a:p>
        </p:txBody>
      </p:sp>
      <p:pic>
        <p:nvPicPr>
          <p:cNvPr id="62468" name="Picture 10" descr="D:\НАТАША\Сканирование\Анатомия\скан.Кровь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3852863"/>
            <a:ext cx="2981325" cy="24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551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9060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Причина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12875"/>
            <a:ext cx="8229600" cy="2376488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Нехватка факторов свёртывания, которая передаётся по наследству внуку </a:t>
            </a:r>
            <a:r>
              <a:rPr lang="ru-RU" sz="2800" dirty="0"/>
              <a:t>от деда через здоровую мать </a:t>
            </a:r>
            <a:r>
              <a:rPr lang="ru-RU" sz="2800" dirty="0" smtClean="0"/>
              <a:t>ребенка, имеющую аномальную Х хромосому.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dirty="0" smtClean="0"/>
              <a:t>  </a:t>
            </a:r>
          </a:p>
        </p:txBody>
      </p:sp>
      <p:pic>
        <p:nvPicPr>
          <p:cNvPr id="63492" name="Picture 5" descr="скан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4600" y="3549650"/>
            <a:ext cx="3929063" cy="2903538"/>
          </a:xfrm>
        </p:spPr>
      </p:pic>
    </p:spTree>
    <p:extLst>
      <p:ext uri="{BB962C8B-B14F-4D97-AF65-F5344CB8AC3E}">
        <p14:creationId xmlns:p14="http://schemas.microsoft.com/office/powerpoint/2010/main" val="29487055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Клиника</a:t>
            </a:r>
            <a:r>
              <a:rPr lang="ru-RU" dirty="0" smtClean="0"/>
              <a:t> 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>
          <a:xfrm>
            <a:off x="179388" y="1341438"/>
            <a:ext cx="8964612" cy="46386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Гематомы подкожные и межмышечные, болезненные, постепенно нарастающие.</a:t>
            </a:r>
          </a:p>
        </p:txBody>
      </p:sp>
      <p:pic>
        <p:nvPicPr>
          <p:cNvPr id="64516" name="Picture 4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3071813"/>
            <a:ext cx="5257800" cy="345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058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Клиника</a:t>
            </a:r>
          </a:p>
        </p:txBody>
      </p:sp>
      <p:sp>
        <p:nvSpPr>
          <p:cNvPr id="218115" name="Rectangle 3"/>
          <p:cNvSpPr>
            <a:spLocks noGrp="1" noChangeArrowheads="1"/>
          </p:cNvSpPr>
          <p:nvPr>
            <p:ph idx="1"/>
          </p:nvPr>
        </p:nvSpPr>
        <p:spPr>
          <a:xfrm>
            <a:off x="301625" y="1341438"/>
            <a:ext cx="8662988" cy="4757737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Гемартрозы – кровоизлияния в крупные суставы, затем контрактуры и анкилоз.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  <p:pic>
        <p:nvPicPr>
          <p:cNvPr id="65540" name="Picture 4" descr="ск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4913" y="2990850"/>
            <a:ext cx="6535737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1" name="Picture 5" descr="ска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075" y="5084763"/>
            <a:ext cx="2944813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679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Клиника</a:t>
            </a:r>
          </a:p>
        </p:txBody>
      </p:sp>
      <p:sp>
        <p:nvSpPr>
          <p:cNvPr id="21913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57338"/>
            <a:ext cx="8229600" cy="4573587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Кровотечения из слизистых оболочек и ран, отсроченные, длительные.</a:t>
            </a:r>
          </a:p>
          <a:p>
            <a:pPr eaLnBrk="1" hangingPunct="1">
              <a:defRPr/>
            </a:pPr>
            <a:r>
              <a:rPr lang="ru-RU" dirty="0" smtClean="0"/>
              <a:t>Внутренние кровотечения: почечные, желудочно-кишечные.</a:t>
            </a:r>
          </a:p>
          <a:p>
            <a:pPr eaLnBrk="1" hangingPunct="1"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30984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dirty="0" smtClean="0"/>
              <a:t>Диагностика</a:t>
            </a:r>
            <a:r>
              <a:rPr lang="ru-RU" dirty="0" smtClean="0"/>
              <a:t> 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341438"/>
            <a:ext cx="8642350" cy="5111750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Общий анализ крови: анемия.</a:t>
            </a:r>
          </a:p>
          <a:p>
            <a:pPr eaLnBrk="1" hangingPunct="1">
              <a:defRPr/>
            </a:pPr>
            <a:r>
              <a:rPr lang="ru-RU" sz="2800" dirty="0" smtClean="0"/>
              <a:t>Коагулограмма: удлинение времени свёртывания крови, уменьшение факторов свёртывания.</a:t>
            </a:r>
          </a:p>
          <a:p>
            <a:pPr eaLnBrk="1" hangingPunct="1">
              <a:defRPr/>
            </a:pPr>
            <a:r>
              <a:rPr lang="ru-RU" sz="2800" dirty="0" smtClean="0"/>
              <a:t>Консультация генетика.</a:t>
            </a:r>
          </a:p>
        </p:txBody>
      </p:sp>
      <p:pic>
        <p:nvPicPr>
          <p:cNvPr id="67588" name="Picture 5" descr="D:\НАТАША\Сканирование\Обследование\Лабораторное обследование\765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2725" y="3944938"/>
            <a:ext cx="3248025" cy="243681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9725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Заголовок 1"/>
          <p:cNvSpPr>
            <a:spLocks noGrp="1"/>
          </p:cNvSpPr>
          <p:nvPr>
            <p:ph type="title"/>
          </p:nvPr>
        </p:nvSpPr>
        <p:spPr>
          <a:xfrm>
            <a:off x="250825" y="1773238"/>
            <a:ext cx="8607425" cy="896937"/>
          </a:xfrm>
        </p:spPr>
        <p:txBody>
          <a:bodyPr anchor="ctr"/>
          <a:lstStyle/>
          <a:p>
            <a:pPr algn="ctr" eaLnBrk="1" hangingPunct="1"/>
            <a:r>
              <a:rPr lang="ru-RU" altLang="ru-RU" sz="3600" smtClean="0"/>
              <a:t>Спасибо за внимание!</a:t>
            </a:r>
          </a:p>
        </p:txBody>
      </p:sp>
      <p:pic>
        <p:nvPicPr>
          <p:cNvPr id="70659" name="Рисунок 3" descr="Логотип_8_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3" t="4715" r="5437" b="5435"/>
          <a:stretch>
            <a:fillRect/>
          </a:stretch>
        </p:blipFill>
        <p:spPr bwMode="auto">
          <a:xfrm>
            <a:off x="3379788" y="2924175"/>
            <a:ext cx="2349500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114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i="http://www.w3.org/2001/XMLSchema-instance" xmlns:xsd="http://www.w3.org/2001/XMLSchema" xmlns="http://www.boldonjames.com/2008/01/sie/internal/label" sislVersion="0" policy="a10f9ac0-5937-4b4f-b459-96aedd9ed2c5" origin="userSelected">
  <element uid="af5f4907-ed81-4033-bfd3-83556d6bff82" value=""/>
</sisl>
</file>

<file path=customXml/itemProps1.xml><?xml version="1.0" encoding="utf-8"?>
<ds:datastoreItem xmlns:ds="http://schemas.openxmlformats.org/officeDocument/2006/customXml" ds:itemID="{67866EDE-3677-40C1-801A-764B273A50C3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738</TotalTime>
  <Words>6384</Words>
  <Application>Microsoft Office PowerPoint</Application>
  <PresentationFormat>Экран (4:3)</PresentationFormat>
  <Paragraphs>605</Paragraphs>
  <Slides>152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152</vt:i4>
      </vt:variant>
    </vt:vector>
  </HeadingPairs>
  <TitlesOfParts>
    <vt:vector size="153" baseType="lpstr">
      <vt:lpstr>Тема Office</vt:lpstr>
      <vt:lpstr>Особенности сбора анамнеза и общего осмотра у детей разного возраста. Сестринское обследования кожи, слизистых оболочек, подкожно жировой клетчатки, мышечной и костной систем. органов кроветворения, нервной системы у детей </vt:lpstr>
      <vt:lpstr>Анамнез</vt:lpstr>
      <vt:lpstr>Расспрос</vt:lpstr>
      <vt:lpstr>ПАСПОРТНАЯ ЧАСТЬ </vt:lpstr>
      <vt:lpstr>АНАМНЕЗ ЗАБОЛЕВАНИЯ  </vt:lpstr>
      <vt:lpstr>   Проявления заболевания со стороны всех органов и систем: </vt:lpstr>
      <vt:lpstr>АНАМНЕЗ ЖИЗНИ </vt:lpstr>
      <vt:lpstr>Анамнез жизни детей раннего возраста</vt:lpstr>
      <vt:lpstr>Презентация PowerPoint</vt:lpstr>
      <vt:lpstr>Презентация PowerPoint</vt:lpstr>
      <vt:lpstr>Анамнез жизни детей старшего возраста. </vt:lpstr>
      <vt:lpstr>Семейный анамнез. </vt:lpstr>
      <vt:lpstr>ОБЪЕКТИВНОЕ ИССЛЕДОВАНИЕ </vt:lpstr>
      <vt:lpstr>Общий осмотр</vt:lpstr>
      <vt:lpstr>Периоды детства  </vt:lpstr>
      <vt:lpstr>Нервная система</vt:lpstr>
      <vt:lpstr>               Основные рефлексы новорожденного</vt:lpstr>
      <vt:lpstr>              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               Основные рефлексы новорожденного</vt:lpstr>
      <vt:lpstr>Симптомы повышенной нервно-рефлекторной возбудимости (Хвостека, Труссо, Люста )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Методика исследования кожи включает: расспрос, осмотр, пальпацию, определение ломкости сосудов и дермографизма</vt:lpstr>
      <vt:lpstr>Кожа и видимые слизистые оболочки</vt:lpstr>
      <vt:lpstr>Осмотр.  </vt:lpstr>
      <vt:lpstr>Цианоз (синюшность) </vt:lpstr>
      <vt:lpstr>Презентация PowerPoint</vt:lpstr>
      <vt:lpstr>Презентация PowerPoint</vt:lpstr>
      <vt:lpstr>Презентация PowerPoint</vt:lpstr>
      <vt:lpstr>Презентация PowerPoint</vt:lpstr>
      <vt:lpstr>Различают следующие элементы сыпи:</vt:lpstr>
      <vt:lpstr>К невоспалительным пятнам относятся пятна, образующиеся в результате кровоизлияний: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Пальпация кожи</vt:lpstr>
      <vt:lpstr>Презентация PowerPoint</vt:lpstr>
      <vt:lpstr>Презентация PowerPoint</vt:lpstr>
      <vt:lpstr>Презентация PowerPoint</vt:lpstr>
      <vt:lpstr>Презентация PowerPoint</vt:lpstr>
      <vt:lpstr>Лимфатические узлы</vt:lpstr>
      <vt:lpstr>Презентация PowerPoint</vt:lpstr>
      <vt:lpstr>Презентация PowerPoint</vt:lpstr>
      <vt:lpstr>Презентация PowerPoint</vt:lpstr>
      <vt:lpstr>Презентация PowerPoint</vt:lpstr>
      <vt:lpstr>Пальпация живота</vt:lpstr>
      <vt:lpstr>Подкожно-жировой слой: </vt:lpstr>
      <vt:lpstr>Презентация PowerPoint</vt:lpstr>
      <vt:lpstr>Презентация PowerPoint</vt:lpstr>
      <vt:lpstr>Мышечная система</vt:lpstr>
      <vt:lpstr>Презентация PowerPoint</vt:lpstr>
      <vt:lpstr>Презентация PowerPoint</vt:lpstr>
      <vt:lpstr>Костная и суставная системы: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Осмотр головы</vt:lpstr>
      <vt:lpstr>Краниотабес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Нарушение осей нижних конечностей: а) О – образные ноги, б) Х – образные ноги, в) косолапость.</vt:lpstr>
      <vt:lpstr>Плантография и оценка плантограммы: а) нормальная стопа, б) уплощенная стопа, в) плоская стопа.</vt:lpstr>
      <vt:lpstr>Антропометрия: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Кроветворение</vt:lpstr>
      <vt:lpstr>Этапы кроветворения у плода</vt:lpstr>
      <vt:lpstr>Функции крови </vt:lpstr>
      <vt:lpstr>Функции крови</vt:lpstr>
      <vt:lpstr>Семиотика поражения крови и системы кроветворения у детей</vt:lpstr>
      <vt:lpstr>Семиотика поражения крови и системы кроветворения у детей</vt:lpstr>
      <vt:lpstr>Анемия</vt:lpstr>
      <vt:lpstr>Эритроцитоз</vt:lpstr>
      <vt:lpstr>Изменения эритроцитов</vt:lpstr>
      <vt:lpstr>Пойкилоцитоз </vt:lpstr>
      <vt:lpstr>Изменение скорости оседания эритроцитов (СОЭ) </vt:lpstr>
      <vt:lpstr>Нейтрофильный лейкоцитоз </vt:lpstr>
      <vt:lpstr>Лейкопения</vt:lpstr>
      <vt:lpstr>Изменения эозинофилов</vt:lpstr>
      <vt:lpstr>Изменения лимфоцитов</vt:lpstr>
      <vt:lpstr>Изменения моноцитов и тромбоцитов</vt:lpstr>
      <vt:lpstr>Бласты</vt:lpstr>
      <vt:lpstr>Изменения свёртываемости крови</vt:lpstr>
      <vt:lpstr>Анемия</vt:lpstr>
      <vt:lpstr>Железодефицитная анемия (ЖДА)</vt:lpstr>
      <vt:lpstr>Предрасполагающие факторы</vt:lpstr>
      <vt:lpstr>Сидеропенический синдром</vt:lpstr>
      <vt:lpstr>Астеноневротический синдром</vt:lpstr>
      <vt:lpstr>Сердечно-сосудистый синдром</vt:lpstr>
      <vt:lpstr>Синдром снижения иммунной защиты</vt:lpstr>
      <vt:lpstr>Диагностика </vt:lpstr>
      <vt:lpstr>Лейкоз</vt:lpstr>
      <vt:lpstr>Клиника начального периода</vt:lpstr>
      <vt:lpstr>Период разгара</vt:lpstr>
      <vt:lpstr>Период ремиссии</vt:lpstr>
      <vt:lpstr>Диагностика </vt:lpstr>
      <vt:lpstr>Геморрагический синдром </vt:lpstr>
      <vt:lpstr>Классификация геморрагических диатезов</vt:lpstr>
      <vt:lpstr>Геморрагический васкулит (болезнь Шенлейна-Геноха)</vt:lpstr>
      <vt:lpstr>Причины </vt:lpstr>
      <vt:lpstr>Клиника </vt:lpstr>
      <vt:lpstr>Кожный геморрагический синдром</vt:lpstr>
      <vt:lpstr>Суставной синдром</vt:lpstr>
      <vt:lpstr>Абдоминальный синдром</vt:lpstr>
      <vt:lpstr>Почечный синдром</vt:lpstr>
      <vt:lpstr>Осложнения </vt:lpstr>
      <vt:lpstr>Диагностика </vt:lpstr>
      <vt:lpstr>Тромбоцитопеническая пурпура (болезнь Верльгофа)</vt:lpstr>
      <vt:lpstr>Причины </vt:lpstr>
      <vt:lpstr>Клиника </vt:lpstr>
      <vt:lpstr>Диагностика </vt:lpstr>
      <vt:lpstr>Гемофилия </vt:lpstr>
      <vt:lpstr>Причина</vt:lpstr>
      <vt:lpstr>Клиника </vt:lpstr>
      <vt:lpstr>Клиника</vt:lpstr>
      <vt:lpstr>Клиника</vt:lpstr>
      <vt:lpstr>Диагностика 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ребенок</dc:title>
  <dc:creator>Bespalova, Natalia</dc:creator>
  <cp:lastModifiedBy>Кононенко</cp:lastModifiedBy>
  <cp:revision>38</cp:revision>
  <dcterms:created xsi:type="dcterms:W3CDTF">2019-12-02T22:41:17Z</dcterms:created>
  <dcterms:modified xsi:type="dcterms:W3CDTF">2026-09-07T11:28:50Z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9b34aa19-a1d7-4ec7-b584-feedc9d16f57</vt:lpwstr>
  </property>
  <property fmtid="{D5CDD505-2E9C-101B-9397-08002B2CF9AE}" pid="3" name="bjDocumentLabelXML">
    <vt:lpwstr>&lt;?xml version="1.0" encoding="us-ascii"?&gt;&lt;sisl xmlns:xsi="http://www.w3.org/2001/XMLSchema-instance" xmlns:xsd="http://www.w3.org/2001/XMLSchema" sislVersion="0" policy="a10f9ac0-5937-4b4f-b459-96aedd9ed2c5" origin="userSelected" xmlns="http://www.boldonj</vt:lpwstr>
  </property>
  <property fmtid="{D5CDD505-2E9C-101B-9397-08002B2CF9AE}" pid="4" name="bjDocumentLabelXML-0">
    <vt:lpwstr>ames.com/2008/01/sie/internal/label"&gt;&lt;element uid="af5f4907-ed81-4033-bfd3-83556d6bff82" value="" /&gt;&lt;/sisl&gt;</vt:lpwstr>
  </property>
  <property fmtid="{D5CDD505-2E9C-101B-9397-08002B2CF9AE}" pid="5" name="bjDocumentSecurityLabel">
    <vt:lpwstr>Не классифицировано-Not Classified</vt:lpwstr>
  </property>
  <property fmtid="{D5CDD505-2E9C-101B-9397-08002B2CF9AE}" pid="6" name="bjSaver">
    <vt:lpwstr>5z+wqDLFBrhof7b8lazZEIiPuRtFG3xS</vt:lpwstr>
  </property>
</Properties>
</file>