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68" r:id="rId20"/>
    <p:sldId id="270" r:id="rId21"/>
    <p:sldId id="278" r:id="rId22"/>
    <p:sldId id="279" r:id="rId23"/>
  </p:sldIdLst>
  <p:sldSz cx="7561263" cy="10693400"/>
  <p:notesSz cx="6858000" cy="9144000"/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3282" y="-10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7095" y="3321887"/>
            <a:ext cx="6427074" cy="22921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288" y="6871500"/>
            <a:ext cx="6427074" cy="212382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7288" y="4532321"/>
            <a:ext cx="6427074" cy="233918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78063" y="2495129"/>
            <a:ext cx="3339558" cy="705714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843642" y="2495129"/>
            <a:ext cx="3339558" cy="705714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4" y="2393639"/>
            <a:ext cx="3340871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8064" y="3391194"/>
            <a:ext cx="3340871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4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7" cy="912652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4" cy="731458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060" y="7485381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82060" y="8369073"/>
            <a:ext cx="4536758" cy="125498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481916" y="428234"/>
            <a:ext cx="1701284" cy="91240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8063" y="428234"/>
            <a:ext cx="4977831" cy="91240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3" y="2495129"/>
            <a:ext cx="6805137" cy="7057149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C328B-C4B0-4ED1-A24A-B06DBB1A2585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CF990-C461-4B4E-85A8-DF43C59F9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04305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2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pic>
        <p:nvPicPr>
          <p:cNvPr id="1027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930050"/>
            <a:ext cx="7560000" cy="17633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Структура детской поликлиники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" y="7131163"/>
            <a:ext cx="7561262" cy="1644561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УЧАСТКОВЫЙ ПРИНЦИП ОБСЛУЖИВАНИЯ ДЕТЕЙ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744" y="2736210"/>
            <a:ext cx="5473774" cy="38171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85296"/>
            <a:ext cx="6840000" cy="918000"/>
          </a:xfrm>
          <a:solidFill>
            <a:schemeClr val="bg1"/>
          </a:solidFill>
          <a:effectLst>
            <a:softEdge rad="63500"/>
          </a:effectLst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ДЕТСКАЯ ПОЛИКЛИНИКА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131858"/>
            <a:ext cx="6840000" cy="2610489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Детская поликлиника </a:t>
            </a:r>
            <a:r>
              <a:rPr lang="ru-RU" sz="2000" dirty="0" smtClean="0">
                <a:latin typeface="Arial Narrow" pitchFamily="34" charset="0"/>
              </a:rPr>
              <a:t>– лечебно-профилактическое учреждение, обеспечивающее в районе деятельности первичную медико-санитарную помощь детям с рождения до 18 лет.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В настоящее время различают </a:t>
            </a:r>
            <a:r>
              <a:rPr lang="ru-RU" sz="2000" b="1" dirty="0" smtClean="0">
                <a:latin typeface="Arial Narrow" pitchFamily="34" charset="0"/>
              </a:rPr>
              <a:t>5 категорий </a:t>
            </a:r>
            <a:r>
              <a:rPr lang="ru-RU" sz="2000" dirty="0" smtClean="0">
                <a:latin typeface="Arial Narrow" pitchFamily="34" charset="0"/>
              </a:rPr>
              <a:t>детских поликлиник в зависимости от планируемого числа посещений в день:</a:t>
            </a:r>
          </a:p>
          <a:p>
            <a:pPr marL="0" indent="391146" algn="just">
              <a:spcBef>
                <a:spcPts val="1200"/>
              </a:spcBef>
              <a:buNone/>
            </a:pPr>
            <a:endParaRPr lang="ru-RU" sz="2000" dirty="0">
              <a:latin typeface="Arial Narrow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94483" y="3377059"/>
          <a:ext cx="6572296" cy="26125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8050"/>
                <a:gridCol w="4114246"/>
              </a:tblGrid>
              <a:tr h="444198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Категория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Количество посещений в сутки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  <a:tr h="433677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Первая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800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  <a:tr h="433677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Вторая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700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  <a:tr h="433677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Третья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500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  <a:tr h="433677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Четвёртая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300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  <a:tr h="433677"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Пятая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dirty="0" smtClean="0"/>
                        <a:t>150</a:t>
                      </a:r>
                      <a:endParaRPr lang="ru-RU" sz="2100" dirty="0"/>
                    </a:p>
                  </a:txBody>
                  <a:tcPr marL="100817" marR="100817" marT="53467" marB="53467" anchor="ctr"/>
                </a:tc>
              </a:tr>
            </a:tbl>
          </a:graphicData>
        </a:graphic>
      </p:graphicFrame>
      <p:sp>
        <p:nvSpPr>
          <p:cNvPr id="7" name="Содержимое 2"/>
          <p:cNvSpPr txBox="1">
            <a:spLocks/>
          </p:cNvSpPr>
          <p:nvPr/>
        </p:nvSpPr>
        <p:spPr>
          <a:xfrm>
            <a:off x="0" y="6203956"/>
            <a:ext cx="7561263" cy="842092"/>
          </a:xfrm>
          <a:prstGeom prst="rect">
            <a:avLst/>
          </a:prstGeom>
        </p:spPr>
        <p:txBody>
          <a:bodyPr vert="horz" lIns="104306" tIns="52153" rIns="104306" bIns="52153">
            <a:normAutofit/>
          </a:bodyPr>
          <a:lstStyle/>
          <a:p>
            <a:pPr marL="391146" indent="-391146" algn="ctr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Структура участка: до 1000 детей и 60 из них 1 месяца жизни</a:t>
            </a:r>
            <a:endParaRPr lang="ru-RU" sz="20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14339" name="Picture 3" descr="Картинки по запросу Детская поликлиника г Челябинс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6335" y="6775460"/>
            <a:ext cx="5088593" cy="35607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74602"/>
            <a:ext cx="6840000" cy="2195041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АМБУЛАТОРНО-ПОЛИКЛИНИЧЕСКАЯ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ПОМОЩЬ ВКЛЮЧАЕТ: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0631" y="2723440"/>
            <a:ext cx="6480000" cy="2694698"/>
          </a:xfrm>
        </p:spPr>
        <p:txBody>
          <a:bodyPr>
            <a:normAutofit lnSpcReduction="10000"/>
          </a:bodyPr>
          <a:lstStyle/>
          <a:p>
            <a:pPr marL="355600" indent="-273050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Первичную и неотложную медицинскую помощь;</a:t>
            </a:r>
          </a:p>
          <a:p>
            <a:pPr marL="355600" indent="-273050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Первичные профилактические мероприятия;</a:t>
            </a:r>
          </a:p>
          <a:p>
            <a:pPr marL="355600" indent="-273050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Диагностику и лечение различных заболеваний и состояний;</a:t>
            </a:r>
          </a:p>
          <a:p>
            <a:pPr marL="355600" indent="-273050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Клинико-экспертную деятельность;</a:t>
            </a:r>
          </a:p>
          <a:p>
            <a:pPr marL="355600" indent="-273050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Диспансерное наблюдение здоровых, групп риска и больных… и т.д.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15362" name="Picture 2" descr="Картинки по запросу Детская поликлиника г Челябинс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631" y="5739408"/>
            <a:ext cx="6480000" cy="38935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Picture 2" descr="D:\_Входящие\02 Вторни4ег\01 Никонова\f97e4e93690ad062e7379d34b193b38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80895" y="1792984"/>
            <a:ext cx="1717189" cy="19106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94138"/>
            <a:ext cx="6840000" cy="1620000"/>
          </a:xfrm>
          <a:solidFill>
            <a:schemeClr val="bg1"/>
          </a:solidFill>
          <a:effectLst>
            <a:softEdge rad="63500"/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СТРУКТУРА ДЕТСКОЙ ПОЛИКЛИНИКИ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14916" y="2278832"/>
            <a:ext cx="3731431" cy="1069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lvl="0" algn="ctr"/>
            <a:r>
              <a:rPr lang="ru-RU" sz="2000" dirty="0">
                <a:latin typeface="Arial Narrow" pitchFamily="34" charset="0"/>
              </a:rPr>
              <a:t>Информационно-аналитическое </a:t>
            </a:r>
            <a:r>
              <a:rPr lang="ru-RU" sz="2000" dirty="0" smtClean="0">
                <a:latin typeface="Arial Narrow" pitchFamily="34" charset="0"/>
              </a:rPr>
              <a:t>отделение</a:t>
            </a:r>
            <a:endParaRPr lang="ru-RU" sz="2000" dirty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020" y="3937476"/>
            <a:ext cx="2430965" cy="1069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>
                <a:latin typeface="Arial Narrow" pitchFamily="34" charset="0"/>
              </a:rPr>
              <a:t>Профилактическое отделение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995077" y="3769058"/>
            <a:ext cx="2375435" cy="32841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>
                <a:latin typeface="Arial Narrow" pitchFamily="34" charset="0"/>
              </a:rPr>
              <a:t>Отделение организации медицинской помощи несовершеннолетним в образовательных организациях (</a:t>
            </a:r>
            <a:r>
              <a:rPr lang="ru-RU" sz="2000" dirty="0" err="1" smtClean="0">
                <a:latin typeface="Arial Narrow" pitchFamily="34" charset="0"/>
              </a:rPr>
              <a:t>дошкольно</a:t>
            </a:r>
            <a:r>
              <a:rPr lang="ru-RU" sz="2000" dirty="0" smtClean="0">
                <a:latin typeface="Arial Narrow" pitchFamily="34" charset="0"/>
              </a:rPr>
              <a:t> - школьное </a:t>
            </a:r>
            <a:r>
              <a:rPr lang="ru-RU" sz="2000" dirty="0">
                <a:latin typeface="Arial Narrow" pitchFamily="34" charset="0"/>
              </a:rPr>
              <a:t>отделение)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7020" y="5705873"/>
            <a:ext cx="2272180" cy="1069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>
                <a:latin typeface="Arial Narrow" pitchFamily="34" charset="0"/>
              </a:rPr>
              <a:t>Консультативно-диагностическое отделение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7020" y="7545708"/>
            <a:ext cx="3945678" cy="1515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>
                <a:latin typeface="Arial Narrow" pitchFamily="34" charset="0"/>
              </a:rPr>
              <a:t>Помещение для проведения консультаций и (или) участия в консилиуме врачей с применением </a:t>
            </a:r>
            <a:r>
              <a:rPr lang="ru-RU" sz="2000" dirty="0" err="1">
                <a:latin typeface="Arial Narrow" pitchFamily="34" charset="0"/>
              </a:rPr>
              <a:t>телемедицинских</a:t>
            </a:r>
            <a:r>
              <a:rPr lang="ru-RU" sz="2000" dirty="0">
                <a:latin typeface="Arial Narrow" pitchFamily="34" charset="0"/>
              </a:rPr>
              <a:t> технологий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495011" y="7726897"/>
            <a:ext cx="2913580" cy="1069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>
                <a:latin typeface="Arial Narrow" pitchFamily="34" charset="0"/>
              </a:rPr>
              <a:t>Административно-хозяйственное отделение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83938" y="4863779"/>
            <a:ext cx="2193386" cy="106934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sz="2000" dirty="0" smtClean="0">
                <a:latin typeface="Arial Narrow" pitchFamily="34" charset="0"/>
              </a:rPr>
              <a:t>Структура детской поликлиники</a:t>
            </a:r>
            <a:endParaRPr lang="ru-RU" sz="2000" dirty="0">
              <a:latin typeface="Arial Narrow" pitchFamily="34" charset="0"/>
            </a:endParaRPr>
          </a:p>
        </p:txBody>
      </p:sp>
      <p:cxnSp>
        <p:nvCxnSpPr>
          <p:cNvPr id="14" name="Прямая со стрелкой 13"/>
          <p:cNvCxnSpPr>
            <a:stCxn id="12" idx="0"/>
          </p:cNvCxnSpPr>
          <p:nvPr/>
        </p:nvCxnSpPr>
        <p:spPr>
          <a:xfrm rot="5400000" flipH="1" flipV="1">
            <a:off x="3093795" y="4176149"/>
            <a:ext cx="1374467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4367894" y="4358523"/>
            <a:ext cx="555745" cy="505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2581944" y="4274314"/>
            <a:ext cx="555745" cy="5894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2351871" y="5913014"/>
            <a:ext cx="714529" cy="505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778259" y="5958501"/>
            <a:ext cx="0" cy="1515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4334004" y="5958501"/>
            <a:ext cx="952706" cy="17683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:\_Входящие\02 Вторни4ег\01 Никонова\8754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311" y="1230724"/>
            <a:ext cx="1411618" cy="2258588"/>
          </a:xfrm>
          <a:prstGeom prst="rect">
            <a:avLst/>
          </a:prstGeom>
          <a:noFill/>
        </p:spPr>
      </p:pic>
      <p:pic>
        <p:nvPicPr>
          <p:cNvPr id="22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4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94138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lvl="0"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ИНФОРМАЦИОННО-АНАЛИТИЧЕСКОЕ ОТДЕЛЕНИЕ 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894117"/>
            <a:ext cx="6840000" cy="2189442"/>
          </a:xfrm>
        </p:spPr>
        <p:txBody>
          <a:bodyPr>
            <a:normAutofit/>
          </a:bodyPr>
          <a:lstStyle/>
          <a:p>
            <a:pPr marL="0" lvl="0" indent="391146" algn="just">
              <a:spcBef>
                <a:spcPts val="1200"/>
              </a:spcBef>
              <a:buNone/>
            </a:pPr>
            <a:r>
              <a:rPr lang="ru-RU" sz="2000" b="1" u="sng" dirty="0" smtClean="0">
                <a:latin typeface="Arial Narrow" pitchFamily="34" charset="0"/>
              </a:rPr>
              <a:t>Информационно-аналитическое отделение</a:t>
            </a:r>
            <a:r>
              <a:rPr lang="ru-RU" sz="2000" dirty="0" smtClean="0">
                <a:latin typeface="Arial Narrow" pitchFamily="34" charset="0"/>
              </a:rPr>
              <a:t>, включающее </a:t>
            </a:r>
          </a:p>
          <a:p>
            <a:pPr marL="363538" lvl="0" indent="-363538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регистратуру, </a:t>
            </a:r>
          </a:p>
          <a:p>
            <a:pPr marL="363538" lvl="0" indent="-363538" algn="just">
              <a:spcBef>
                <a:spcPts val="1200"/>
              </a:spcBef>
            </a:pPr>
            <a:r>
              <a:rPr lang="ru-RU" sz="2000" dirty="0" err="1" smtClean="0">
                <a:latin typeface="Arial Narrow" pitchFamily="34" charset="0"/>
              </a:rPr>
              <a:t>картохранилище</a:t>
            </a:r>
            <a:r>
              <a:rPr lang="ru-RU" sz="2000" dirty="0" smtClean="0">
                <a:latin typeface="Arial Narrow" pitchFamily="34" charset="0"/>
              </a:rPr>
              <a:t>, </a:t>
            </a:r>
          </a:p>
          <a:p>
            <a:pPr marL="363538" lvl="0" indent="-363538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организационно-методический кабинет (</a:t>
            </a:r>
            <a:r>
              <a:rPr lang="ru-RU" sz="2000" dirty="0" err="1" smtClean="0">
                <a:latin typeface="Arial Narrow" pitchFamily="34" charset="0"/>
              </a:rPr>
              <a:t>кабинет</a:t>
            </a:r>
            <a:r>
              <a:rPr lang="ru-RU" sz="2000" dirty="0" smtClean="0">
                <a:latin typeface="Arial Narrow" pitchFamily="34" charset="0"/>
              </a:rPr>
              <a:t> медицинской статистики);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22530" name="Picture 2" descr="Картинки по запросу Регистратура в детской поликлиник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921" y="4132254"/>
            <a:ext cx="4018808" cy="3194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2532" name="Picture 4" descr="Картинки по запросу Регистратура в детской поликлиник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07807">
            <a:off x="2548674" y="6924617"/>
            <a:ext cx="4574553" cy="3096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098" name="Picture 2" descr="D:\_Входящие\02 Вторни4ег\01 Никонова\Совушк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731" y="7847030"/>
            <a:ext cx="1923184" cy="2500139"/>
          </a:xfrm>
          <a:prstGeom prst="rect">
            <a:avLst/>
          </a:prstGeom>
          <a:noFill/>
        </p:spPr>
      </p:pic>
      <p:pic>
        <p:nvPicPr>
          <p:cNvPr id="4099" name="Picture 3" descr="D:\_Входящие\02 Вторни4ег\01 Никонова\27817305102020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09325" y="4370190"/>
            <a:ext cx="2851938" cy="26750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378347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ПРОФИЛАКТИЧЕСКОЕ ОТДЕЛЕНИЕ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894117"/>
            <a:ext cx="6840000" cy="1852605"/>
          </a:xfrm>
        </p:spPr>
        <p:txBody>
          <a:bodyPr>
            <a:normAutofit/>
          </a:bodyPr>
          <a:lstStyle/>
          <a:p>
            <a:pPr marL="0" lvl="0" indent="391146" algn="ctr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Профилактическое отделение,</a:t>
            </a:r>
            <a:r>
              <a:rPr lang="ru-RU" sz="2000" dirty="0" smtClean="0">
                <a:latin typeface="Arial Narrow" pitchFamily="34" charset="0"/>
              </a:rPr>
              <a:t> включающее: </a:t>
            </a:r>
          </a:p>
          <a:p>
            <a:pPr marL="0" lvl="0" indent="391146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кабинет здорового ребенка/ центр здоровья для детей;</a:t>
            </a:r>
          </a:p>
          <a:p>
            <a:pPr marL="0" lvl="0" indent="391146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прививочный кабинет;</a:t>
            </a:r>
          </a:p>
          <a:p>
            <a:pPr marL="0" lvl="0" indent="391146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отделение медико-социальной помощи;</a:t>
            </a:r>
          </a:p>
          <a:p>
            <a:pPr marL="0" indent="391146">
              <a:spcBef>
                <a:spcPts val="1200"/>
              </a:spcBef>
            </a:pPr>
            <a:endParaRPr lang="ru-RU" sz="2000" dirty="0">
              <a:latin typeface="Arial Narrow" pitchFamily="34" charset="0"/>
            </a:endParaRPr>
          </a:p>
        </p:txBody>
      </p:sp>
      <p:pic>
        <p:nvPicPr>
          <p:cNvPr id="2150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58543">
            <a:off x="483729" y="4123644"/>
            <a:ext cx="4733337" cy="33435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1510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0433" y="6775460"/>
            <a:ext cx="4733337" cy="33306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2" descr="D:\_Входящие\02 Вторни4ег\01 Никонова\8754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6989774"/>
            <a:ext cx="2036701" cy="3258720"/>
          </a:xfrm>
          <a:prstGeom prst="rect">
            <a:avLst/>
          </a:prstGeom>
          <a:noFill/>
        </p:spPr>
      </p:pic>
      <p:pic>
        <p:nvPicPr>
          <p:cNvPr id="8" name="Picture 2" descr="D:\_Входящие\02 Вторни4ег\01 Никонова\f97e4e93690ad062e7379d34b193b38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137953" y="4152921"/>
            <a:ext cx="2145817" cy="2387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94138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ДОШКОЛЬНО - ШКОЛЬНОЕ ОТДЕЛЕНИЕ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894526"/>
            <a:ext cx="6840000" cy="1094720"/>
          </a:xfrm>
        </p:spPr>
        <p:txBody>
          <a:bodyPr>
            <a:normAutofit/>
          </a:bodyPr>
          <a:lstStyle/>
          <a:p>
            <a:pPr marL="0" lv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Отделение организации медицинской помощи несовершеннолетним в образовательных организациях </a:t>
            </a:r>
            <a:r>
              <a:rPr lang="ru-RU" sz="2000" dirty="0" smtClean="0">
                <a:latin typeface="Arial Narrow" pitchFamily="34" charset="0"/>
              </a:rPr>
              <a:t>(</a:t>
            </a:r>
            <a:r>
              <a:rPr lang="ru-RU" sz="2000" dirty="0" err="1" smtClean="0">
                <a:latin typeface="Arial Narrow" pitchFamily="34" charset="0"/>
              </a:rPr>
              <a:t>дошкольно-школьное</a:t>
            </a:r>
            <a:r>
              <a:rPr lang="ru-RU" sz="2000" dirty="0" smtClean="0">
                <a:latin typeface="Arial Narrow" pitchFamily="34" charset="0"/>
              </a:rPr>
              <a:t> отделение);</a:t>
            </a:r>
          </a:p>
          <a:p>
            <a:pPr marL="0" indent="391146" algn="just">
              <a:spcBef>
                <a:spcPts val="1200"/>
              </a:spcBef>
            </a:pPr>
            <a:endParaRPr lang="ru-RU" sz="2000" dirty="0">
              <a:latin typeface="Arial Narrow" pitchFamily="34" charset="0"/>
            </a:endParaRPr>
          </a:p>
        </p:txBody>
      </p:sp>
      <p:pic>
        <p:nvPicPr>
          <p:cNvPr id="20482" name="Picture 2" descr="Картинки по запросу дошкольно-школьное отделение  в детской поликлиник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3243" y="3203560"/>
            <a:ext cx="4352135" cy="3069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484" name="Picture 4" descr="Картинки по запросу дошкольно-школьное отделение  в детской поликлиник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51692">
            <a:off x="557940" y="6315779"/>
            <a:ext cx="4558949" cy="3214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2" name="Picture 2" descr="D:\_Входящие\02 Вторни4ег\01 Никонова\fot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507" y="6132518"/>
            <a:ext cx="3326315" cy="27708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03164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КОНСУЛЬТАТИВНО-ДИАГНОСТИЧЕСКОЕ ОТДЕЛЕНИЕ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703362"/>
            <a:ext cx="6840000" cy="8837596"/>
          </a:xfrm>
        </p:spPr>
        <p:txBody>
          <a:bodyPr>
            <a:noAutofit/>
          </a:bodyPr>
          <a:lstStyle/>
          <a:p>
            <a:pPr marL="363538" lvl="0" indent="-187325" algn="ctr">
              <a:lnSpc>
                <a:spcPts val="1800"/>
              </a:lnSpc>
              <a:spcBef>
                <a:spcPts val="200"/>
              </a:spcBef>
              <a:buNone/>
            </a:pPr>
            <a:r>
              <a:rPr lang="ru-RU" sz="1800" b="1" dirty="0" smtClean="0">
                <a:latin typeface="Arial Narrow" pitchFamily="34" charset="0"/>
              </a:rPr>
              <a:t>Консультативно-диагностическое отделение, включающее: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врача-педиатра участкового;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процедурную;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детский неврологический кабинет;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</a:t>
            </a:r>
            <a:r>
              <a:rPr lang="ru-RU" sz="1800" dirty="0" err="1" smtClean="0">
                <a:latin typeface="Arial Narrow" pitchFamily="34" charset="0"/>
              </a:rPr>
              <a:t>врача-детского</a:t>
            </a:r>
            <a:r>
              <a:rPr lang="ru-RU" sz="1800" dirty="0" smtClean="0">
                <a:latin typeface="Arial Narrow" pitchFamily="34" charset="0"/>
              </a:rPr>
              <a:t> кардиолога;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</a:t>
            </a:r>
            <a:r>
              <a:rPr lang="ru-RU" sz="1800" dirty="0" err="1" smtClean="0">
                <a:latin typeface="Arial Narrow" pitchFamily="34" charset="0"/>
              </a:rPr>
              <a:t>врача-детского</a:t>
            </a:r>
            <a:r>
              <a:rPr lang="ru-RU" sz="1800" dirty="0" smtClean="0">
                <a:latin typeface="Arial Narrow" pitchFamily="34" charset="0"/>
              </a:rPr>
              <a:t> эндокринолога;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детский ревматологический кабинет, включающий процедурную для проведения противоревматической терапии, в том числе генно-инженерными биологическими препаратами;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детский кабинет инфекционных болезней;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детский акушерско-гинекологический кабинет;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</a:t>
            </a:r>
            <a:r>
              <a:rPr lang="ru-RU" sz="1800" dirty="0" err="1" smtClean="0">
                <a:latin typeface="Arial Narrow" pitchFamily="34" charset="0"/>
              </a:rPr>
              <a:t>врача-детского</a:t>
            </a:r>
            <a:r>
              <a:rPr lang="ru-RU" sz="1800" dirty="0" smtClean="0">
                <a:latin typeface="Arial Narrow" pitchFamily="34" charset="0"/>
              </a:rPr>
              <a:t> онколога;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</a:t>
            </a:r>
            <a:r>
              <a:rPr lang="ru-RU" sz="1800" dirty="0" err="1" smtClean="0">
                <a:latin typeface="Arial Narrow" pitchFamily="34" charset="0"/>
              </a:rPr>
              <a:t>врача-детского</a:t>
            </a:r>
            <a:r>
              <a:rPr lang="ru-RU" sz="1800" dirty="0" smtClean="0">
                <a:latin typeface="Arial Narrow" pitchFamily="34" charset="0"/>
              </a:rPr>
              <a:t> </a:t>
            </a:r>
            <a:r>
              <a:rPr lang="ru-RU" sz="1800" dirty="0" err="1" smtClean="0">
                <a:latin typeface="Arial Narrow" pitchFamily="34" charset="0"/>
              </a:rPr>
              <a:t>уролога-андролога</a:t>
            </a:r>
            <a:r>
              <a:rPr lang="ru-RU" sz="1800" dirty="0" smtClean="0">
                <a:latin typeface="Arial Narrow" pitchFamily="34" charset="0"/>
              </a:rPr>
              <a:t>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</a:t>
            </a:r>
            <a:r>
              <a:rPr lang="ru-RU" sz="1800" dirty="0" err="1" smtClean="0">
                <a:latin typeface="Arial Narrow" pitchFamily="34" charset="0"/>
              </a:rPr>
              <a:t>врача-детского</a:t>
            </a:r>
            <a:r>
              <a:rPr lang="ru-RU" sz="1800" dirty="0" smtClean="0">
                <a:latin typeface="Arial Narrow" pitchFamily="34" charset="0"/>
              </a:rPr>
              <a:t> хирурга с перевязочной и манипуляционной;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врача-гастроэнтеролога;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 травматолога-ортопеда с процедурной и перевязочной;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детский офтальмологический кабинет/ офтальмологический кабинет охраны зрения детей;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оториноларингологический кабинет, включающий дополнительное оснащение оториноларингологического кабинета, оказывающего помощь больным с заболеваниями голосового аппарата;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врача-аллерголога-иммунолога с процедурной;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врача-нефролога;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рентгеновский кабинет (отделение);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ультразвуковой диагностики;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клинико-диагностическая лаборатория (КДЛ);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эндоскопический кабинет (отделение);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функциональной диагностики;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(отделение) неотложной медицинской помощи;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врача по медицинской реабилитации;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физиотерапевтический кабинет (отделение);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дефектолога (логопеда);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медицинского психолога;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(отделение) лечебной физкультуры;</a:t>
            </a:r>
          </a:p>
          <a:p>
            <a:pPr marL="363538" lvl="0" indent="-187325">
              <a:lnSpc>
                <a:spcPts val="1800"/>
              </a:lnSpc>
              <a:spcBef>
                <a:spcPts val="200"/>
              </a:spcBef>
            </a:pPr>
            <a:r>
              <a:rPr lang="ru-RU" sz="1800" dirty="0" smtClean="0">
                <a:latin typeface="Arial Narrow" pitchFamily="34" charset="0"/>
              </a:rPr>
              <a:t>кабинет массажа.</a:t>
            </a:r>
          </a:p>
          <a:p>
            <a:pPr marL="363538" indent="-187325">
              <a:lnSpc>
                <a:spcPts val="1800"/>
              </a:lnSpc>
              <a:spcBef>
                <a:spcPts val="200"/>
              </a:spcBef>
            </a:pPr>
            <a:endParaRPr lang="ru-RU" sz="1800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60288"/>
            <a:ext cx="6840000" cy="2164227"/>
          </a:xfrm>
        </p:spPr>
        <p:txBody>
          <a:bodyPr>
            <a:noAutofit/>
          </a:bodyPr>
          <a:lstStyle/>
          <a:p>
            <a:pPr indent="457200" algn="just">
              <a:spcBef>
                <a:spcPts val="1200"/>
              </a:spcBef>
            </a:pPr>
            <a:r>
              <a:rPr lang="ru-RU" sz="2000" dirty="0">
                <a:latin typeface="Arial Narrow" pitchFamily="34" charset="0"/>
              </a:rPr>
              <a:t>Помещение для проведения консультаций и (или) участия в консилиуме врачей с применением </a:t>
            </a:r>
            <a:r>
              <a:rPr lang="ru-RU" sz="2000" dirty="0" err="1">
                <a:latin typeface="Arial Narrow" pitchFamily="34" charset="0"/>
              </a:rPr>
              <a:t>телемедицинских</a:t>
            </a:r>
            <a:r>
              <a:rPr lang="ru-RU" sz="2000" dirty="0"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технологий</a:t>
            </a:r>
            <a:br>
              <a:rPr lang="ru-RU" sz="2000" dirty="0" smtClean="0">
                <a:latin typeface="Arial Narrow" pitchFamily="34" charset="0"/>
              </a:rPr>
            </a:br>
            <a:r>
              <a:rPr lang="ru-RU" sz="2000" dirty="0" smtClean="0">
                <a:latin typeface="Arial Narrow" pitchFamily="34" charset="0"/>
              </a:rPr>
              <a:t/>
            </a:r>
            <a:br>
              <a:rPr lang="ru-RU" sz="2000" dirty="0" smtClean="0">
                <a:latin typeface="Arial Narrow" pitchFamily="34" charset="0"/>
              </a:rPr>
            </a:br>
            <a:r>
              <a:rPr lang="ru-RU" sz="2000" dirty="0" smtClean="0">
                <a:latin typeface="Arial Narrow" pitchFamily="34" charset="0"/>
              </a:rPr>
              <a:t>Помещение для проведения консультаций и (или) участия в консилиуме врачей с применением </a:t>
            </a:r>
            <a:r>
              <a:rPr lang="ru-RU" sz="2000" dirty="0" err="1" smtClean="0">
                <a:latin typeface="Arial Narrow" pitchFamily="34" charset="0"/>
              </a:rPr>
              <a:t>телемедицинских</a:t>
            </a:r>
            <a:r>
              <a:rPr lang="ru-RU" sz="2000" dirty="0" smtClean="0">
                <a:latin typeface="Arial Narrow" pitchFamily="34" charset="0"/>
              </a:rPr>
              <a:t> технологий</a:t>
            </a:r>
            <a:br>
              <a:rPr lang="ru-RU" sz="2000" dirty="0" smtClean="0">
                <a:latin typeface="Arial Narrow" pitchFamily="34" charset="0"/>
              </a:rPr>
            </a:br>
            <a:endParaRPr lang="ru-RU" sz="2000" dirty="0">
              <a:latin typeface="Arial Narrow" pitchFamily="34" charset="0"/>
            </a:endParaRPr>
          </a:p>
        </p:txBody>
      </p:sp>
      <p:pic>
        <p:nvPicPr>
          <p:cNvPr id="18434" name="Picture 2" descr="Картинки по запросу 5. Помещение для проведения консультаций и (или) участия в консилиуме врачей с применением телемедицинских технологий  в детской поликлинике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34488"/>
          <a:stretch>
            <a:fillRect/>
          </a:stretch>
        </p:blipFill>
        <p:spPr bwMode="auto">
          <a:xfrm rot="540873">
            <a:off x="358780" y="2081915"/>
            <a:ext cx="5389251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8436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71529" y="-1693122"/>
            <a:ext cx="5859979" cy="3527337"/>
          </a:xfrm>
          <a:prstGeom prst="rect">
            <a:avLst/>
          </a:prstGeom>
          <a:noFill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8" name="Picture 6" descr="Картинки по запросу 5. Помещение для проведения консультаций и (или) участия в консилиуме врачей с применением телемедицинских технологий  в детской поликлинике"/>
          <p:cNvPicPr>
            <a:picLocks noChangeAspect="1" noChangeArrowheads="1"/>
          </p:cNvPicPr>
          <p:nvPr/>
        </p:nvPicPr>
        <p:blipFill>
          <a:blip r:embed="rId4" cstate="print"/>
          <a:srcRect b="8863"/>
          <a:stretch>
            <a:fillRect/>
          </a:stretch>
        </p:blipFill>
        <p:spPr bwMode="auto">
          <a:xfrm>
            <a:off x="1423177" y="5846766"/>
            <a:ext cx="5463054" cy="39991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2" descr="D:\_Входящие\02 Вторни4ег\01 Никонова\Совушк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731" y="8025434"/>
            <a:ext cx="1785950" cy="2321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94139"/>
            <a:ext cx="6840000" cy="2623669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ОРГАНИЗАЦИЯ РАБОТЫ УЧАСТКОВОЙ МЕДИЦИНСКОЙ СЕСТРЫ НА ПЕДИАТРИЧЕСКОМ УЧАСТКЕ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2986497"/>
            <a:ext cx="6840000" cy="328889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ru-RU" sz="2200" b="1" dirty="0">
                <a:latin typeface="Arial Narrow" pitchFamily="34" charset="0"/>
              </a:rPr>
              <a:t>В работе участковой медицинской сестры выделяют следующие разделы:</a:t>
            </a:r>
          </a:p>
          <a:p>
            <a:pPr marL="585788" indent="-409575" algn="just">
              <a:spcBef>
                <a:spcPts val="1200"/>
              </a:spcBef>
            </a:pPr>
            <a:r>
              <a:rPr lang="ru-RU" sz="2200" b="1" u="sng" dirty="0">
                <a:latin typeface="Arial Narrow" pitchFamily="34" charset="0"/>
              </a:rPr>
              <a:t>Профилактический</a:t>
            </a:r>
          </a:p>
          <a:p>
            <a:pPr marL="585788" indent="-409575" algn="just">
              <a:spcBef>
                <a:spcPts val="1200"/>
              </a:spcBef>
            </a:pPr>
            <a:r>
              <a:rPr lang="ru-RU" sz="2200" b="1" u="sng" dirty="0">
                <a:latin typeface="Arial Narrow" pitchFamily="34" charset="0"/>
              </a:rPr>
              <a:t>Лечебный</a:t>
            </a:r>
          </a:p>
          <a:p>
            <a:pPr marL="585788" indent="-409575" algn="just">
              <a:spcBef>
                <a:spcPts val="1200"/>
              </a:spcBef>
            </a:pPr>
            <a:r>
              <a:rPr lang="ru-RU" sz="2200" b="1" u="sng" dirty="0">
                <a:latin typeface="Arial Narrow" pitchFamily="34" charset="0"/>
              </a:rPr>
              <a:t>Организационный</a:t>
            </a:r>
            <a:endParaRPr lang="ru-RU" sz="2200" u="sng" dirty="0">
              <a:latin typeface="Arial Narrow" pitchFamily="34" charset="0"/>
            </a:endParaRPr>
          </a:p>
          <a:p>
            <a:pPr indent="457200" algn="just">
              <a:spcBef>
                <a:spcPts val="1200"/>
              </a:spcBef>
              <a:buNone/>
            </a:pPr>
            <a:r>
              <a:rPr lang="ru-RU" sz="2200" dirty="0" smtClean="0">
                <a:latin typeface="Arial Narrow" pitchFamily="34" charset="0"/>
              </a:rPr>
              <a:t> </a:t>
            </a:r>
          </a:p>
          <a:p>
            <a:pPr indent="457200" algn="just">
              <a:spcBef>
                <a:spcPts val="1200"/>
              </a:spcBef>
            </a:pPr>
            <a:endParaRPr lang="ru-RU" sz="2200" dirty="0">
              <a:latin typeface="Arial Narrow" pitchFamily="34" charset="0"/>
            </a:endParaRPr>
          </a:p>
        </p:txBody>
      </p:sp>
      <p:pic>
        <p:nvPicPr>
          <p:cNvPr id="16388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 l="6670" t="2985" r="9176" b="5970"/>
          <a:stretch>
            <a:fillRect/>
          </a:stretch>
        </p:blipFill>
        <p:spPr bwMode="auto">
          <a:xfrm>
            <a:off x="3494879" y="4275130"/>
            <a:ext cx="3714776" cy="59649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 descr="D:\_Входящие\02 Вторни4ег\01 Никонова\2781730510202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169" y="6632584"/>
            <a:ext cx="3918219" cy="36751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74602"/>
            <a:ext cx="6840000" cy="918000"/>
          </a:xfrm>
          <a:solidFill>
            <a:schemeClr val="bg1"/>
          </a:solidFill>
          <a:effectLst>
            <a:softEdge rad="63500"/>
          </a:effectLst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253159"/>
            <a:ext cx="6840000" cy="6736747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Осуществляет динамическое медицинское наблюдение за физическим и нервно-психическим развитием детей;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Проводит дородовые патронажи, первичный патронаж новорожденных и детей раннего возраста в установленные сроки, </a:t>
            </a:r>
            <a:r>
              <a:rPr lang="ru-RU" sz="2000" dirty="0" err="1" smtClean="0">
                <a:latin typeface="Arial Narrow" pitchFamily="34" charset="0"/>
              </a:rPr>
              <a:t>профосмотры</a:t>
            </a:r>
            <a:r>
              <a:rPr lang="ru-RU" sz="2000" dirty="0" smtClean="0">
                <a:latin typeface="Arial Narrow" pitchFamily="34" charset="0"/>
              </a:rPr>
              <a:t> детей раннего возраста, а также детей в декретированные возрастные сроки;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Обеспечивает контроль за выполнением режима, рационального питания, мероприятий по профилактике у детей алиментарных расстройств, рахита, анемии и </a:t>
            </a:r>
            <a:r>
              <a:rPr lang="ru-RU" sz="2000" dirty="0" err="1" smtClean="0">
                <a:latin typeface="Arial Narrow" pitchFamily="34" charset="0"/>
              </a:rPr>
              <a:t>др</a:t>
            </a:r>
            <a:r>
              <a:rPr lang="ru-RU" sz="2000" dirty="0" smtClean="0">
                <a:latin typeface="Arial Narrow" pitchFamily="34" charset="0"/>
              </a:rPr>
              <a:t>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Участвует в подготовке к проведению иммунопрофилактики детей;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Участвует в подготовке детей к поступлению в образовательные учреждения;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Обеспечивает поступление информации о детях и семьях социального риска в отделение медико-социальной помощи детской поликлиники, органы опеки и попечительства.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5" name="Picture 2" descr="https://dostup1.ru/netcat_files/Image2018/2019/04/09/bq8qzox5a8w.jpg"/>
          <p:cNvPicPr>
            <a:picLocks noChangeAspect="1" noChangeArrowheads="1"/>
          </p:cNvPicPr>
          <p:nvPr/>
        </p:nvPicPr>
        <p:blipFill>
          <a:blip r:embed="rId3" cstate="print"/>
          <a:srcRect t="11623" b="29467"/>
          <a:stretch>
            <a:fillRect/>
          </a:stretch>
        </p:blipFill>
        <p:spPr bwMode="auto">
          <a:xfrm>
            <a:off x="2994813" y="7204088"/>
            <a:ext cx="3714776" cy="30945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2" descr="D:\_Входящие\02 Вторни4ег\01 Никонова\fot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7359" y="7847030"/>
            <a:ext cx="2572773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74602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ДОРОДОВЫЕ ПАТРОНАЖИ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774800"/>
            <a:ext cx="6840000" cy="6905166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Борьба за здоровье ребёнка начинается задолго до его рождения, когда участковая медицинская сестра осуществляет </a:t>
            </a:r>
            <a:r>
              <a:rPr lang="ru-RU" sz="2000" b="1" dirty="0" smtClean="0">
                <a:latin typeface="Arial Narrow" pitchFamily="34" charset="0"/>
              </a:rPr>
              <a:t>дородовые патронажи.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Первый дородовый патронаж к беременной медицинская сестра проводит </a:t>
            </a:r>
            <a:r>
              <a:rPr lang="ru-RU" sz="2000" b="1" dirty="0" smtClean="0">
                <a:latin typeface="Arial Narrow" pitchFamily="34" charset="0"/>
              </a:rPr>
              <a:t>в течение 10 дней с момента поступления сведений</a:t>
            </a:r>
            <a:r>
              <a:rPr lang="ru-RU" sz="2000" dirty="0" smtClean="0">
                <a:latin typeface="Arial Narrow" pitchFamily="34" charset="0"/>
              </a:rPr>
              <a:t> о беременной из женской консультации.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Во время знакомства с будущей матерью устанавливаются доверительные отношения, которые позволяют провести беседу о большой ответственности быть матерью и о необходимости обязательного сохранения беременности.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Медицинская сестра выясняет состояние здоровья беременной, факторы, которые оказывают неблагоприятное влияние на здоровье женщины  и ребёнка (вредные привычки, профессиональные вредности, наследственные заболевания в семье, </a:t>
            </a:r>
            <a:r>
              <a:rPr lang="ru-RU" sz="2000" dirty="0" err="1" smtClean="0">
                <a:latin typeface="Arial Narrow" pitchFamily="34" charset="0"/>
              </a:rPr>
              <a:t>экстрагенитальная</a:t>
            </a:r>
            <a:r>
              <a:rPr lang="ru-RU" sz="2000" dirty="0" smtClean="0">
                <a:latin typeface="Arial Narrow" pitchFamily="34" charset="0"/>
              </a:rPr>
              <a:t> патология), даёт советы по питанию беременной, режиму дня, приглашает беременную в школу матерей. 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27650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359" y="7507757"/>
            <a:ext cx="3571900" cy="28396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D:\_Входящие\02 Вторни4ег\01 Никонова\f97e4e93690ad062e7379d34b193b38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137821" y="7132650"/>
            <a:ext cx="2931634" cy="32619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60631" y="294138"/>
            <a:ext cx="684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ДОРОДОВЫЕ ПАТРОНАЖИ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853412"/>
            <a:ext cx="6840000" cy="2778908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На </a:t>
            </a:r>
            <a:r>
              <a:rPr lang="ru-RU" sz="2000" b="1" dirty="0" smtClean="0">
                <a:latin typeface="Arial Narrow" pitchFamily="34" charset="0"/>
              </a:rPr>
              <a:t>32 – 34 неделе беременности </a:t>
            </a:r>
            <a:r>
              <a:rPr lang="ru-RU" sz="2000" dirty="0" smtClean="0">
                <a:latin typeface="Arial Narrow" pitchFamily="34" charset="0"/>
              </a:rPr>
              <a:t>участковая медицинская сестра проводит </a:t>
            </a:r>
            <a:r>
              <a:rPr lang="ru-RU" sz="2000" b="1" dirty="0" smtClean="0">
                <a:latin typeface="Arial Narrow" pitchFamily="34" charset="0"/>
              </a:rPr>
              <a:t>второй дородовый патронаж</a:t>
            </a:r>
            <a:r>
              <a:rPr lang="ru-RU" sz="2000" dirty="0" smtClean="0">
                <a:latin typeface="Arial Narrow" pitchFamily="34" charset="0"/>
              </a:rPr>
              <a:t>, во время которого выясняет состояние здоровья беременной за период, прошедший между двумя посещениями, перенесённые заболевания, контролирует соблюдение режима дня и питания, уточняются предполагаемые сроки родов и адрес, по которому будет жить семья после родов.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29698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76419">
            <a:off x="498642" y="4510565"/>
            <a:ext cx="4366569" cy="30844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9700" name="Picture 4" descr="Картинки по запросу подготовка к рода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1937" y="7132650"/>
            <a:ext cx="4239208" cy="2998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46" name="Picture 2" descr="D:\_Входящие\02 Вторни4ег\01 Никонова\5cb57e206626016a24f4aea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66515" y="4489444"/>
            <a:ext cx="1986695" cy="2780991"/>
          </a:xfrm>
          <a:prstGeom prst="rect">
            <a:avLst/>
          </a:prstGeom>
          <a:noFill/>
        </p:spPr>
      </p:pic>
      <p:pic>
        <p:nvPicPr>
          <p:cNvPr id="6147" name="Picture 3" descr="D:\_Входящие\02 Вторни4ег\01 Никонова\Бемби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0169" y="7561278"/>
            <a:ext cx="2245415" cy="28940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31" y="294138"/>
            <a:ext cx="7200000" cy="198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РАБОТА. ПАТРОНАЖИ К НОВОРОЖДЁННОМУ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2309974"/>
            <a:ext cx="6840000" cy="3536792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Важным разделом профилактической работы с новорождённым ребёнком являются </a:t>
            </a:r>
            <a:r>
              <a:rPr lang="ru-RU" sz="2000" b="1" dirty="0" smtClean="0">
                <a:latin typeface="Arial Narrow" pitchFamily="34" charset="0"/>
              </a:rPr>
              <a:t>патронажные посещения медицинской сестры на дому.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Первый патронаж к новорождённому проводится совместно участковым педиатром и участковой медицинской сестрой </a:t>
            </a:r>
            <a:r>
              <a:rPr lang="ru-RU" sz="2000" b="1" dirty="0" smtClean="0">
                <a:latin typeface="Arial Narrow" pitchFamily="34" charset="0"/>
              </a:rPr>
              <a:t>в первые 3 дня </a:t>
            </a:r>
            <a:r>
              <a:rPr lang="ru-RU" sz="2000" dirty="0" smtClean="0">
                <a:latin typeface="Arial Narrow" pitchFamily="34" charset="0"/>
              </a:rPr>
              <a:t>после выписки из родильного дома.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Дети из «групп риска» посещаются в день выписки.</a:t>
            </a:r>
            <a:endParaRPr lang="ru-RU" sz="2000" b="1" dirty="0">
              <a:latin typeface="Arial Narrow" pitchFamily="34" charset="0"/>
            </a:endParaRPr>
          </a:p>
        </p:txBody>
      </p:sp>
      <p:pic>
        <p:nvPicPr>
          <p:cNvPr id="30722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77" y="5203824"/>
            <a:ext cx="4159089" cy="29378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24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390" y="5203824"/>
            <a:ext cx="2669141" cy="4245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5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  <p:pic>
        <p:nvPicPr>
          <p:cNvPr id="27650" name="Picture 2" descr="http://rosatubes.r.o.pic.centerblog.net/a991076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1708929" y="7775592"/>
            <a:ext cx="2714644" cy="2497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pic>
        <p:nvPicPr>
          <p:cNvPr id="7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3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366304"/>
            <a:ext cx="6840000" cy="2622942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РАБОТА.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ПАТРОНАЖИ К РЕБЁНКУ ПЕРВОГО ГОДА ЖИЗНИ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3090602"/>
            <a:ext cx="6840000" cy="4042048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Повторные патронажи </a:t>
            </a:r>
            <a:r>
              <a:rPr lang="ru-RU" sz="2000" dirty="0" smtClean="0">
                <a:latin typeface="Arial Narrow" pitchFamily="34" charset="0"/>
              </a:rPr>
              <a:t>к ребёнку </a:t>
            </a:r>
            <a:r>
              <a:rPr lang="ru-RU" sz="2000" b="1" dirty="0" smtClean="0">
                <a:latin typeface="Arial Narrow" pitchFamily="34" charset="0"/>
              </a:rPr>
              <a:t>в первом полугодии жизни проводятся 2 раза в месяц, во втором полугодии 1 раз в месяц </a:t>
            </a:r>
            <a:r>
              <a:rPr lang="ru-RU" sz="2000" dirty="0" smtClean="0">
                <a:latin typeface="Arial Narrow" pitchFamily="34" charset="0"/>
              </a:rPr>
              <a:t>или чаще–по усмотрению участкового педиатра.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Во время повторных патронажей к ребёнку первого года жизни участковая медицинская сестра проверяет соблюдение санитарно-гигиенических требований, осматривает ребёнка, оценивает выполнение матерью рекомендаций и её навыки по уходу за ребёнком, наличие у ребёнка умений и навыков соответствующих возрасту, обучает мать проведению массажа и гимнастики.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31746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0565" y="6346832"/>
            <a:ext cx="3652039" cy="3758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3" descr="D:\_Входящие\02 Вторни4ег\01 Никонова\2781730510202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064" y="6704022"/>
            <a:ext cx="3461241" cy="32465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31" y="274602"/>
            <a:ext cx="7200000" cy="2643206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РАБОТА.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ПАТРОНАЖИ К РЕБЁНКУ ВТОРОГО И ТРЕТЬЕГО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ГОДА ЖИЗНИ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2901831"/>
            <a:ext cx="6840000" cy="3873629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В профилактической работе с детьми второго и третьего года жизни ведущее место занимают вопросы закаливания и физического воспитания.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На </a:t>
            </a:r>
            <a:r>
              <a:rPr lang="ru-RU" sz="2000" b="1" dirty="0" smtClean="0">
                <a:latin typeface="Arial Narrow" pitchFamily="34" charset="0"/>
              </a:rPr>
              <a:t>втором году жизни медицинская сестра посещает ребёнка 1 раз в квартал, на третьем году 1 раз в полгода</a:t>
            </a:r>
            <a:r>
              <a:rPr lang="ru-RU" sz="2000" dirty="0" smtClean="0">
                <a:latin typeface="Arial Narrow" pitchFamily="34" charset="0"/>
              </a:rPr>
              <a:t>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Цель патронажа </a:t>
            </a:r>
            <a:r>
              <a:rPr lang="ru-RU" sz="2000" dirty="0" smtClean="0">
                <a:latin typeface="Arial Narrow" pitchFamily="34" charset="0"/>
              </a:rPr>
              <a:t>– контроль за выполнением назначений участкового врача, проведение бесед по организации режима питания, закаливающих процедур, физических упражнений.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32770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359" y="6203956"/>
            <a:ext cx="5106035" cy="38845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2772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71528" y="-1693122"/>
            <a:ext cx="4984833" cy="3527337"/>
          </a:xfrm>
          <a:prstGeom prst="rect">
            <a:avLst/>
          </a:prstGeom>
          <a:noFill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Картинки по запросу физические упражнения на 2 и 3 году жизни"/>
          <p:cNvSpPr>
            <a:spLocks noChangeAspect="1" noChangeArrowheads="1"/>
          </p:cNvSpPr>
          <p:nvPr/>
        </p:nvSpPr>
        <p:spPr bwMode="auto">
          <a:xfrm>
            <a:off x="171529" y="-1693122"/>
            <a:ext cx="4956828" cy="3527337"/>
          </a:xfrm>
          <a:prstGeom prst="rect">
            <a:avLst/>
          </a:prstGeom>
          <a:noFill/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D:\_Входящие\02 Вторни4ег\01 Никонова\8754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352267" y="6346832"/>
            <a:ext cx="2208996" cy="3534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31" y="294138"/>
            <a:ext cx="720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РАБОТА.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ДИСПАНСЕРИЗАЦИЯ ДЕТЕЙ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873765"/>
            <a:ext cx="6840000" cy="3115745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Участковый врач и участковая медицинская сестра являются ответственными за </a:t>
            </a:r>
            <a:r>
              <a:rPr lang="ru-RU" sz="2000" b="1" dirty="0" smtClean="0">
                <a:latin typeface="Arial Narrow" pitchFamily="34" charset="0"/>
              </a:rPr>
              <a:t>диспансеризацию</a:t>
            </a:r>
            <a:r>
              <a:rPr lang="ru-RU" sz="2000" dirty="0" smtClean="0">
                <a:latin typeface="Arial Narrow" pitchFamily="34" charset="0"/>
              </a:rPr>
              <a:t> всех детей, проживающих на педиатрическом участке, прежде всего детей дошкольного возраста, не посещающих ДДУ. 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Если в поликлинике нет </a:t>
            </a:r>
            <a:r>
              <a:rPr lang="ru-RU" sz="2000" dirty="0" err="1" smtClean="0">
                <a:latin typeface="Arial Narrow" pitchFamily="34" charset="0"/>
              </a:rPr>
              <a:t>дошкольно-школьного</a:t>
            </a:r>
            <a:r>
              <a:rPr lang="ru-RU" sz="2000" dirty="0" smtClean="0">
                <a:latin typeface="Arial Narrow" pitchFamily="34" charset="0"/>
              </a:rPr>
              <a:t> отделения, то участковая медицинская сестра помогает врачу выполнять всю необходимую работу по медицинскому обеспечению организованных коллективов.</a:t>
            </a:r>
            <a:endParaRPr lang="ru-RU" sz="2000" dirty="0">
              <a:latin typeface="Arial Narrow" pitchFamily="34" charset="0"/>
            </a:endParaRPr>
          </a:p>
        </p:txBody>
      </p:sp>
      <p:pic>
        <p:nvPicPr>
          <p:cNvPr id="33794" name="Picture 2" descr="Картинки по запросу диспансеризация дет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02767">
            <a:off x="871059" y="5464293"/>
            <a:ext cx="5820732" cy="41116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D:\_Входящие\02 Вторни4ег\01 Никонова\f97e4e93690ad062e7379d34b193b38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888962" flipH="1">
            <a:off x="4382236" y="4062688"/>
            <a:ext cx="2931634" cy="32619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pic>
        <p:nvPicPr>
          <p:cNvPr id="7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3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31" y="294138"/>
            <a:ext cx="7200000" cy="144000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ПРОФИЛАКТИЧЕСКАЯ РАБОТА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ИММУНОПРОФИЛАКТИКА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916861"/>
            <a:ext cx="6840000" cy="4715723"/>
          </a:xfrm>
        </p:spPr>
        <p:txBody>
          <a:bodyPr>
            <a:no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Иммунопрофилактика ребёнка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При проведении профилактических прививок детям первого года жизни должно быть обеспечено </a:t>
            </a:r>
            <a:r>
              <a:rPr lang="ru-RU" sz="2000" b="1" dirty="0" smtClean="0">
                <a:latin typeface="Arial Narrow" pitchFamily="34" charset="0"/>
              </a:rPr>
              <a:t>активное медицинское наблюдение</a:t>
            </a:r>
            <a:r>
              <a:rPr lang="ru-RU" sz="2000" dirty="0" smtClean="0">
                <a:latin typeface="Arial Narrow" pitchFamily="34" charset="0"/>
              </a:rPr>
              <a:t> в следующие сроки: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На следующий день после иммунизации против гепатита В, дифтерии, коклюша, столбняка, </a:t>
            </a:r>
            <a:r>
              <a:rPr lang="ru-RU" sz="2000" dirty="0" err="1" smtClean="0">
                <a:latin typeface="Arial Narrow" pitchFamily="34" charset="0"/>
              </a:rPr>
              <a:t>гемофильной</a:t>
            </a:r>
            <a:r>
              <a:rPr lang="ru-RU" sz="2000" dirty="0" smtClean="0">
                <a:latin typeface="Arial Narrow" pitchFamily="34" charset="0"/>
              </a:rPr>
              <a:t> инфекции;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На 2-й и 7-й дни после иммунизации против полиомиелита;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Через 1, 3, 6, 9 и 12 мес. после иммунизации против туберкулёза.</a:t>
            </a:r>
          </a:p>
          <a:p>
            <a:pPr marL="0" indent="391146" algn="just">
              <a:spcBef>
                <a:spcPts val="1200"/>
              </a:spcBef>
              <a:buNone/>
            </a:pPr>
            <a:r>
              <a:rPr lang="ru-RU" sz="2000" dirty="0" smtClean="0">
                <a:latin typeface="Arial Narrow" pitchFamily="34" charset="0"/>
              </a:rPr>
              <a:t>Результаты наблюдения регистрируют в соответствующих учётных медицинских документах.</a:t>
            </a:r>
          </a:p>
          <a:p>
            <a:pPr marL="0" indent="391146" algn="just">
              <a:spcBef>
                <a:spcPts val="1200"/>
              </a:spcBef>
            </a:pPr>
            <a:endParaRPr lang="ru-RU" sz="2000" dirty="0">
              <a:latin typeface="Arial Narrow" pitchFamily="34" charset="0"/>
            </a:endParaRPr>
          </a:p>
        </p:txBody>
      </p:sp>
      <p:pic>
        <p:nvPicPr>
          <p:cNvPr id="34818" name="Picture 2" descr="Картинки по запросу вакцинация дете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7557" y="6203956"/>
            <a:ext cx="4785776" cy="3928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D:\_Входящие\02 Вторни4ег\01 Никонова\Совушк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731" y="8025434"/>
            <a:ext cx="1785950" cy="2321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378348"/>
            <a:ext cx="6840000" cy="1467890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ЛЕЧЕБНАЯ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РАБОТА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973137"/>
            <a:ext cx="6840000" cy="3230687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В лечебную работу входит оказание медицинской помощи остро заболевшим детям и детям, страдающим хроническими заболеваниями, в период обострения, а также за детьми, страдающими врождёнными и хроническими заболеваниями.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Медицинская сестра поликлиники оказывает сестринскую помощь тяжело больным детям, для которых организован «стационар на дому». Если нет возможности, по каким-либо причинам, госпитализировать тяжело больного ребёнка в стационар.</a:t>
            </a:r>
          </a:p>
        </p:txBody>
      </p:sp>
      <p:pic>
        <p:nvPicPr>
          <p:cNvPr id="6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3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  <p:pic>
        <p:nvPicPr>
          <p:cNvPr id="26626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10185">
            <a:off x="634124" y="5622115"/>
            <a:ext cx="4993585" cy="3527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2" descr="http://rosatubes.r.o.pic.centerblog.net/a991076c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209259" y="7632716"/>
            <a:ext cx="2714644" cy="2497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378348"/>
            <a:ext cx="6840000" cy="1306971"/>
          </a:xfrm>
          <a:solidFill>
            <a:schemeClr val="bg1"/>
          </a:solidFill>
          <a:effectLst>
            <a:softEdge rad="63500"/>
          </a:effectLst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ОРГАНИЗАЦИОННАЯ РАБОТА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1703362"/>
            <a:ext cx="6840000" cy="5305188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  <a:buNone/>
            </a:pPr>
            <a:r>
              <a:rPr lang="ru-RU" sz="2000" b="1" dirty="0" smtClean="0">
                <a:latin typeface="Arial Narrow" pitchFamily="34" charset="0"/>
              </a:rPr>
              <a:t>Маршрутизация пациентов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Направление пациентов на лабораторные и другие исследования;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Проведение антропометрии, температуры тела, других диагностических манипуляций, выполнение которых входит в компетенцию работников со средним медицинским образованием;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При направлении ребёнка в стационар участковая медицинская сестра контролирует (по телефону или при непосредственном посещении семьи) ход госпитализации. Если ребёнок по каким-либо причинам не госпитализирован, незамедлительно сообщает об этом участковому врачу – педиатру или заведующему педиатрическим отделением.</a:t>
            </a:r>
          </a:p>
          <a:p>
            <a:pPr marL="0" indent="391146" algn="just">
              <a:spcBef>
                <a:spcPts val="1200"/>
              </a:spcBef>
            </a:pPr>
            <a:endParaRPr lang="ru-RU" sz="2000" dirty="0" smtClean="0">
              <a:latin typeface="Arial Narrow" pitchFamily="34" charset="0"/>
            </a:endParaRPr>
          </a:p>
          <a:p>
            <a:pPr marL="0" indent="391146" algn="just">
              <a:spcBef>
                <a:spcPts val="1200"/>
              </a:spcBef>
            </a:pPr>
            <a:endParaRPr lang="ru-RU" sz="2000" dirty="0" smtClean="0">
              <a:latin typeface="Arial Narrow" pitchFamily="34" charset="0"/>
            </a:endParaRPr>
          </a:p>
        </p:txBody>
      </p:sp>
      <p:pic>
        <p:nvPicPr>
          <p:cNvPr id="6" name="Picture 3" descr="D:\_Входящие\02 Вторни4ег\01 Никонова\Борт.jpg"/>
          <p:cNvPicPr>
            <a:picLocks noChangeAspect="1" noChangeArrowheads="1"/>
          </p:cNvPicPr>
          <p:nvPr/>
        </p:nvPicPr>
        <p:blipFill>
          <a:blip r:embed="rId3"/>
          <a:srcRect b="43932"/>
          <a:stretch>
            <a:fillRect/>
          </a:stretch>
        </p:blipFill>
        <p:spPr bwMode="auto">
          <a:xfrm>
            <a:off x="1425" y="9704718"/>
            <a:ext cx="7560000" cy="988682"/>
          </a:xfrm>
          <a:prstGeom prst="rect">
            <a:avLst/>
          </a:prstGeom>
          <a:noFill/>
        </p:spPr>
      </p:pic>
      <p:pic>
        <p:nvPicPr>
          <p:cNvPr id="28674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921" y="6346832"/>
            <a:ext cx="4993585" cy="3527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2" descr="D:\_Входящие\02 Вторни4ег\01 Никонова\5cb57e206626016a24f4aea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2267" y="7132650"/>
            <a:ext cx="1986695" cy="27809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631" y="294139"/>
            <a:ext cx="6840000" cy="2052165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ОРГАНИЗАЦИОННАЯ РАБОТА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РАБОТА С МЕДИЦИНСКОЙ ДОКУМЕНТАЦИЕЙ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0631" y="2417742"/>
            <a:ext cx="6840000" cy="6652538"/>
          </a:xfrm>
        </p:spPr>
        <p:txBody>
          <a:bodyPr>
            <a:normAutofit/>
          </a:bodyPr>
          <a:lstStyle/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Медицинская сестра должна быть хорошо знакома с учётно-отчётной и первичной медицинской документацией детской поликлиники.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Основным документом, заполняемым в поликлинике, является </a:t>
            </a:r>
            <a:r>
              <a:rPr lang="ru-RU" sz="2000" b="1" dirty="0" smtClean="0">
                <a:latin typeface="Arial Narrow" pitchFamily="34" charset="0"/>
              </a:rPr>
              <a:t>«История развития ребёнка» (Форма №112/у)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Учёт всех </a:t>
            </a:r>
            <a:r>
              <a:rPr lang="ru-RU" sz="2000" b="1" dirty="0" smtClean="0">
                <a:latin typeface="Arial Narrow" pitchFamily="34" charset="0"/>
              </a:rPr>
              <a:t>детей с хронической патологией ведётся по форме № 030/у</a:t>
            </a:r>
            <a:r>
              <a:rPr lang="ru-RU" sz="2000" dirty="0" smtClean="0">
                <a:latin typeface="Arial Narrow" pitchFamily="34" charset="0"/>
              </a:rPr>
              <a:t>, которая позволяет организовать систематическое наблюдение, заполняя паспортную часть посыльного листа на медико-социальную экспертизу, санитарно-курортной карту, результаты лабораторно-диагностических обследований, перед направлением на медико-социальную экспертизу, на санаторно-курортное лечение;</a:t>
            </a:r>
          </a:p>
          <a:p>
            <a:pPr marL="0" indent="391146" algn="just">
              <a:spcBef>
                <a:spcPts val="1200"/>
              </a:spcBef>
            </a:pPr>
            <a:r>
              <a:rPr lang="ru-RU" sz="2000" dirty="0" smtClean="0">
                <a:latin typeface="Arial Narrow" pitchFamily="34" charset="0"/>
              </a:rPr>
              <a:t>Оформление справок, выписок из индивидуальных карт амбулаторного больного и другой медицинской документации, оформление и ведение которой входит в компетенцию работников со средним медицинским образованием;</a:t>
            </a:r>
          </a:p>
          <a:p>
            <a:pPr marL="0" indent="391146" algn="just">
              <a:spcBef>
                <a:spcPts val="1200"/>
              </a:spcBef>
            </a:pPr>
            <a:endParaRPr lang="ru-RU" sz="2000" dirty="0">
              <a:latin typeface="Arial Narrow" pitchFamily="34" charset="0"/>
            </a:endParaRPr>
          </a:p>
        </p:txBody>
      </p:sp>
      <p:pic>
        <p:nvPicPr>
          <p:cNvPr id="35842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6349" y="8125609"/>
            <a:ext cx="3048992" cy="21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844" name="Picture 4" descr="Картинки по запросу карта развития ребён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737" y="8125609"/>
            <a:ext cx="2786704" cy="2160000"/>
          </a:xfrm>
          <a:prstGeom prst="round2DiagRect">
            <a:avLst>
              <a:gd name="adj1" fmla="val 0"/>
              <a:gd name="adj2" fmla="val 1741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_Входящие\02 Вторни4ег\01 Никонова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0000" cy="10693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275" y="1070083"/>
            <a:ext cx="6566713" cy="2919295"/>
          </a:xfrm>
          <a:solidFill>
            <a:schemeClr val="bg1"/>
          </a:solidFill>
          <a:effectLst>
            <a:softEdge rad="63500"/>
          </a:effectLst>
        </p:spPr>
        <p:txBody>
          <a:bodyPr>
            <a:noAutofit/>
          </a:bodyPr>
          <a:lstStyle/>
          <a:p>
            <a:pPr algn="ctr"/>
            <a:r>
              <a:rPr lang="ru-RU" sz="80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СПАСИБО ЗА ВНИМАНИЕ!</a:t>
            </a:r>
            <a:endParaRPr lang="ru-RU" sz="80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6866" name="Picture 2" descr="Картинки по запросу работа медицинской сестры детской поликлини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558762"/>
            <a:ext cx="7561263" cy="2827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D:\_Входящие\02 Вторни4ег\01 Никонова\2781730510202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0499" y="6201836"/>
            <a:ext cx="4572032" cy="428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1273</Words>
  <Application>Microsoft Office PowerPoint</Application>
  <PresentationFormat>Произвольный</PresentationFormat>
  <Paragraphs>131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Структура детской поликлиники </vt:lpstr>
      <vt:lpstr>ДЕТСКАЯ ПОЛИКЛИНИКА</vt:lpstr>
      <vt:lpstr>АМБУЛАТОРНО-ПОЛИКЛИНИЧЕСКАЯ ПОМОЩЬ ВКЛЮЧАЕТ:</vt:lpstr>
      <vt:lpstr>СТРУКТУРА ДЕТСКОЙ ПОЛИКЛИНИКИ</vt:lpstr>
      <vt:lpstr>ИНФОРМАЦИОННО-АНАЛИТИЧЕСКОЕ ОТДЕЛЕНИЕ </vt:lpstr>
      <vt:lpstr>ПРОФИЛАКТИЧЕСКОЕ ОТДЕЛЕНИЕ</vt:lpstr>
      <vt:lpstr>ДОШКОЛЬНО - ШКОЛЬНОЕ ОТДЕЛЕНИЕ</vt:lpstr>
      <vt:lpstr>КОНСУЛЬТАТИВНО-ДИАГНОСТИЧЕСКОЕ ОТДЕЛЕНИЕ</vt:lpstr>
      <vt:lpstr>Помещение для проведения консультаций и (или) участия в консилиуме врачей с применением телемедицинских технологий  Помещение для проведения консультаций и (или) участия в консилиуме врачей с применением телемедицинских технологий </vt:lpstr>
      <vt:lpstr>ОРГАНИЗАЦИЯ РАБОТЫ УЧАСТКОВОЙ МЕДИЦИНСКОЙ СЕСТРЫ НА ПЕДИАТРИЧЕСКОМ УЧАСТКЕ</vt:lpstr>
      <vt:lpstr>ПРОФИЛАКТИЧЕСКАЯ РАБОТА</vt:lpstr>
      <vt:lpstr>ПРОФИЛАКТИЧЕСКАЯ РАБОТА ДОРОДОВЫЕ ПАТРОНАЖИ</vt:lpstr>
      <vt:lpstr>ПРОФИЛАКТИЧЕСКАЯ РАБОТА ДОРОДОВЫЕ ПАТРОНАЖИ</vt:lpstr>
      <vt:lpstr>ПРОФИЛАКТИЧЕСКАЯ РАБОТА. ПАТРОНАЖИ К НОВОРОЖДЁННОМУ</vt:lpstr>
      <vt:lpstr>ПРОФИЛАКТИЧЕСКАЯ РАБОТА. ПАТРОНАЖИ К РЕБЁНКУ ПЕРВОГО ГОДА ЖИЗНИ</vt:lpstr>
      <vt:lpstr>ПРОФИЛАКТИЧЕСКАЯ РАБОТА. ПАТРОНАЖИ К РЕБЁНКУ ВТОРОГО И ТРЕТЬЕГО ГОДА ЖИЗНИ</vt:lpstr>
      <vt:lpstr>ПРОФИЛАКТИЧЕСКАЯ РАБОТА. ДИСПАНСЕРИЗАЦИЯ ДЕТЕЙ</vt:lpstr>
      <vt:lpstr>ПРОФИЛАКТИЧЕСКАЯ РАБОТА ИММУНОПРОФИЛАКТИКА</vt:lpstr>
      <vt:lpstr>ЛЕЧЕБНАЯ РАБОТА</vt:lpstr>
      <vt:lpstr>ОРГАНИЗАЦИОННАЯ РАБОТА</vt:lpstr>
      <vt:lpstr>ОРГАНИЗАЦИОННАЯ РАБОТА РАБОТА С МЕДИЦИНСКОЙ ДОКУМЕНТАЦИЕЙ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Кононенко</cp:lastModifiedBy>
  <cp:revision>57</cp:revision>
  <dcterms:created xsi:type="dcterms:W3CDTF">2019-07-09T08:49:56Z</dcterms:created>
  <dcterms:modified xsi:type="dcterms:W3CDTF">2026-09-07T11:44:20Z</dcterms:modified>
</cp:coreProperties>
</file>