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48" r:id="rId1"/>
  </p:sldMasterIdLst>
  <p:sldIdLst>
    <p:sldId id="256" r:id="rId2"/>
    <p:sldId id="257" r:id="rId3"/>
    <p:sldId id="258" r:id="rId4"/>
    <p:sldId id="283" r:id="rId5"/>
    <p:sldId id="275" r:id="rId6"/>
    <p:sldId id="276" r:id="rId7"/>
    <p:sldId id="277" r:id="rId8"/>
    <p:sldId id="278" r:id="rId9"/>
    <p:sldId id="279" r:id="rId10"/>
    <p:sldId id="280" r:id="rId11"/>
    <p:sldId id="262" r:id="rId12"/>
    <p:sldId id="268" r:id="rId13"/>
    <p:sldId id="269" r:id="rId14"/>
    <p:sldId id="270" r:id="rId15"/>
    <p:sldId id="272" r:id="rId16"/>
    <p:sldId id="273" r:id="rId17"/>
    <p:sldId id="274" r:id="rId18"/>
    <p:sldId id="281" r:id="rId19"/>
    <p:sldId id="282" r:id="rId20"/>
    <p:sldId id="290" r:id="rId21"/>
    <p:sldId id="284" r:id="rId22"/>
    <p:sldId id="285" r:id="rId23"/>
    <p:sldId id="286" r:id="rId24"/>
    <p:sldId id="287" r:id="rId25"/>
    <p:sldId id="288" r:id="rId26"/>
    <p:sldId id="289" r:id="rId27"/>
    <p:sldId id="312" r:id="rId28"/>
    <p:sldId id="313" r:id="rId29"/>
    <p:sldId id="314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7" r:id="rId50"/>
    <p:sldId id="318" r:id="rId51"/>
    <p:sldId id="319" r:id="rId52"/>
    <p:sldId id="320" r:id="rId53"/>
    <p:sldId id="321" r:id="rId54"/>
    <p:sldId id="322" r:id="rId55"/>
    <p:sldId id="315" r:id="rId56"/>
    <p:sldId id="316" r:id="rId57"/>
    <p:sldId id="323" r:id="rId58"/>
    <p:sldId id="324" r:id="rId59"/>
    <p:sldId id="326" r:id="rId60"/>
    <p:sldId id="327" r:id="rId61"/>
    <p:sldId id="328" r:id="rId62"/>
    <p:sldId id="325" r:id="rId63"/>
    <p:sldId id="329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EEF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24F18-A0B9-447E-BB07-EE5FBB56E1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Заголовок, диаграмм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7902-219F-41F1-AB54-4735F03EEE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#sub_2000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Сестринский уход за недоношенным ребенком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 темы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Частота преждевременных родов в развитых странах колеблется от 6 до 12% и за последние 10 лет имеет тенденцию к повышению.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Правильная организация  ведения недоношенных новорожденных позволит значительно снизить риск тяжелых осложнений и смертности среди недоношенных новорожденных.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Недоношенный</a:t>
            </a:r>
            <a:r>
              <a:rPr lang="ru-RU" sz="4000" b="1" dirty="0" smtClean="0"/>
              <a:t> </a:t>
            </a:r>
            <a:r>
              <a:rPr lang="ru-RU" sz="4000" b="1" dirty="0" smtClean="0">
                <a:solidFill>
                  <a:srgbClr val="C00000"/>
                </a:solidFill>
              </a:rPr>
              <a:t>-</a:t>
            </a:r>
            <a:endParaRPr lang="ru-RU" sz="4000" dirty="0" smtClean="0">
              <a:solidFill>
                <a:srgbClr val="C00000"/>
              </a:solidFill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85875"/>
            <a:ext cx="4400550" cy="4929188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новорожденный, родившийся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между 22 и 37 неделями (154—259 дней от первого дня последнего менструального периода) внутриутробного развития с массой от 500 до 2500гр. и длиной тела от 25 до 45 см. </a:t>
            </a:r>
          </a:p>
        </p:txBody>
      </p:sp>
      <p:pic>
        <p:nvPicPr>
          <p:cNvPr id="410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57750" y="1285875"/>
            <a:ext cx="4000500" cy="49291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7188" y="1693863"/>
          <a:ext cx="8501122" cy="4950360"/>
        </p:xfrm>
        <a:graphic>
          <a:graphicData uri="http://schemas.openxmlformats.org/drawingml/2006/table">
            <a:tbl>
              <a:tblPr/>
              <a:tblGrid>
                <a:gridCol w="4267114"/>
                <a:gridCol w="4234008"/>
              </a:tblGrid>
              <a:tr h="1049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Срок беременности в неделях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Средняя масса тела ребёнка, в г.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27-28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850-1300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29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1150-1500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1250-1700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31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1300-1750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32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1400-1950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33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1550-2300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1800-2500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97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35-36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1950-2500</a:t>
                      </a:r>
                    </a:p>
                  </a:txBody>
                  <a:tcPr marL="30419" marR="30419" marT="30414" marB="304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54" name="Rectangle 1"/>
          <p:cNvSpPr>
            <a:spLocks noChangeArrowheads="1"/>
          </p:cNvSpPr>
          <p:nvPr/>
        </p:nvSpPr>
        <p:spPr bwMode="auto">
          <a:xfrm>
            <a:off x="357188" y="428625"/>
            <a:ext cx="8501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alt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Примерная масса тела ребёнка на различных сроках беременности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9"/>
          <p:cNvSpPr>
            <a:spLocks noChangeArrowheads="1"/>
          </p:cNvSpPr>
          <p:nvPr/>
        </p:nvSpPr>
        <p:spPr bwMode="auto">
          <a:xfrm>
            <a:off x="285720" y="857835"/>
            <a:ext cx="864399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lnSpc>
                <a:spcPct val="140000"/>
              </a:lnSpc>
              <a:tabLst>
                <a:tab pos="280988" algn="l"/>
              </a:tabLst>
            </a:pPr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Факторы риска</a:t>
            </a:r>
            <a:r>
              <a:rPr lang="ru-RU" altLang="ru-RU" sz="2400" b="1" dirty="0"/>
              <a:t>, </a:t>
            </a:r>
            <a:r>
              <a:rPr lang="ru-RU" alt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приводящие к увеличению смертности недоношенных детей: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кровотечение у матери перед родами;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многоплодная беременность; роды при тазовом </a:t>
            </a:r>
            <a:r>
              <a:rPr lang="ru-RU" alt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предлежании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перинатальная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асфиксия; 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мужской пол;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гипотермия; </a:t>
            </a:r>
          </a:p>
          <a:p>
            <a:pPr>
              <a:lnSpc>
                <a:spcPct val="140000"/>
              </a:lnSpc>
              <a:buFontTx/>
              <a:buChar char="•"/>
              <a:tabLst>
                <a:tab pos="280988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дыхательных расстройств I типа (СДР, РДС — респираторный </a:t>
            </a:r>
            <a:r>
              <a:rPr lang="ru-RU" alt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дистресс-синдром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ru-RU" alt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85720" y="771595"/>
            <a:ext cx="871543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177800" indent="-177800">
              <a:lnSpc>
                <a:spcPct val="120000"/>
              </a:lnSpc>
              <a:tabLst>
                <a:tab pos="177800" algn="l"/>
              </a:tabLst>
            </a:pPr>
            <a:r>
              <a:rPr lang="ru-RU" altLang="ru-RU" sz="2000" b="1" dirty="0">
                <a:solidFill>
                  <a:srgbClr val="000099"/>
                </a:solidFill>
              </a:rPr>
              <a:t>1. </a:t>
            </a: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Социально-экономические факторы:</a:t>
            </a:r>
          </a:p>
          <a:p>
            <a:pPr marL="177800" indent="-177800">
              <a:lnSpc>
                <a:spcPct val="120000"/>
              </a:lnSpc>
              <a:buFontTx/>
              <a:buChar char="•"/>
              <a:tabLst>
                <a:tab pos="177800" algn="l"/>
              </a:tabLst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профессиональные вредности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(работа на вредном производстве, с компьютерами, с солями тяжелых металлов, химреактивами и т.д.);</a:t>
            </a:r>
          </a:p>
          <a:p>
            <a:pPr marL="177800" indent="-177800">
              <a:lnSpc>
                <a:spcPct val="120000"/>
              </a:lnSpc>
              <a:buFontTx/>
              <a:buChar char="•"/>
              <a:tabLst>
                <a:tab pos="177800" algn="l"/>
              </a:tabLst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уровень образования родителей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(чем ниже уровень образования матери и отца, тем выше вероятность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недонашивания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  <a:p>
            <a:pPr marL="177800" indent="-177800">
              <a:lnSpc>
                <a:spcPct val="120000"/>
              </a:lnSpc>
              <a:buFontTx/>
              <a:buChar char="•"/>
              <a:tabLst>
                <a:tab pos="177800" algn="l"/>
              </a:tabLst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отношение женщины к беременности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в случаях нежеланной беременности, особенно у женщин, не состоящих в браке, преждевременное рождение ребенка наблюдается в 2 раза чаще;</a:t>
            </a:r>
          </a:p>
          <a:p>
            <a:pPr marL="177800" indent="-177800">
              <a:lnSpc>
                <a:spcPct val="120000"/>
              </a:lnSpc>
              <a:buFontTx/>
              <a:buChar char="•"/>
              <a:tabLst>
                <a:tab pos="177800" algn="l"/>
              </a:tabLst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курение как матери, так и отца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Типичные осложнения беременности у курящих -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предлежание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плаценты, преждевременная отслойка плаценты и разрыв плодного пузыря, способствуют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невынашиванию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Интенсивное курение отца снижает вероятность зачатия и является фактором риска рождения ребенка с низкой массой тела;</a:t>
            </a:r>
          </a:p>
          <a:p>
            <a:pPr marL="177800" indent="-177800">
              <a:lnSpc>
                <a:spcPct val="120000"/>
              </a:lnSpc>
              <a:buFontTx/>
              <a:buChar char="•"/>
              <a:tabLst>
                <a:tab pos="177800" algn="l"/>
              </a:tabLst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употребление алкоголя и/или наркотиков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приводит к высокой частоте рождения недоношенного ребенка.</a:t>
            </a:r>
            <a:r>
              <a:rPr lang="ru-RU" alt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350963" y="-2232"/>
            <a:ext cx="57881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alt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</a:t>
            </a:r>
            <a:r>
              <a:rPr lang="ru-RU" alt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невынашивания </a:t>
            </a:r>
            <a:r>
              <a:rPr lang="ru-RU" alt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беременности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404813"/>
            <a:ext cx="914400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266700" indent="-266700">
              <a:lnSpc>
                <a:spcPct val="130000"/>
              </a:lnSpc>
            </a:pPr>
            <a:r>
              <a:rPr lang="ru-RU" altLang="ru-RU" sz="2000" b="1" dirty="0">
                <a:solidFill>
                  <a:srgbClr val="000099"/>
                </a:solidFill>
              </a:rPr>
              <a:t>2. </a:t>
            </a: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Социально-биологические факторы:</a:t>
            </a:r>
          </a:p>
          <a:p>
            <a:pPr marL="266700" indent="-266700">
              <a:lnSpc>
                <a:spcPct val="130000"/>
              </a:lnSpc>
              <a:buFontTx/>
              <a:buChar char="•"/>
            </a:pPr>
            <a:r>
              <a:rPr lang="ru-RU" altLang="ru-RU" sz="2000" b="1" i="1" dirty="0"/>
              <a:t> 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возраст матери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(первородящие моложе 17 лет и старше 30 лет) 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отца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(моложе 17 лет);</a:t>
            </a:r>
            <a:endParaRPr lang="ru-RU" alt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6700" indent="-266700">
              <a:lnSpc>
                <a:spcPct val="13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субклиническая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инфекция и бактериальное носительство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266700" indent="-2667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предшествующие аборты; </a:t>
            </a:r>
          </a:p>
          <a:p>
            <a:pPr marL="266700" indent="-266700">
              <a:lnSpc>
                <a:spcPct val="13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«дефицитное» питание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беременной женщины.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350963" y="-2232"/>
            <a:ext cx="57881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alt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</a:t>
            </a:r>
            <a:r>
              <a:rPr lang="ru-RU" alt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невынашивания </a:t>
            </a:r>
            <a:r>
              <a:rPr lang="ru-RU" alt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беременности</a:t>
            </a:r>
            <a:r>
              <a:rPr lang="ru-RU" alt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3534976"/>
            <a:ext cx="9144000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266700" indent="-266700">
              <a:lnSpc>
                <a:spcPct val="14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Клинические факторы:</a:t>
            </a: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экстрагенитальные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заболевания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 (особенно при обострении или декомпенсации их во время беременности</a:t>
            </a:r>
            <a:r>
              <a:rPr lang="ru-RU" alt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  <a:endParaRPr lang="ru-RU" alt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хронические заболевания мочеполовой системы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матери;</a:t>
            </a:r>
            <a:endParaRPr lang="ru-RU" alt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оперативные вмешательства во время беременности;</a:t>
            </a: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психологические и физические травмы 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другие патологические состояния;</a:t>
            </a:r>
            <a:endParaRPr lang="ru-RU" alt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6700" indent="-266700">
              <a:lnSpc>
                <a:spcPct val="120000"/>
              </a:lnSpc>
              <a:buFontTx/>
              <a:buChar char="•"/>
            </a:pP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0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гестоз</a:t>
            </a:r>
            <a:r>
              <a:rPr lang="ru-RU" alt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продолжительностью более 4 недель.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620713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lnSpc>
                <a:spcPct val="14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Экстракорпоральное оплодотворение.</a:t>
            </a:r>
          </a:p>
          <a:p>
            <a:pPr marL="342900" indent="-342900">
              <a:lnSpc>
                <a:spcPct val="140000"/>
              </a:lnSpc>
              <a:buFontTx/>
              <a:buAutoNum type="arabicPeriod" startAt="5"/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Многоплодная беременность.</a:t>
            </a:r>
            <a:endParaRPr lang="ru-RU" alt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350963" y="-2232"/>
            <a:ext cx="57881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</a:t>
            </a:r>
            <a:r>
              <a:rPr lang="ru-RU" altLang="ru-RU" sz="2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невынашивания </a:t>
            </a:r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беременности</a:t>
            </a:r>
            <a:r>
              <a:rPr lang="ru-RU" altLang="ru-RU" sz="2400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13316" name="Picture 8" descr="32weeks_twins_424x302"/>
          <p:cNvPicPr>
            <a:picLocks noChangeAspect="1" noChangeArrowheads="1"/>
          </p:cNvPicPr>
          <p:nvPr/>
        </p:nvPicPr>
        <p:blipFill>
          <a:blip r:embed="rId2" cstate="print"/>
          <a:srcRect l="17957"/>
          <a:stretch>
            <a:fillRect/>
          </a:stretch>
        </p:blipFill>
        <p:spPr bwMode="auto">
          <a:xfrm>
            <a:off x="250825" y="2133600"/>
            <a:ext cx="4932363" cy="428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0" descr="88899_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05038"/>
            <a:ext cx="42862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0" y="0"/>
            <a:ext cx="9144000" cy="622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ctr">
              <a:lnSpc>
                <a:spcPct val="120000"/>
              </a:lnSpc>
              <a:tabLst>
                <a:tab pos="222250" algn="l"/>
              </a:tabLst>
            </a:pPr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Факторы риска рождения недоношенного ребенка:</a:t>
            </a:r>
          </a:p>
          <a:p>
            <a:pPr indent="450850">
              <a:lnSpc>
                <a:spcPct val="120000"/>
              </a:lnSpc>
              <a:tabLst>
                <a:tab pos="222250" algn="l"/>
              </a:tabLst>
            </a:pPr>
            <a:r>
              <a:rPr lang="ru-RU" alt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матери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возраст беременной (первородящие в возрасте до 18 лет и старше 30 лет);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тяжелые соматические и инфекционные заболевания, перенесенные во время беременности;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генетическая предрасположенность;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аномалии развития репродуктивной системы;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отягощенный акушерский анамнез (частые предшествующие прерывания беременности или оперативное вмешательство, патология беременности, привычные выкидыши, мертворождения и пр.);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психические и физические травмы;</a:t>
            </a:r>
          </a:p>
          <a:p>
            <a:pPr indent="450850">
              <a:lnSpc>
                <a:spcPct val="12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бесконтрольный прием медикаментов.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294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ctr">
              <a:lnSpc>
                <a:spcPct val="130000"/>
              </a:lnSpc>
              <a:tabLst>
                <a:tab pos="222250" algn="l"/>
              </a:tabLst>
            </a:pPr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Факторы риска рождения недоношенного ребенка:</a:t>
            </a:r>
          </a:p>
          <a:p>
            <a:pPr indent="450850">
              <a:lnSpc>
                <a:spcPct val="130000"/>
              </a:lnSpc>
              <a:tabLst>
                <a:tab pos="222250" algn="l"/>
              </a:tabLst>
            </a:pPr>
            <a:r>
              <a:rPr lang="ru-RU" alt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altLang="ru-RU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плода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indent="450850">
              <a:lnSpc>
                <a:spcPct val="13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хромосомные аберрации; </a:t>
            </a:r>
          </a:p>
          <a:p>
            <a:pPr indent="450850">
              <a:lnSpc>
                <a:spcPct val="13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пороки развития;</a:t>
            </a:r>
          </a:p>
          <a:p>
            <a:pPr indent="450850">
              <a:lnSpc>
                <a:spcPct val="13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иммунологический конфликт;</a:t>
            </a:r>
          </a:p>
          <a:p>
            <a:pPr indent="450850">
              <a:lnSpc>
                <a:spcPct val="130000"/>
              </a:lnSpc>
              <a:buFontTx/>
              <a:buChar char="•"/>
              <a:tabLst>
                <a:tab pos="222250" algn="l"/>
              </a:tabLst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внутриутробное инфицирование.</a:t>
            </a:r>
          </a:p>
        </p:txBody>
      </p:sp>
      <p:pic>
        <p:nvPicPr>
          <p:cNvPr id="15363" name="Picture 4" descr="bild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3357563"/>
            <a:ext cx="5040313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0"/>
            <a:ext cx="8229600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>
                <a:latin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</a:rPr>
            </a:br>
            <a:r>
              <a:rPr lang="ru-RU" dirty="0" smtClean="0">
                <a:latin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Критерии рождения ребенка живым</a:t>
            </a:r>
            <a:r>
              <a:rPr lang="ru-RU" dirty="0" smtClean="0">
                <a:latin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</a:rPr>
            </a:br>
            <a:endParaRPr lang="ru-RU" dirty="0" smtClean="0">
              <a:latin typeface="Times New Roman" pitchFamily="18" charset="0"/>
            </a:endParaRP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786314" y="1714488"/>
            <a:ext cx="4000527" cy="404813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/>
              <a:t>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Приказ МЗ  РФ и СР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от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27.12.2011  №1687н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  «О медицинских критериях рождения, форме документа о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рождении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порядке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её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выдачи».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0244" name="Picture 6" descr="P1030043"/>
          <p:cNvPicPr>
            <a:picLocks noChangeAspect="1" noChangeArrowheads="1"/>
          </p:cNvPicPr>
          <p:nvPr>
            <p:ph type="chart" sz="half" idx="1"/>
          </p:nvPr>
        </p:nvPicPr>
        <p:blipFill>
          <a:blip r:embed="rId2" cstate="print"/>
          <a:srcRect l="2740" t="9866" r="4109" b="4916"/>
          <a:stretch>
            <a:fillRect/>
          </a:stretch>
        </p:blipFill>
        <p:spPr>
          <a:xfrm>
            <a:off x="323851" y="1628775"/>
            <a:ext cx="4176711" cy="41830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1714488"/>
            <a:ext cx="8501122" cy="44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Медицинские критерии рождения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. Моментом рождения ребенка является момент отделения плода от организма матери посредством родов.</a:t>
            </a:r>
            <a:endParaRPr kumimoji="0" lang="ru-RU" sz="20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2. Медицинскими критериями рождения являются:</a:t>
            </a:r>
            <a:endParaRPr kumimoji="0" lang="ru-RU" sz="20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1) срок беременности 22 недели и более;</a:t>
            </a:r>
            <a:endParaRPr kumimoji="0" lang="ru-RU" sz="20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2) масса тела ребенка при рождении 500 грамм и более (или менее 500 грамм при многоплодных родах);</a:t>
            </a:r>
            <a:endParaRPr kumimoji="0" lang="ru-RU" sz="2000" b="1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3) длина тела ребенка при рождении 25 см и более (в случае, если масса тела ребенка при рождении неизвестна);</a:t>
            </a:r>
          </a:p>
          <a:p>
            <a:pPr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срок беременности менее 22 недель или масса тела ребенка при рождении менее 500 грамм, или в случае, если масса тела при рождении неизвестна, длина тела ребенка менее 25 см, - при продолжительности жизни более 168 часов после рождения (7 суток).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медицинских критериях рождения, форме документа о рождении и порядке ее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643050"/>
            <a:ext cx="8501122" cy="4569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Медицинские критерии рождения</a:t>
            </a:r>
          </a:p>
          <a:p>
            <a:pPr lvl="0" indent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Живорождением является момент отделения плода от организма матери посредством родов при сроке беременности 22 недели и более при массе тела новорожденного 500 грамм и более (или менее 500 грамм при многоплодных родах) или в случае, если масса тела ребенка при рождении неизвестна, при длине тела новорожденного 25 см и более при наличии у новорожденного признаков живорождения (дыхание, сердцебиение, пульсация пуповины или произвольные движения мускулатуры независимо от того, перерезана пуповина и отделилась ли плацента).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№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медицинских критериях рождения, форме документа о рождении и порядке ее 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1364873"/>
            <a:ext cx="8501122" cy="530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Медицинские критерии рождения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Массой тела ребенка при рождении считается результат взвешивания новорожденного, произведенного в течение первого часа его жизни. Измерение длины тела новорожденного производится при вытянутом его положении на горизонтальном ростомере от верхушки темени до пяток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Новорожденные, родившиеся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массой тела до 2500 грамм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считаются новорожденными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низкой массой тела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рождении,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1500 грамм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очень низкой массой тела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рождении,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1000 грамм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экстремально низкой массой тела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рождении.</a:t>
            </a: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медицинских критериях рождения, форме документа о рождении и порядке ее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928802"/>
            <a:ext cx="8501122" cy="3646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Медицинские критерии рождения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Мертворождением является момент отделения плода от организма матери посредством родов при сроке беременности 22 недели и более при массе тела новорожденного 500 грамм и более (или менее 500 грамм при многоплодных родах) или в случае, если масса тела ребенка при рождении неизвестна, при длине тела новорожденного 25 см и более при отсутствии у новорожденного признаков живорождения.</a:t>
            </a:r>
          </a:p>
          <a:p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медицинских критериях рождения, форме документа о рождении и порядке ее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714488"/>
            <a:ext cx="8501122" cy="4385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Медицинское свидетельство о рождении </a:t>
            </a: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выдается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новорожденных, родившихся живыми при сроке беременности 22 недели и более при массе тела новорожденного 500 грамм и более (или менее 500 грамм при многоплодных родах), или в случае, если масса тела ребенка при рождении неизвестна, при длине тела новорожденного 25 см и более при наличии у новорожденного признаков живорождения (дыхание, сердцебиение, пульсация пуповины или произвольные движения мускулатуры независимо от того, перерезана пуповина и отделилась ли плацента).</a:t>
            </a:r>
          </a:p>
          <a:p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медицинских критериях рождения, форме документа о рождении и порядке ее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714488"/>
            <a:ext cx="8501122" cy="272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68241" rIns="91440" bIns="6824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Медицинское свидетельство о рождении 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новорожденных,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родивших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/>
              </a:rPr>
              <a:t>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ся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сроке беременности менее 22 недель или с массой тела менее 500 грамм, или в случае, если масса тела при рождении неизвестна, с длиной тела менее 25 см, медицинское свидетельство о рождении выдается, если они прожили более 168 часов после рождения (7 суток).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42852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здравоохранения и социального развития РФ от 27 декабря 2011 г.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1687н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медицинских критериях рождения, форме документа о рождении и порядке ее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выдачи»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Степени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недоношенности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932363" y="1628775"/>
            <a:ext cx="4033837" cy="4525963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Степень зрелости новорожденного зависит от его способности  жить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внеутробно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и адаптироваться к условиям внешней среды.</a:t>
            </a:r>
          </a:p>
        </p:txBody>
      </p:sp>
      <p:pic>
        <p:nvPicPr>
          <p:cNvPr id="8196" name="Picture 5" descr="7228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5650" y="3422650"/>
            <a:ext cx="11113" cy="1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7" descr="недон8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3" cstate="print">
            <a:lum bright="-18000"/>
          </a:blip>
          <a:srcRect t="4224" b="9872"/>
          <a:stretch>
            <a:fillRect/>
          </a:stretch>
        </p:blipFill>
        <p:spPr>
          <a:xfrm>
            <a:off x="341313" y="1700213"/>
            <a:ext cx="4332287" cy="46085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500" y="1785938"/>
          <a:ext cx="8048625" cy="4857783"/>
        </p:xfrm>
        <a:graphic>
          <a:graphicData uri="http://schemas.openxmlformats.org/drawingml/2006/table">
            <a:tbl>
              <a:tblPr/>
              <a:tblGrid>
                <a:gridCol w="2643194"/>
                <a:gridCol w="2722556"/>
                <a:gridCol w="2682875"/>
              </a:tblGrid>
              <a:tr h="1350735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Степень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Масса тела ребёнка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Срок беременности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76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степень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2,5 – 2 кг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37 – 35 недель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76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степень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– 1,5 кг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 </a:t>
                      </a: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– </a:t>
                      </a:r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32 </a:t>
                      </a:r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недели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76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 степень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1,5 – 1 кг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31 – 29 </a:t>
                      </a: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недель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762"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 степень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менее 1 кг</a:t>
                      </a: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 </a:t>
                      </a: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– </a:t>
                      </a:r>
                      <a:r>
                        <a:rPr lang="ru-RU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 недели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30419" marR="30419" marT="30415" marB="304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72" name="Rectangle 1"/>
          <p:cNvSpPr>
            <a:spLocks noChangeArrowheads="1"/>
          </p:cNvSpPr>
          <p:nvPr/>
        </p:nvSpPr>
        <p:spPr bwMode="auto">
          <a:xfrm>
            <a:off x="571500" y="633988"/>
            <a:ext cx="8215313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alt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Различают 4 степени </a:t>
            </a:r>
            <a:r>
              <a:rPr lang="ru-RU" alt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недоношенности</a:t>
            </a:r>
            <a:endParaRPr lang="ru-RU" altLang="ru-RU" sz="3600" b="1" dirty="0"/>
          </a:p>
          <a:p>
            <a:pPr algn="ctr" eaLnBrk="0" hangingPunct="0"/>
            <a:r>
              <a:rPr lang="ru-RU" altLang="ru-RU" sz="2400" dirty="0"/>
              <a:t/>
            </a:r>
            <a:br>
              <a:rPr lang="ru-RU" altLang="ru-RU" sz="2400" dirty="0"/>
            </a:br>
            <a:endParaRPr lang="ru-RU" alt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b="1" dirty="0" smtClean="0">
              <a:latin typeface="Times New Roman" pitchFamily="18" charset="0"/>
            </a:endParaRPr>
          </a:p>
          <a:p>
            <a:pPr eaLnBrk="1" hangingPunct="1">
              <a:defRPr/>
            </a:pPr>
            <a:endParaRPr lang="ru-RU" b="1" dirty="0" smtClean="0">
              <a:latin typeface="Times New Roman" pitchFamily="18" charset="0"/>
            </a:endParaRPr>
          </a:p>
          <a:p>
            <a:pPr eaLnBrk="1" hangingPunct="1"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Недоношенные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дети по шкале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Апгар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                   не оцениваются.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2411413" y="-2053"/>
            <a:ext cx="45586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altLang="ru-RU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недоношенности 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785794"/>
            <a:ext cx="9144000" cy="171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Внешний вид недоношенного ребенка </a:t>
            </a:r>
            <a:r>
              <a:rPr lang="ru-RU" altLang="ru-RU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отличается от доношенного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непропорциональным телосложением, значительным преобладанием мозгового черепа над лицевым, относительно большим туловищем, короткими шеей и ногами. </a:t>
            </a:r>
          </a:p>
        </p:txBody>
      </p:sp>
      <p:pic>
        <p:nvPicPr>
          <p:cNvPr id="17412" name="Picture 6" descr="symonesuber73"/>
          <p:cNvPicPr>
            <a:picLocks noChangeAspect="1" noChangeArrowheads="1"/>
          </p:cNvPicPr>
          <p:nvPr/>
        </p:nvPicPr>
        <p:blipFill>
          <a:blip r:embed="rId2" cstate="print"/>
          <a:srcRect l="5756" t="12372"/>
          <a:stretch>
            <a:fillRect/>
          </a:stretch>
        </p:blipFill>
        <p:spPr bwMode="auto">
          <a:xfrm>
            <a:off x="1500166" y="2571744"/>
            <a:ext cx="6732588" cy="408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27088" y="-2053"/>
            <a:ext cx="45586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altLang="ru-RU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недоношенности 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940425" y="0"/>
            <a:ext cx="3203575" cy="3357563"/>
            <a:chOff x="3742" y="0"/>
            <a:chExt cx="2018" cy="2115"/>
          </a:xfrm>
        </p:grpSpPr>
        <p:pic>
          <p:nvPicPr>
            <p:cNvPr id="18437" name="Picture 6" descr="2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65" y="0"/>
              <a:ext cx="1995" cy="2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8" name="Rectangle 7"/>
            <p:cNvSpPr>
              <a:spLocks noChangeArrowheads="1"/>
            </p:cNvSpPr>
            <p:nvPr/>
          </p:nvSpPr>
          <p:spPr bwMode="auto">
            <a:xfrm>
              <a:off x="3742" y="1525"/>
              <a:ext cx="590" cy="59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0" y="505004"/>
            <a:ext cx="9144000" cy="638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кожа красного цвета, тонкая, морщинистая, </a:t>
            </a:r>
            <a:b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обильно покрыта пушком (</a:t>
            </a:r>
            <a:r>
              <a:rPr lang="ru-RU" altLang="ru-RU" sz="1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лануго</a:t>
            </a: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подкожно-</a:t>
            </a:r>
          </a:p>
          <a:p>
            <a:pPr marL="177800" indent="-177800">
              <a:lnSpc>
                <a:spcPct val="120000"/>
              </a:lnSpc>
            </a:pP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жировой </a:t>
            </a: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слой не выражен, мышечный </a:t>
            </a:r>
            <a:b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тонус снижен;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кости черепа мягкие, податливые, </a:t>
            </a: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подвижные,</a:t>
            </a:r>
          </a:p>
          <a:p>
            <a:pPr marL="177800" indent="-177800">
              <a:lnSpc>
                <a:spcPct val="120000"/>
              </a:lnSpc>
            </a:pP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иногда заходят друг за друга, швы не закрыты,</a:t>
            </a:r>
            <a:b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открыты большой, малый и боковые роднички;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ушные раковины мягкие, бесформенные, тесно </a:t>
            </a:r>
            <a:b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прижаты к голове;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ареолы и соски грудных желез недоразвиты или отсутствуют;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ногти на пальцах рук и ног тонкие, не достигают краев ногтевого ложа;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подошвенные складки короткие, неглубокие, редкие или отсутствуют;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живот распластанный «лягушачий», пупочное кольцо расположено в нижней трети живота;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девочек - большие половые губы не прикрывают малые, половая щель зияет, клитор увеличен;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мальчиков - яички не опущены в мошонку, находятся в паховых каналах или в брюшной полости.</a:t>
            </a:r>
            <a:r>
              <a:rPr lang="ru-RU" altLang="ru-RU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490091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7800" indent="-177800">
              <a:lnSpc>
                <a:spcPct val="12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ЦНС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снижение или отсутствие сосательных,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глотатель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b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ных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других физиологических рефлексов (Моро, </a:t>
            </a:r>
            <a:b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Бауэра, Робинсона и пр.), 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координированные движения конечностей, 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косоглазие, нистагм (горизонтальное плавающее </a:t>
            </a:r>
            <a:b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движение глазных яблок), 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гипотония мышц, адинамия, нарушение процессов </a:t>
            </a:r>
            <a:b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теплорегуляции (вследствие незначительного </a:t>
            </a:r>
            <a:b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поступления энергии с пищей, тонкого подкожно жирового слоя с низким содержанием бурой жировой ткани, относительно большой поверхности тела по сравнению с массой), </a:t>
            </a:r>
          </a:p>
          <a:p>
            <a:pPr marL="177800" indent="-177800">
              <a:lnSpc>
                <a:spcPct val="12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отсутствие способности поддержания нормальной температуры тела, что проявляется в гипотермии (выраженная гипотермия - температура тела 35,9-32°С, при тяжелой - ниже 32°С,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переохлажде-ние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может вызывать отек подкожной жировой клетчатки -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склерему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</p:txBody>
      </p:sp>
      <p:pic>
        <p:nvPicPr>
          <p:cNvPr id="19459" name="Picture 5" descr="xin_49070306212285116196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2763" y="0"/>
            <a:ext cx="2281237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0" y="0"/>
            <a:ext cx="65664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АФО органов и систем недоношенного ребенка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1389718"/>
            <a:ext cx="9144000" cy="4815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7800" indent="-177800">
              <a:lnSpc>
                <a:spcPct val="11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периферических анализаторов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нарушение зрения и слуха (при глубокой степени недоношенности).</a:t>
            </a:r>
          </a:p>
          <a:p>
            <a:pPr marL="177800" indent="-177800">
              <a:lnSpc>
                <a:spcPct val="11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органов дыхания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неравномерное дыхание по ритму и глубине (патологическое дыхание),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частота дыхания варьирует от 40 до 90 в минуту,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склонность к апноэ,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отсутствует или слабо выражен кашлевой рефлекс.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альвеолах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сурфактант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отсутствует или содержание его недостаточно, что обусловливает развитие ателектазов и дыхательных расстройств.</a:t>
            </a:r>
          </a:p>
          <a:p>
            <a:pPr marL="177800" indent="-177800">
              <a:lnSpc>
                <a:spcPct val="11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ССС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снижение скорости кровотока (синюшное окрашивание стоп и кистей),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«арлекина» (в положении ребенка на боку кожа нижней половины тела становится красно-розового цвета, а верхней - белого). </a:t>
            </a:r>
          </a:p>
          <a:p>
            <a:pPr marL="177800" indent="-177800">
              <a:lnSpc>
                <a:spcPct val="11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Артериальное давление низкое, пульс лабильный.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54000" y="0"/>
            <a:ext cx="76283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altLang="ru-RU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АФО органов и систем недоношенного ребенка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685538"/>
            <a:ext cx="9144000" cy="566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7800" indent="-177800">
              <a:lnSpc>
                <a:spcPct val="13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иммунной системы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функциональная незрелость и уменьшение количества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Т-лимфоци-тов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снижение способности к синтезу иммуноглобулинов (высокий риск возникновения инфекций).</a:t>
            </a:r>
          </a:p>
          <a:p>
            <a:pPr marL="177800" indent="-177800">
              <a:lnSpc>
                <a:spcPct val="130000"/>
              </a:lnSpc>
            </a:pPr>
            <a:endParaRPr lang="ru-RU" altLang="ru-RU" sz="20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 indent="-177800">
              <a:lnSpc>
                <a:spcPct val="13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органов пищеварения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низкая активность секреторной функции пищеварительных ферментов (липазы, амилазы,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лактазы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др.) и усвоения пищи,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малая емкость желудка, не позволяющая удерживать одномоментно необходимый объем пищи,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повышенная склонность к срыгиванию из-за недостаточного развития кардиального сфинктера,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монотонный характер перистальтики кишечника (отсутствие усиления в ответ на прием пищи).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54000" y="0"/>
            <a:ext cx="76283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altLang="ru-RU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АФО органов и систем недоношенного ребенка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799614"/>
            <a:ext cx="9144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77800" indent="-177800">
              <a:lnSpc>
                <a:spcPct val="13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печени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незрелость ферментных систем, что обусловливает уменьшение синтеза белка, протромбина (геморрагический синдром),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нарушение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билирубинового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обмена, накопление непрямого билирубина в крови и мозговой ткани (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билирубиновая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энцефалопатия).</a:t>
            </a:r>
          </a:p>
          <a:p>
            <a:pPr marL="177800" indent="-177800">
              <a:lnSpc>
                <a:spcPct val="130000"/>
              </a:lnSpc>
            </a:pPr>
            <a:endParaRPr lang="ru-RU" alt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 indent="-177800">
              <a:lnSpc>
                <a:spcPct val="130000"/>
              </a:lnSpc>
            </a:pPr>
            <a:r>
              <a:rPr lang="ru-RU" altLang="ru-RU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 стороны почек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пониженная способность к концентрированию мочи, почти полная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реабсорбция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натрия и недостаточная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реабсорбция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воды,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несовершенство поддержания КОС. </a:t>
            </a:r>
          </a:p>
          <a:p>
            <a:pPr marL="177800" indent="-17780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Суточный диурез к концу первой недели составляет 60-140 мл, частота мочеиспусканий 8-15 раз в сутки.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54000" y="0"/>
            <a:ext cx="76283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altLang="ru-RU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АФО органов и систем недоношенного ребенка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Анатомические (морфологические) особенности недоношенных 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5" name="Picture 2" descr="G:\ПЕДИАТРИЯ\ЗДОРОВЫЙ РЕБЕНОК\НОВОРОЖДЕННЫЙ\недоношенные\фото\недоноше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1600200"/>
            <a:ext cx="8001000" cy="45259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Лануго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недоношенного</a:t>
            </a:r>
          </a:p>
        </p:txBody>
      </p:sp>
      <p:pic>
        <p:nvPicPr>
          <p:cNvPr id="19459" name="Picture 2" descr="G:\ПЕДИАТРИЯ\ЗДОРОВЫЙ РЕБЕНОК\НОВОРОЖДЕННЫЙ\ФОТО\фото недоношенных\недоношенный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1500188"/>
            <a:ext cx="8215312" cy="50006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Бороздки на стопах</a:t>
            </a:r>
          </a:p>
        </p:txBody>
      </p:sp>
      <p:sp>
        <p:nvSpPr>
          <p:cNvPr id="2048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628775"/>
            <a:ext cx="41767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28775"/>
            <a:ext cx="403225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9600" y="304800"/>
            <a:ext cx="7848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Пограничные физиологические состояния недоношенного</a:t>
            </a:r>
            <a:endParaRPr lang="ru-RU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857224" y="2060575"/>
            <a:ext cx="7358114" cy="4525963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Физиологическая эритема более выражена.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Первоначальная убыль массы тела до 14%.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Физиологическая желтуха более длительная, может сопровождаться тяжелой энцефалопатией.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выхаживания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недоношенных</a:t>
            </a: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endParaRPr lang="ru-RU" b="1" dirty="0" smtClean="0">
              <a:latin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219200" y="3048000"/>
            <a:ext cx="213360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/>
              <a:t>Родильный дом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733800" y="3810000"/>
            <a:ext cx="205740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/>
              <a:t>Отделение </a:t>
            </a:r>
          </a:p>
          <a:p>
            <a:pPr algn="ctr"/>
            <a:r>
              <a:rPr lang="ru-RU" sz="2400" b="1"/>
              <a:t>недоношенных</a:t>
            </a: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6248400" y="4495800"/>
            <a:ext cx="205740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/>
              <a:t>Детская </a:t>
            </a:r>
          </a:p>
          <a:p>
            <a:pPr algn="ctr"/>
            <a:r>
              <a:rPr lang="ru-RU" sz="2400" b="1"/>
              <a:t>поликлиника</a:t>
            </a:r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3352800" y="3962400"/>
            <a:ext cx="381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5848" name="Line 8"/>
          <p:cNvSpPr>
            <a:spLocks noChangeShapeType="1"/>
          </p:cNvSpPr>
          <p:nvPr/>
        </p:nvSpPr>
        <p:spPr bwMode="auto">
          <a:xfrm>
            <a:off x="57912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304800"/>
            <a:ext cx="8915400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410200" y="1371600"/>
            <a:ext cx="3733800" cy="5334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этап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родильный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</a:t>
            </a:r>
            <a:endParaRPr 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Основная цель – сохранить жизнь ребенку.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Ребенка с весом менее 1500гр помещают в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реанимационном модуле.</a:t>
            </a:r>
          </a:p>
        </p:txBody>
      </p:sp>
      <p:pic>
        <p:nvPicPr>
          <p:cNvPr id="36868" name="Picture 6" descr="P1030039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12000"/>
          </a:blip>
          <a:srcRect l="2740" t="11427" r="7570" b="13802"/>
          <a:stretch>
            <a:fillRect/>
          </a:stretch>
        </p:blipFill>
        <p:spPr>
          <a:xfrm>
            <a:off x="323850" y="1844675"/>
            <a:ext cx="5184775" cy="4103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915400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953000" y="1371600"/>
            <a:ext cx="4038600" cy="5486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b="1" dirty="0" smtClean="0"/>
              <a:t>   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создаются комфортные микроклиматические условия. Температура поддерживается от 36градусов до 32.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Влажность воздуха в первые сутки составляет до 90% , затем 60-55%.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Концентрация увлажненного кислорода около 30%.</a:t>
            </a:r>
          </a:p>
        </p:txBody>
      </p:sp>
      <p:pic>
        <p:nvPicPr>
          <p:cNvPr id="37892" name="Picture 9" descr="фото 062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30000" contrast="-12000"/>
          </a:blip>
          <a:srcRect t="3535" b="2620"/>
          <a:stretch>
            <a:fillRect/>
          </a:stretch>
        </p:blipFill>
        <p:spPr>
          <a:xfrm>
            <a:off x="107950" y="1700213"/>
            <a:ext cx="5002213" cy="38512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52400" y="228600"/>
            <a:ext cx="8991600" cy="990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019800" y="1828800"/>
            <a:ext cx="3124200" cy="46482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методика «гнезда».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Через 2-3дня ребенка перекладывают  в чистый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8916" name="Picture 5" descr="P1030041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/>
          <a:srcRect l="4878" t="4877" r="4878" b="2472"/>
          <a:stretch>
            <a:fillRect/>
          </a:stretch>
        </p:blipFill>
        <p:spPr>
          <a:xfrm>
            <a:off x="323850" y="1752600"/>
            <a:ext cx="5543550" cy="43386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9144000" cy="914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1524000"/>
            <a:ext cx="3810000" cy="4572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Кювезы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обязательно накрываются пеленкой.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 резко снимать пеленку, разговаривать в палате, необходимо ходить только в «тихой» обуви.</a:t>
            </a:r>
          </a:p>
        </p:txBody>
      </p:sp>
      <p:pic>
        <p:nvPicPr>
          <p:cNvPr id="39940" name="Picture 6" descr="P1030046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18000"/>
          </a:blip>
          <a:srcRect l="5634" r="12675" b="4257"/>
          <a:stretch>
            <a:fillRect/>
          </a:stretch>
        </p:blipFill>
        <p:spPr>
          <a:xfrm>
            <a:off x="179388" y="1628775"/>
            <a:ext cx="5040312" cy="44323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026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66564" name="Rectangle 1028"/>
          <p:cNvSpPr>
            <a:spLocks noGrp="1" noChangeArrowheads="1"/>
          </p:cNvSpPr>
          <p:nvPr>
            <p:ph type="body" sz="half" idx="2"/>
          </p:nvPr>
        </p:nvSpPr>
        <p:spPr>
          <a:xfrm>
            <a:off x="5867400" y="2590800"/>
            <a:ext cx="3276600" cy="35052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манипуляции недоношенному проводят в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40964" name="Picture 1030" descr="фото 064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24000"/>
          </a:blip>
          <a:srcRect t="1965" r="2675"/>
          <a:stretch>
            <a:fillRect/>
          </a:stretch>
        </p:blipFill>
        <p:spPr>
          <a:xfrm>
            <a:off x="395288" y="1946275"/>
            <a:ext cx="5184775" cy="40751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0"/>
            <a:ext cx="8915400" cy="12954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04800" y="5257800"/>
            <a:ext cx="8610600" cy="14478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Недоношенного с весом более 1500гр помещают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открытый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или кроватку- грелку. </a:t>
            </a:r>
          </a:p>
        </p:txBody>
      </p:sp>
      <p:pic>
        <p:nvPicPr>
          <p:cNvPr id="41988" name="Picture 6" descr="P1030051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/>
          <a:srcRect l="2606" b="1250"/>
          <a:stretch>
            <a:fillRect/>
          </a:stretch>
        </p:blipFill>
        <p:spPr>
          <a:xfrm>
            <a:off x="1908175" y="1341438"/>
            <a:ext cx="5399088" cy="38877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915400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медицинской помощи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638800" y="1676400"/>
            <a:ext cx="3505200" cy="4876800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  с 1 степенью недоношенности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помещают в кроватку, обеспечивая дополнительное согревание.</a:t>
            </a:r>
          </a:p>
          <a:p>
            <a:pPr eaLnBrk="1" hangingPunct="1"/>
            <a:endParaRPr lang="ru-RU" sz="2800" dirty="0" smtClean="0">
              <a:latin typeface="Times New Roman" pitchFamily="18" charset="0"/>
            </a:endParaRPr>
          </a:p>
        </p:txBody>
      </p:sp>
      <p:pic>
        <p:nvPicPr>
          <p:cNvPr id="43012" name="Picture 6" descr="фото 058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24000"/>
          </a:blip>
          <a:srcRect l="1096" t="13512" r="15068"/>
          <a:stretch>
            <a:fillRect/>
          </a:stretch>
        </p:blipFill>
        <p:spPr>
          <a:xfrm>
            <a:off x="179388" y="1628775"/>
            <a:ext cx="5464175" cy="42481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Вскармливание недоношенных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486400" y="1371600"/>
            <a:ext cx="3429000" cy="50292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Материнское молоко является наилучшей пищей для недоношенного ребенка.</a:t>
            </a:r>
          </a:p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 с весом более 1800гр прикладывают к груди.</a:t>
            </a:r>
          </a:p>
        </p:txBody>
      </p:sp>
      <p:pic>
        <p:nvPicPr>
          <p:cNvPr id="44036" name="Picture 6" descr="фото 046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>
          <a:xfrm>
            <a:off x="395288" y="1484313"/>
            <a:ext cx="4887912" cy="41767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89154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Вскармливание недоношенных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1752600"/>
            <a:ext cx="3657600" cy="4724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/>
              <a:t>     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первого кормления определяют индивидуально, в зависимости от тяжести состояния.       Кратность кормления увеличивается.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800" dirty="0" smtClean="0"/>
          </a:p>
          <a:p>
            <a:pPr eaLnBrk="1" hangingPunct="1">
              <a:defRPr/>
            </a:pPr>
            <a:endParaRPr lang="ru-RU" sz="2800" b="1" dirty="0" smtClean="0"/>
          </a:p>
        </p:txBody>
      </p:sp>
      <p:pic>
        <p:nvPicPr>
          <p:cNvPr id="45060" name="Picture 6" descr="фото 056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24000"/>
          </a:blip>
          <a:srcRect l="1404" b="3783"/>
          <a:stretch>
            <a:fillRect/>
          </a:stretch>
        </p:blipFill>
        <p:spPr>
          <a:xfrm>
            <a:off x="250825" y="1773238"/>
            <a:ext cx="5019675" cy="3889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152400"/>
            <a:ext cx="8207375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Вскармливание недоношенных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71473" y="1600200"/>
            <a:ext cx="8115328" cy="4525963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  весом менее 1800гр кормят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бутылочки.</a:t>
            </a:r>
          </a:p>
          <a:p>
            <a:pPr eaLnBrk="1" hangingPunct="1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отсутствии сосательного и глотательного рефлексов через зонд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отсутствии молока у матери назначают специализированные смеси для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недоношенных.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Настя\Desktop\недоношенные\877355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214810" y="4429132"/>
            <a:ext cx="2043098" cy="2166943"/>
          </a:xfrm>
          <a:prstGeom prst="rect">
            <a:avLst/>
          </a:prstGeom>
          <a:noFill/>
        </p:spPr>
      </p:pic>
      <p:pic>
        <p:nvPicPr>
          <p:cNvPr id="6" name="Picture 3" descr="C:\Users\Настя\Desktop\недоношенные\a-image-data-iblock-fcd-fcda65c3f2a685d4757a30e93bfadb43-800x80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6572264" y="4429132"/>
            <a:ext cx="1828784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228600"/>
            <a:ext cx="8610600" cy="9144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Вскармливание недоношенных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2060575"/>
            <a:ext cx="8675687" cy="3529013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Суточное количество пищи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первые 10 дней можно рассчитать по формуле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Роммеля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                                    </a:t>
            </a:r>
            <a:r>
              <a:rPr lang="ru-RU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(10+</a:t>
            </a: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n) </a:t>
            </a:r>
            <a:r>
              <a:rPr lang="ru-RU" sz="2800" b="1" dirty="0" err="1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х</a:t>
            </a: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 m</a:t>
            </a:r>
            <a:r>
              <a:rPr lang="ru-RU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:100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 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itchFamily="2" charset="2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где </a:t>
            </a: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n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-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число дней жизни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m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-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масса ребенка в граммах.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 этап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выхаживания недоношенных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2286000"/>
            <a:ext cx="3581400" cy="40386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родильном доме ребенок находится не более 10 дней, и переводится на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2 этап выхаживания недоношенных.</a:t>
            </a:r>
          </a:p>
        </p:txBody>
      </p:sp>
      <p:pic>
        <p:nvPicPr>
          <p:cNvPr id="50180" name="Picture 5" descr="P1030047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12000"/>
          </a:blip>
          <a:srcRect r="7549" b="7558"/>
          <a:stretch>
            <a:fillRect/>
          </a:stretch>
        </p:blipFill>
        <p:spPr>
          <a:xfrm>
            <a:off x="179388" y="2133600"/>
            <a:ext cx="5040312" cy="37798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180975" y="274638"/>
            <a:ext cx="9324975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0" dirty="0" smtClean="0">
                <a:latin typeface="Times New Roman" pitchFamily="18" charset="0"/>
              </a:rPr>
              <a:t/>
            </a:r>
            <a:br>
              <a:rPr lang="ru-RU" b="0" dirty="0" smtClean="0">
                <a:latin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 этап выхаживания недоношенных</a:t>
            </a:r>
            <a:r>
              <a:rPr lang="ru-RU" dirty="0" smtClean="0">
                <a:latin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</a:rPr>
            </a:br>
            <a:endParaRPr lang="ru-RU" dirty="0" smtClean="0">
              <a:latin typeface="Times New Roman" pitchFamily="18" charset="0"/>
            </a:endParaRP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76825" y="2349500"/>
            <a:ext cx="4067175" cy="496887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Транспортировка осуществляется в переносном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кювезе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или в специализированной машине на руках опытной медсестры.</a:t>
            </a:r>
          </a:p>
          <a:p>
            <a:pPr eaLnBrk="1" hangingPunct="1">
              <a:defRPr/>
            </a:pPr>
            <a:endParaRPr lang="ru-RU" sz="2800" dirty="0" smtClean="0">
              <a:latin typeface="Times New Roman" pitchFamily="18" charset="0"/>
            </a:endParaRPr>
          </a:p>
        </p:txBody>
      </p:sp>
      <p:pic>
        <p:nvPicPr>
          <p:cNvPr id="51204" name="Picture 5" descr="фото 069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/>
          <a:srcRect l="3030"/>
          <a:stretch>
            <a:fillRect/>
          </a:stretch>
        </p:blipFill>
        <p:spPr>
          <a:xfrm>
            <a:off x="323850" y="1916113"/>
            <a:ext cx="4545013" cy="44243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-252413" y="457200"/>
            <a:ext cx="9504363" cy="16033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 этап выхаживания- детское отделение для выхаживания недоношенных</a:t>
            </a:r>
            <a:r>
              <a:rPr lang="ru-RU" sz="3600" b="0" dirty="0" smtClean="0"/>
              <a:t/>
            </a:r>
            <a:br>
              <a:rPr lang="ru-RU" sz="3600" b="0" dirty="0" smtClean="0"/>
            </a:br>
            <a:endParaRPr lang="ru-RU" sz="3600" b="0" dirty="0" smtClean="0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2565400"/>
            <a:ext cx="8570913" cy="42926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Критериями выписки из детского отделения являются: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масса тела ребенка 2500гр,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ребенок должен самостоятельно есть,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-хорошо удерживать температуру тела,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должен быть здоров.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304800"/>
            <a:ext cx="81534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 этап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выхаживания - детская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поликлиника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1905000"/>
            <a:ext cx="38100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Недоношенные дети наблюдаются участковым педиатром и мед. сестрой.  Физическое развитие недоношенных характеризуется более высокими темпами развития. 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 b="1" dirty="0" smtClean="0"/>
          </a:p>
        </p:txBody>
      </p:sp>
      <p:pic>
        <p:nvPicPr>
          <p:cNvPr id="53252" name="Picture 6" descr="i(21)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24000"/>
          </a:blip>
          <a:srcRect/>
          <a:stretch>
            <a:fillRect/>
          </a:stretch>
        </p:blipFill>
        <p:spPr>
          <a:xfrm>
            <a:off x="323850" y="1844675"/>
            <a:ext cx="5018088" cy="43291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 этап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выхаживания - детская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поликлиника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14348" y="1773238"/>
            <a:ext cx="8429652" cy="4779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1-2 степени недоношенности дети догоняют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сверстников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1 году.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При 3ст. недоношенности- к 3годам.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При 4 ст. – к 7 годам</a:t>
            </a:r>
            <a:r>
              <a:rPr lang="ru-RU" sz="2800" b="1" dirty="0" smtClean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158121"/>
            <a:ext cx="9144000" cy="417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ctr">
              <a:lnSpc>
                <a:spcPct val="130000"/>
              </a:lnSpc>
            </a:pPr>
            <a:r>
              <a:rPr lang="ru-RU" altLang="ru-RU" sz="24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ухода за недоношенным в домашних </a:t>
            </a:r>
            <a:r>
              <a:rPr lang="ru-RU" altLang="ru-RU" sz="2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условиях</a:t>
            </a:r>
          </a:p>
          <a:p>
            <a:pPr indent="450850" algn="ctr">
              <a:lnSpc>
                <a:spcPct val="130000"/>
              </a:lnSpc>
            </a:pPr>
            <a:endParaRPr lang="ru-RU" altLang="ru-RU" sz="2000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45085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недоношенного температура воздуха в комнате должна быть 22-24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 pitchFamily="18" charset="2"/>
              </a:rPr>
              <a:t>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воды для купания 38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 pitchFamily="18" charset="2"/>
              </a:rPr>
              <a:t></a:t>
            </a: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alt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 pitchFamily="18" charset="2"/>
            </a:endParaRPr>
          </a:p>
          <a:p>
            <a:pPr indent="45085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 pitchFamily="18" charset="2"/>
              </a:rPr>
              <a:t>Вопросы о первой прогулке, массаже, гимнастике решает врач в индивидуальном для каждого недоношенного порядке. </a:t>
            </a:r>
          </a:p>
          <a:p>
            <a:pPr indent="45085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 pitchFamily="18" charset="2"/>
              </a:rPr>
              <a:t>Кормят недоношенного по режиму, подобранному в отделении выхаживания (7-9 раз в сутки). </a:t>
            </a:r>
          </a:p>
          <a:p>
            <a:pPr indent="450850">
              <a:lnSpc>
                <a:spcPct val="130000"/>
              </a:lnSpc>
              <a:buFontTx/>
              <a:buChar char="•"/>
            </a:pPr>
            <a:r>
              <a:rPr lang="ru-RU" alt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 pitchFamily="18" charset="2"/>
              </a:rPr>
              <a:t>Если у мамы сохранилась лактация, грудное кормление проводят недоношенным с хорошим сосательным рефлексом, весом более 1900 г. </a:t>
            </a:r>
          </a:p>
        </p:txBody>
      </p:sp>
      <p:pic>
        <p:nvPicPr>
          <p:cNvPr id="30723" name="Picture 4" descr="1372927102_100015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4214818"/>
            <a:ext cx="3548074" cy="25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Проблемы недоношенных</a:t>
            </a:r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76885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Нарушение терморегуляции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Высокий риск развития инфекционных заболеваний из-за плохой сопротивляемости организма недоношенного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Срыгивание, метеоризм, неустойчивый стул из-за низкой ферментативной активности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Дефицит знаний у родственников ребенка об особенностях ухода и питания недоношенного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Сестринские вмешательства</a:t>
            </a:r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Организовать уход за недоношенным ребенком в кувезе, кроватке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беби-терм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в палате для выхаживания недоношенных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санитарно-эпидемиологический режим в палате для выхаживания недоношенных детей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Осуществлять регулярный гигиенический уход за недоношенным ребенком (не вынимая из кувеза)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Осуществлять регулярный контроль за состоянием недоношенного ребенка: ЧДД, пульс, температура, вес, характер и частота стула, срыгивания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Организовать рациональное питание недоношенного ребенка: из бутылочки, с  ложечки, через назогастральный зонд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Восполнить дефицит знаний у родственников ребенка об анатомо-физиологических особенностях недоношенного, особенностях гигиенического ухода и вскармливания недоношенного</a:t>
            </a:r>
          </a:p>
          <a:p>
            <a:endParaRPr lang="ru-RU" sz="2000" dirty="0" smtClean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Наиболее частые  патологические отклонения у недоношенных детей</a:t>
            </a:r>
            <a:r>
              <a:rPr lang="ru-RU" sz="4000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624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Парезы и параличи, когнитивные расстройства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Синдром срыгивания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Апноэ недоношенных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Бронхолегочная дисплазия (БЛД)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Открытый артериальный проток (ВПС-ОАП</a:t>
            </a:r>
            <a:r>
              <a:rPr lang="ru-RU" dirty="0" smtClean="0"/>
              <a:t>)</a:t>
            </a:r>
            <a:br>
              <a:rPr lang="ru-RU" dirty="0" smtClean="0"/>
            </a:b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Респираторный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дистресс-синдром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ретинопатия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6349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00188"/>
            <a:ext cx="4038600" cy="4625975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РДС- одна из главных причин смерти недоношенных детей. Он встречается у детей с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неполностью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сформировавшимися легкими и вызывается нехваткой вещества под названием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сурфактант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63492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РН – это заболевание глаз  ребенка,  чаще родившегося  до 28 недели беременности. Происходит нарушение развития сетчатки ; в тяжелых случаях, сетчатка отслаивается от глаза.</a:t>
            </a:r>
          </a:p>
          <a:p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Из-за того, что слишком большое или маленькое количество кислорода может усугубить РН, кислородная терапия для недоношенных детей применяется очень аккуратно.</a:t>
            </a:r>
          </a:p>
          <a:p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Последствия: близорукость, катаракта, глаукома, косоглазие, выздоровление</a:t>
            </a:r>
          </a:p>
          <a:p>
            <a:endParaRPr lang="ru-RU" sz="1800" dirty="0" smtClean="0"/>
          </a:p>
          <a:p>
            <a:endParaRPr lang="ru-R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Потенциальные проблемы недоношенных</a:t>
            </a:r>
          </a:p>
        </p:txBody>
      </p:sp>
      <p:sp>
        <p:nvSpPr>
          <p:cNvPr id="64515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900488" cy="4525963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Поздно начинают говорить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Задержка умственного развития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Двигательные нарушения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ДЦП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Снижение иммунитета</a:t>
            </a:r>
          </a:p>
        </p:txBody>
      </p:sp>
      <p:sp>
        <p:nvSpPr>
          <p:cNvPr id="64516" name="Содержимое 5"/>
          <p:cNvSpPr>
            <a:spLocks noGrp="1"/>
          </p:cNvSpPr>
          <p:nvPr>
            <p:ph sz="half" idx="2"/>
          </p:nvPr>
        </p:nvSpPr>
        <p:spPr>
          <a:xfrm>
            <a:off x="5214938" y="1600200"/>
            <a:ext cx="3571875" cy="4525963"/>
          </a:xfrm>
        </p:spPr>
        <p:txBody>
          <a:bodyPr>
            <a:normAutofit lnSpcReduction="10000"/>
          </a:bodyPr>
          <a:lstStyle/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Ретинопатия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Гидроцефалия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Судороги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Гипотрофия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Рахит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Анемия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Дисплазия суставов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Тугоухость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 преждевременных родов</a:t>
            </a:r>
          </a:p>
        </p:txBody>
      </p:sp>
      <p:sp>
        <p:nvSpPr>
          <p:cNvPr id="65540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1785926"/>
            <a:ext cx="4429156" cy="4691063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регулярный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 контроль   за   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прибавкой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 массы   тела беременной;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-лабораторное и повторное УЗИ обследование беременных, составляющих группу повышенного риска рождения ребенка с низкой массой тела;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госпитализацию беременной с угрозой прерывания при сроках начиная с 22 недель в акушерские стационары;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-мониторинг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 сократительной  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активности   матки   и сердечной деятельности плода (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кардиотокография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</a:p>
        </p:txBody>
      </p:sp>
      <p:pic>
        <p:nvPicPr>
          <p:cNvPr id="655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714356"/>
            <a:ext cx="3962399" cy="3736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Амилия</a:t>
            </a:r>
            <a:endParaRPr lang="ru-RU" alt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627" name="Rectangle 13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6628" name="Rectangle 1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ru-RU" alt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афроамериканка</a:t>
            </a:r>
            <a:r>
              <a:rPr lang="ru-RU" alt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 США,  родила 24 октября 2006  года дочь </a:t>
            </a:r>
            <a:r>
              <a:rPr lang="ru-RU" alt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Амилию</a:t>
            </a:r>
            <a:r>
              <a:rPr lang="ru-RU" alt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22-й неделе беременности </a:t>
            </a:r>
            <a:r>
              <a:rPr lang="ru-RU" alt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(21 неделя и 6 дней). При рождении вес </a:t>
            </a:r>
            <a:r>
              <a:rPr lang="ru-RU" alt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Амилии</a:t>
            </a:r>
            <a:r>
              <a:rPr lang="ru-RU" alt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составлял 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284 грамма, а рост 24,13 см. </a:t>
            </a:r>
          </a:p>
        </p:txBody>
      </p:sp>
      <p:pic>
        <p:nvPicPr>
          <p:cNvPr id="26629" name="Picture 11" descr="Amillia Sonja Taylor"/>
          <p:cNvPicPr>
            <a:picLocks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571625"/>
            <a:ext cx="4103687" cy="46434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Амилия</a:t>
            </a:r>
            <a:r>
              <a:rPr lang="ru-RU" alt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Соня Тейлор ростом с шариковую ручку</a:t>
            </a:r>
          </a:p>
        </p:txBody>
      </p:sp>
      <p:sp>
        <p:nvSpPr>
          <p:cNvPr id="27651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7652" name="Rectangle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7653" name="Picture 8" descr="Амилия Соня Тейлор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557338"/>
            <a:ext cx="813593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Амилия</a:t>
            </a:r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выписке- 4 мес.</a:t>
            </a:r>
          </a:p>
        </p:txBody>
      </p:sp>
      <p:sp>
        <p:nvSpPr>
          <p:cNvPr id="70659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endParaRPr lang="ru-RU" altLang="ru-RU" smtClean="0"/>
          </a:p>
        </p:txBody>
      </p:sp>
      <p:sp>
        <p:nvSpPr>
          <p:cNvPr id="70660" name="Rectangle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70661" name="Picture 8" descr="Амилия Соня Тейлор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84313"/>
            <a:ext cx="45720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10" descr="Амилия Соня Тейлор с матерью.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412875"/>
            <a:ext cx="366553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3008313" cy="1000125"/>
          </a:xfrm>
        </p:spPr>
        <p:txBody>
          <a:bodyPr/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Вес при рождении 624 гр</a:t>
            </a:r>
            <a:r>
              <a:rPr lang="ru-RU" sz="2800" dirty="0" smtClean="0"/>
              <a:t>.</a:t>
            </a:r>
          </a:p>
        </p:txBody>
      </p:sp>
      <p:sp>
        <p:nvSpPr>
          <p:cNvPr id="67587" name="Содержимое 2"/>
          <p:cNvSpPr>
            <a:spLocks noGrp="1"/>
          </p:cNvSpPr>
          <p:nvPr>
            <p:ph idx="1"/>
          </p:nvPr>
        </p:nvSpPr>
        <p:spPr>
          <a:xfrm>
            <a:off x="3643306" y="500042"/>
            <a:ext cx="5111750" cy="5853113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мая 1987 года в Канаде,  банковская служащая Бренда родила мальчика через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неделю 5 дней беременности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Врачи предупредили Бренду, что ни один ребенок такой степени недоношенности не выжил, однако приняли все меры по сохранению его жизни, подключив к аппарату искусственной вентиляции легких. В итоге 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Джеймс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Джилл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весивший в рождении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624 грамма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не только выжил, но и вырос вполне здоровым и спортивным парнем.</a:t>
            </a:r>
          </a:p>
        </p:txBody>
      </p:sp>
      <p:sp>
        <p:nvSpPr>
          <p:cNvPr id="67588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7589" name="Picture 2" descr="G:\ПЕДИАТРИЯ\ЗДОРОВЫЙ РЕБЕНОК\НОВОРОЖДЕННЫЙ\ФОТО\фото недоношенных\Джеймс Джил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428750"/>
            <a:ext cx="3500438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medseek.by/wp-content/uploads/2017/01/women-medicine-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144000" cy="5857892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ОСНОВНЫЕ ПРИНЦИПЫ УХОДА</a:t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ЗА НЕДОНОШЕННЫМИ ДЕТЬМИ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интенсивная терапия в родильном доме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000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наблюдение и лечение в специализированном отделении для недоношенных детей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этап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–динамическое наблюдение в условиях детской поликлиники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395536" y="2332037"/>
            <a:ext cx="4038600" cy="4525963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Создание комфортных условий</a:t>
            </a:r>
          </a:p>
          <a:p>
            <a:pPr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/>
          </a:p>
          <a:p>
            <a:pPr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Профилактика</a:t>
            </a:r>
          </a:p>
          <a:p>
            <a:pPr algn="ctr">
              <a:buNone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нфицирования</a:t>
            </a:r>
          </a:p>
          <a:p>
            <a:pPr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4008" y="2332037"/>
            <a:ext cx="4038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Организация</a:t>
            </a:r>
          </a:p>
          <a:p>
            <a:pPr algn="ctr">
              <a:buNone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стественного</a:t>
            </a:r>
          </a:p>
          <a:p>
            <a:pPr algn="ctr">
              <a:buNone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скармливания</a:t>
            </a:r>
          </a:p>
          <a:p>
            <a:pPr algn="ctr">
              <a:buNone/>
            </a:pP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Динамический уход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http://toropigki.org.ua/wp-content/uploads/2014/09/7oA_uHZ05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4788024" cy="911628"/>
          </a:xfrm>
          <a:prstGeom prst="rect">
            <a:avLst/>
          </a:prstGeom>
          <a:noFill/>
        </p:spPr>
      </p:pic>
      <p:pic>
        <p:nvPicPr>
          <p:cNvPr id="12" name="Picture 4" descr="http://misanec.ru/wp-content/uploads/2015/09/hemsireler_sitesi_4wf3s8ynq3b3o8e54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941168"/>
            <a:ext cx="2808312" cy="168498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13" name="Picture 6" descr="http://averon54.ru/images/event/LZ47BFLm.jpg"/>
          <p:cNvPicPr>
            <a:picLocks noChangeAspect="1" noChangeArrowheads="1"/>
          </p:cNvPicPr>
          <p:nvPr/>
        </p:nvPicPr>
        <p:blipFill>
          <a:blip r:embed="rId5" cstate="print"/>
          <a:srcRect t="17479" r="2666"/>
          <a:stretch>
            <a:fillRect/>
          </a:stretch>
        </p:blipFill>
        <p:spPr bwMode="auto">
          <a:xfrm>
            <a:off x="0" y="4869160"/>
            <a:ext cx="2232248" cy="1227775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14" name="Picture 2" descr="https://cdn1.imgbb.ru/user/178/1782553/201611/b84b8440b28b9aa9ebcfed7fbfbb9419.jpg"/>
          <p:cNvPicPr>
            <a:picLocks noChangeAspect="1" noChangeArrowheads="1"/>
          </p:cNvPicPr>
          <p:nvPr/>
        </p:nvPicPr>
        <p:blipFill>
          <a:blip r:embed="rId6" cstate="print"/>
          <a:srcRect l="14727" r="838" b="17941"/>
          <a:stretch>
            <a:fillRect/>
          </a:stretch>
        </p:blipFill>
        <p:spPr bwMode="auto">
          <a:xfrm>
            <a:off x="5868144" y="3501008"/>
            <a:ext cx="2664296" cy="1456069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15" name="Picture 8" descr="http://static.medportal.ru/pic/mednovosti/main/2013/07/08/010premature/012_1024x683.jpg"/>
          <p:cNvPicPr>
            <a:picLocks noChangeAspect="1" noChangeArrowheads="1"/>
          </p:cNvPicPr>
          <p:nvPr/>
        </p:nvPicPr>
        <p:blipFill>
          <a:blip r:embed="rId7" cstate="print"/>
          <a:srcRect l="6270" b="11451"/>
          <a:stretch>
            <a:fillRect/>
          </a:stretch>
        </p:blipFill>
        <p:spPr bwMode="auto">
          <a:xfrm>
            <a:off x="6012160" y="5301208"/>
            <a:ext cx="2226029" cy="1402679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static.tildacdn.com/tild3035-6232-4133-b436-333562346266/oboi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9144000" cy="5715016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ОСНОВНЫЕ ПРИНЦИПЫ УХОДА ЗА НЕДОНОШЕННЫМИ ДЕТЬМИ</a:t>
            </a:r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7544" y="2420888"/>
            <a:ext cx="2386608" cy="639762"/>
          </a:xfrm>
        </p:spPr>
        <p:txBody>
          <a:bodyPr>
            <a:normAutofit fontScale="92500"/>
          </a:bodyPr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 стороны ЛПУ</a:t>
            </a:r>
            <a:endParaRPr lang="ru-RU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0" y="3113584"/>
            <a:ext cx="4040188" cy="3744416"/>
          </a:xfrm>
        </p:spPr>
        <p:txBody>
          <a:bodyPr>
            <a:normAutofit lnSpcReduction="10000"/>
          </a:bodyPr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динамическое наблюдение за недоношенными детьми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родолжение комплекса медико-реабилитационных мероприятий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азработка индивидуальных комплексных программ лечебно-коррекционных мероприятий по реабилитации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ропаганда и поддержка грудного вскармливания, как наиболее физиологичного и важного компонента в процессе выхаживания «проблемных» детей</a:t>
            </a:r>
            <a:endParaRPr lang="ru-RU" sz="1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5652121" y="3068960"/>
            <a:ext cx="2808312" cy="639762"/>
          </a:xfrm>
        </p:spPr>
        <p:txBody>
          <a:bodyPr>
            <a:normAutofit fontScale="92500"/>
          </a:bodyPr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 стороны матери</a:t>
            </a:r>
            <a:endParaRPr lang="ru-RU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716016" y="3717032"/>
            <a:ext cx="4041775" cy="2982317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поддержка грудного вскармливания, как наиболее физиологичного и важного компонента в процессе выхаживания «проблемных» детей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онтакт «кожа к коже»</a:t>
            </a:r>
          </a:p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частие обоих родителей в уходе за ребенком, его общение с родителями</a:t>
            </a:r>
            <a:endParaRPr lang="ru-RU" sz="1800" dirty="0"/>
          </a:p>
        </p:txBody>
      </p:sp>
      <p:pic>
        <p:nvPicPr>
          <p:cNvPr id="14" name="Picture 2" descr="https://cdn1.imgbb.ru/user/178/1782553/201611/b84b8440b28b9aa9ebcfed7fbfbb9419.jpg"/>
          <p:cNvPicPr>
            <a:picLocks noChangeAspect="1" noChangeArrowheads="1"/>
          </p:cNvPicPr>
          <p:nvPr/>
        </p:nvPicPr>
        <p:blipFill>
          <a:blip r:embed="rId3" cstate="print"/>
          <a:srcRect l="14727" r="838" b="17941"/>
          <a:stretch>
            <a:fillRect/>
          </a:stretch>
        </p:blipFill>
        <p:spPr bwMode="auto">
          <a:xfrm>
            <a:off x="5652120" y="980728"/>
            <a:ext cx="2239908" cy="122413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5" name="Picture 4" descr="https://medprosvita.com.ua/wp-content/uploads/2017/06/Iv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276872"/>
            <a:ext cx="1944216" cy="1093621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6" name="Picture 6" descr="http://netaptek.ru/article/deti/030/zzb_kak-bystro-normalizovat-uroven-acetona-u-rebenka.jpg"/>
          <p:cNvPicPr>
            <a:picLocks noChangeAspect="1" noChangeArrowheads="1"/>
          </p:cNvPicPr>
          <p:nvPr/>
        </p:nvPicPr>
        <p:blipFill>
          <a:blip r:embed="rId5" cstate="print"/>
          <a:srcRect b="10526"/>
          <a:stretch>
            <a:fillRect/>
          </a:stretch>
        </p:blipFill>
        <p:spPr bwMode="auto">
          <a:xfrm>
            <a:off x="755576" y="1268760"/>
            <a:ext cx="2052228" cy="122413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7" name="Picture 8" descr="http://rpp.nashaucheba.ru/pars_docs/refs/167/166276/img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772816"/>
            <a:ext cx="2016223" cy="129614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www.netgaste.com/d/news/45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223" cy="6858000"/>
          </a:xfrm>
          <a:prstGeom prst="rect">
            <a:avLst/>
          </a:prstGeom>
          <a:ln w="57150">
            <a:solidFill>
              <a:schemeClr val="accent5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0424" y="0"/>
            <a:ext cx="8013576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  КЕНГУРУ -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способ выхаживания недоношенных детей, при котором максимально задействуется физический контакт «кожа к коже» малыша и матери.</a:t>
            </a:r>
            <a:endParaRPr lang="ru-RU" sz="2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05400" y="1785926"/>
            <a:ext cx="4038600" cy="4525963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sz="2900" b="1" u="sng" dirty="0" smtClean="0">
                <a:latin typeface="Times New Roman" pitchFamily="18" charset="0"/>
                <a:cs typeface="Times New Roman" pitchFamily="18" charset="0"/>
              </a:rPr>
              <a:t>Ключевые моменты метода Кенгуру: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Ранний продолжительный контакт "кожа к коже" малыша и его матери, а точнее тельца малыша (лицом к маме) и материнской груди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Исключительно грудное вскармливание сцеженным молоком либо непосредственно грудью.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Поддержка пары мама-малыш. Это означает, что персонал больницы делает все возможное для медицинского, эмоционального, психологического и физического благополучия пары мама-малыш, не разделяя их, начиная от использования ультрасовременного оборудования  и кончая психологической поддержкой.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Метод  включает ряд важных моментов: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начинает применяться в больнице, но может быть продолжен дома.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Малышам, с которыми применяют этот метод, рекомендуют более раннюю выписку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дальнейшем пребывании дома матери оказывают необходимую помощь и поддержку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 descr="http://methods.cochrane.org/equity/sites/methods.cochrane.org.equity/files/public/uploads/kangaroo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1944216" cy="2595528"/>
          </a:xfrm>
          <a:prstGeom prst="rect">
            <a:avLst/>
          </a:prstGeom>
          <a:noFill/>
        </p:spPr>
      </p:pic>
      <p:pic>
        <p:nvPicPr>
          <p:cNvPr id="7" name="Picture 12" descr="https://cs43.babysfera.ru/b/1/9/b/139897603.452446992.jpeg"/>
          <p:cNvPicPr>
            <a:picLocks noChangeAspect="1" noChangeArrowheads="1"/>
          </p:cNvPicPr>
          <p:nvPr/>
        </p:nvPicPr>
        <p:blipFill>
          <a:blip r:embed="rId4" cstate="print"/>
          <a:srcRect l="6300" r="10226" b="19926"/>
          <a:stretch>
            <a:fillRect/>
          </a:stretch>
        </p:blipFill>
        <p:spPr bwMode="auto">
          <a:xfrm>
            <a:off x="2339752" y="4797152"/>
            <a:ext cx="2693946" cy="172819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3528" y="1268760"/>
            <a:ext cx="4104456" cy="100811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Суть метода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детей ежедневно, от одного до нескольких часов в день, выкладывают на открытую поверхность груди мамы или папы. Его использование ускоряет адаптацию малышей к окружающему миру, они лучше развиваются и набирают вес.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://mama.tomsk.ru/images/baby/kmc15.jpg"/>
          <p:cNvPicPr>
            <a:picLocks noChangeAspect="1" noChangeArrowheads="1"/>
          </p:cNvPicPr>
          <p:nvPr/>
        </p:nvPicPr>
        <p:blipFill>
          <a:blip r:embed="rId5" cstate="print"/>
          <a:srcRect l="10862" r="15277" b="-2059"/>
          <a:stretch>
            <a:fillRect/>
          </a:stretch>
        </p:blipFill>
        <p:spPr bwMode="auto">
          <a:xfrm>
            <a:off x="2411760" y="2492896"/>
            <a:ext cx="2592288" cy="20585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9777"/>
          <a:stretch>
            <a:fillRect/>
          </a:stretch>
        </p:blipFill>
        <p:spPr bwMode="auto">
          <a:xfrm>
            <a:off x="179388" y="476250"/>
            <a:ext cx="8713787" cy="409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t="82472" r="15157"/>
          <a:stretch>
            <a:fillRect/>
          </a:stretch>
        </p:blipFill>
        <p:spPr bwMode="auto">
          <a:xfrm>
            <a:off x="642910" y="4643446"/>
            <a:ext cx="814393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1928802"/>
            <a:ext cx="8215370" cy="1668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Домашнее задание.</a:t>
            </a:r>
            <a:endParaRPr lang="ru-RU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Конспект лекции.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61908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2454</Words>
  <Application>Microsoft Office PowerPoint</Application>
  <PresentationFormat>Экран (4:3)</PresentationFormat>
  <Paragraphs>336</Paragraphs>
  <Slides>63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Тема Office</vt:lpstr>
      <vt:lpstr>Сестринский уход за недоношенным ребенком</vt:lpstr>
      <vt:lpstr>Актуальность темы</vt:lpstr>
      <vt:lpstr>Недоношенный -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  Критерии рождения ребенка живым </vt:lpstr>
      <vt:lpstr>Слайд 12</vt:lpstr>
      <vt:lpstr>Слайд 13</vt:lpstr>
      <vt:lpstr>Слайд 14</vt:lpstr>
      <vt:lpstr>Слайд 15</vt:lpstr>
      <vt:lpstr>Слайд 16</vt:lpstr>
      <vt:lpstr>Слайд 17</vt:lpstr>
      <vt:lpstr>Степени недоношенности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Анатомические (морфологические) особенности недоношенных </vt:lpstr>
      <vt:lpstr>Лануго недоношенного</vt:lpstr>
      <vt:lpstr>Бороздки на стопах</vt:lpstr>
      <vt:lpstr>Пограничные физиологические состояния недоношенного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Организация медицинской помощи</vt:lpstr>
      <vt:lpstr>Вскармливание недоношенных</vt:lpstr>
      <vt:lpstr>Вскармливание недоношенных</vt:lpstr>
      <vt:lpstr>Вскармливание недоношенных</vt:lpstr>
      <vt:lpstr>Вскармливание недоношенных</vt:lpstr>
      <vt:lpstr>2 этап выхаживания недоношенных</vt:lpstr>
      <vt:lpstr> 2 этап выхаживания недоношенных </vt:lpstr>
      <vt:lpstr>2 этап выхаживания- детское отделение для выхаживания недоношенных </vt:lpstr>
      <vt:lpstr>3 этап выхаживания - детская поликлиника</vt:lpstr>
      <vt:lpstr>3 этап выхаживания - детская поликлиника</vt:lpstr>
      <vt:lpstr>Слайд 48</vt:lpstr>
      <vt:lpstr>Проблемы недоношенных</vt:lpstr>
      <vt:lpstr>Сестринские вмешательства</vt:lpstr>
      <vt:lpstr>Наиболее частые  патологические отклонения у недоношенных детей  </vt:lpstr>
      <vt:lpstr>Респираторный дистресс-синдром и ретинопатия </vt:lpstr>
      <vt:lpstr>Потенциальные проблемы недоношенных</vt:lpstr>
      <vt:lpstr>Профилактика преждевременных родов</vt:lpstr>
      <vt:lpstr>Амилия</vt:lpstr>
      <vt:lpstr>Амилия Соня Тейлор ростом с шариковую ручку</vt:lpstr>
      <vt:lpstr>Амилия при выписке- 4 мес.</vt:lpstr>
      <vt:lpstr>Вес при рождении 624 гр.</vt:lpstr>
      <vt:lpstr>ОСНОВНЫЕ ПРИНЦИПЫ УХОДА  ЗА НЕДОНОШЕННЫМИ ДЕТЬМИ  I этап – интенсивная терапия в родильном доме II этап – наблюдение и лечение в специализированном отделении для недоношенных детей III этап –динамическое наблюдение в условиях детской поликлиники</vt:lpstr>
      <vt:lpstr>ОСНОВНЫЕ ПРИНЦИПЫ УХОДА ЗА НЕДОНОШЕННЫМИ ДЕТЬМИ </vt:lpstr>
      <vt:lpstr>МЕТОД  КЕНГУРУ - это способ выхаживания недоношенных детей, при котором максимально задействуется физический контакт «кожа к коже» малыша и матери.</vt:lpstr>
      <vt:lpstr>Слайд 62</vt:lpstr>
      <vt:lpstr>Слайд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Сестринский уход за недоношенным ребенком</dc:title>
  <dc:creator>Ольга</dc:creator>
  <cp:lastModifiedBy>1</cp:lastModifiedBy>
  <cp:revision>8</cp:revision>
  <dcterms:created xsi:type="dcterms:W3CDTF">2019-09-16T02:26:13Z</dcterms:created>
  <dcterms:modified xsi:type="dcterms:W3CDTF">2019-09-16T04:22:56Z</dcterms:modified>
</cp:coreProperties>
</file>