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51"/>
  </p:notesMasterIdLst>
  <p:sldIdLst>
    <p:sldId id="256" r:id="rId2"/>
    <p:sldId id="257" r:id="rId3"/>
    <p:sldId id="259" r:id="rId4"/>
    <p:sldId id="310" r:id="rId5"/>
    <p:sldId id="260" r:id="rId6"/>
    <p:sldId id="261" r:id="rId7"/>
    <p:sldId id="262" r:id="rId8"/>
    <p:sldId id="263" r:id="rId9"/>
    <p:sldId id="264" r:id="rId10"/>
    <p:sldId id="309" r:id="rId11"/>
    <p:sldId id="265" r:id="rId12"/>
    <p:sldId id="266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302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7" r:id="rId41"/>
    <p:sldId id="298" r:id="rId42"/>
    <p:sldId id="299" r:id="rId43"/>
    <p:sldId id="303" r:id="rId44"/>
    <p:sldId id="304" r:id="rId45"/>
    <p:sldId id="305" r:id="rId46"/>
    <p:sldId id="306" r:id="rId47"/>
    <p:sldId id="300" r:id="rId48"/>
    <p:sldId id="301" r:id="rId49"/>
    <p:sldId id="308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F9FD3-1B28-4BFA-BC7A-B94192D5669F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27D72-DC88-4195-BAA0-D298ECA98B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Роды при тазовом </a:t>
            </a:r>
            <a:r>
              <a:rPr lang="ru-RU" dirty="0" err="1" smtClean="0"/>
              <a:t>предлежании</a:t>
            </a:r>
            <a:r>
              <a:rPr lang="ru-RU" dirty="0" smtClean="0"/>
              <a:t> являются пограничной патологией так как в одних случаях роды могут пройти без осложнений, а в других при небольшой задержке продвижения плода головка , выходя последней пережимает пуповину надолго.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27D72-DC88-4195-BAA0-D298ECA98B4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D42F543-C63D-4E1D-9EA4-F2650996703C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7F1CE83-8197-4924-9811-863F6C63EA7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7931224" cy="6746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Сестринский процесс при асфиксии, родовых травмах, перинатальном</a:t>
            </a:r>
            <a:br>
              <a:rPr lang="ru-RU" dirty="0" smtClean="0"/>
            </a:br>
            <a:r>
              <a:rPr lang="ru-RU" dirty="0" smtClean="0"/>
              <a:t>     поражении ЦНС, гемолитической болезни новорожденных.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556792"/>
            <a:ext cx="8229600" cy="533400"/>
          </a:xfrm>
        </p:spPr>
        <p:txBody>
          <a:bodyPr/>
          <a:lstStyle/>
          <a:p>
            <a:r>
              <a:rPr lang="ru-RU" smtClean="0"/>
              <a:t>.</a:t>
            </a:r>
            <a:endParaRPr lang="ru-RU" dirty="0"/>
          </a:p>
        </p:txBody>
      </p:sp>
      <p:pic>
        <p:nvPicPr>
          <p:cNvPr id="2050" name="i-main-pic" descr="Картинка 20 из 1366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t="13945" b="13945"/>
          <a:stretch>
            <a:fillRect/>
          </a:stretch>
        </p:blipFill>
        <p:spPr bwMode="auto">
          <a:xfrm>
            <a:off x="1403648" y="2924944"/>
            <a:ext cx="6465851" cy="3355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bg2">
                    <a:lumMod val="50000"/>
                  </a:schemeClr>
                </a:solidFill>
              </a:rPr>
              <a:t>     Внутриутробная гипоксия плода и асфиксия новорожденных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/>
              <a:t>Внутриутробная гипоксия плода </a:t>
            </a:r>
            <a:r>
              <a:rPr lang="ru-RU" dirty="0" smtClean="0"/>
              <a:t>- патологическое состояние, связанное с кислородной недостаточностью во время беременности и в родах. Эта патология относится к числу наиболее распространенных среди перинатальной патологии и является одной из самых частых причин перинатальной заболеваемости (21-45% в структуре всей перинатальной патологии).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Причины гипоксии плода и асфиксии новорожденного общие и разделены на 4 группы:</a:t>
            </a:r>
            <a:b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Первые три являются общими для внутриутробной гипоксии плода и асфиксии новорожденных, 4-я группа присуща только для асфиксии новорожденных.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sz="1800" b="1" dirty="0" smtClean="0"/>
              <a:t>Этапы на которых может страдать перенос кислорода:</a:t>
            </a:r>
          </a:p>
          <a:p>
            <a:pPr>
              <a:buNone/>
            </a:pPr>
            <a:r>
              <a:rPr lang="ru-RU" dirty="0" smtClean="0"/>
              <a:t>1.Состояние матери  </a:t>
            </a:r>
            <a:r>
              <a:rPr lang="ru-RU" sz="2000" dirty="0" smtClean="0"/>
              <a:t>(</a:t>
            </a:r>
            <a:r>
              <a:rPr lang="ru-RU" sz="2100" dirty="0" smtClean="0"/>
              <a:t>кровопотеря - акушерские кровотечения при отслойке плаценты, при </a:t>
            </a:r>
            <a:r>
              <a:rPr lang="ru-RU" sz="2100" dirty="0" err="1" smtClean="0"/>
              <a:t>предлежании</a:t>
            </a:r>
            <a:r>
              <a:rPr lang="ru-RU" sz="2100" dirty="0" smtClean="0"/>
              <a:t> плаценты, разрыве матки); </a:t>
            </a:r>
          </a:p>
          <a:p>
            <a:r>
              <a:rPr lang="ru-RU" sz="2100" dirty="0" smtClean="0"/>
              <a:t>заболевания крови (анемия, лейкоз и т.п.).</a:t>
            </a:r>
          </a:p>
          <a:p>
            <a:r>
              <a:rPr lang="ru-RU" sz="2100" dirty="0" smtClean="0"/>
              <a:t>шоковые состояния любого происхождения.</a:t>
            </a:r>
          </a:p>
          <a:p>
            <a:r>
              <a:rPr lang="ru-RU" sz="2100" dirty="0" smtClean="0"/>
              <a:t>врождённые и приобретённые пороки сердца с нарушением гемодинамики.</a:t>
            </a:r>
          </a:p>
          <a:p>
            <a:r>
              <a:rPr lang="ru-RU" sz="2100" dirty="0" smtClean="0"/>
              <a:t>заболевания </a:t>
            </a:r>
            <a:r>
              <a:rPr lang="ru-RU" sz="2100" dirty="0" err="1" smtClean="0"/>
              <a:t>бронхо-лёгочной</a:t>
            </a:r>
            <a:r>
              <a:rPr lang="ru-RU" sz="2100" dirty="0" smtClean="0"/>
              <a:t> системы с нарушением газообмена.</a:t>
            </a:r>
          </a:p>
          <a:p>
            <a:r>
              <a:rPr lang="ru-RU" sz="2100" dirty="0" smtClean="0"/>
              <a:t>интоксикации любого вида - бытовые, промышленные, вредные привычки.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ownloads\IMG_2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3715926" cy="2791966"/>
          </a:xfrm>
          <a:prstGeom prst="rect">
            <a:avLst/>
          </a:prstGeom>
          <a:noFill/>
        </p:spPr>
      </p:pic>
      <p:pic>
        <p:nvPicPr>
          <p:cNvPr id="1028" name="Picture 4" descr="C:\Users\user\Downloads\IMG_21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556792"/>
            <a:ext cx="2687642" cy="3717032"/>
          </a:xfrm>
          <a:prstGeom prst="rect">
            <a:avLst/>
          </a:prstGeom>
          <a:noFill/>
        </p:spPr>
      </p:pic>
      <p:pic>
        <p:nvPicPr>
          <p:cNvPr id="1029" name="Picture 5" descr="C:\Users\user\Downloads\IMG_21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180758"/>
            <a:ext cx="3491880" cy="46772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8229600" cy="547260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4400" dirty="0" smtClean="0"/>
              <a:t>2.Маточно-плацентарное кровообращение</a:t>
            </a:r>
          </a:p>
          <a:p>
            <a:r>
              <a:rPr lang="ru-RU" dirty="0" smtClean="0"/>
              <a:t>Патология пуповины (коллизии):</a:t>
            </a:r>
          </a:p>
          <a:p>
            <a:r>
              <a:rPr lang="ru-RU" dirty="0" smtClean="0"/>
              <a:t>узлы пуповины</a:t>
            </a:r>
          </a:p>
          <a:p>
            <a:r>
              <a:rPr lang="ru-RU" dirty="0" smtClean="0"/>
              <a:t>обвитие пуповины вокруг конечностей</a:t>
            </a:r>
          </a:p>
          <a:p>
            <a:r>
              <a:rPr lang="ru-RU" dirty="0" smtClean="0"/>
              <a:t>выпадение пуповины</a:t>
            </a:r>
          </a:p>
          <a:p>
            <a:r>
              <a:rPr lang="ru-RU" dirty="0" smtClean="0"/>
              <a:t>прижатие пуповины в процессе родов при тазовом </a:t>
            </a:r>
            <a:r>
              <a:rPr lang="ru-RU" dirty="0" err="1" smtClean="0"/>
              <a:t>предлежании</a:t>
            </a:r>
            <a:endParaRPr lang="ru-RU" dirty="0" smtClean="0"/>
          </a:p>
          <a:p>
            <a:r>
              <a:rPr lang="ru-RU" dirty="0" smtClean="0"/>
              <a:t>кровотечения:</a:t>
            </a:r>
          </a:p>
          <a:p>
            <a:pPr>
              <a:buNone/>
            </a:pPr>
            <a:r>
              <a:rPr lang="ru-RU" dirty="0" smtClean="0"/>
              <a:t>      - при отслойке плаценты</a:t>
            </a:r>
          </a:p>
          <a:p>
            <a:pPr>
              <a:buNone/>
            </a:pPr>
            <a:r>
              <a:rPr lang="ru-RU" dirty="0" smtClean="0"/>
              <a:t>      - при </a:t>
            </a:r>
            <a:r>
              <a:rPr lang="ru-RU" dirty="0" err="1" smtClean="0"/>
              <a:t>предлежании</a:t>
            </a:r>
            <a:r>
              <a:rPr lang="ru-RU" dirty="0" smtClean="0"/>
              <a:t> плаценты  (при этом кровообращение замедляется или прекращается).</a:t>
            </a:r>
          </a:p>
          <a:p>
            <a:pPr>
              <a:buNone/>
            </a:pPr>
            <a:r>
              <a:rPr lang="ru-RU" dirty="0" smtClean="0"/>
              <a:t>      - разрыв сосудов при оболочечном прикреплении пуповины  ( патология прикрепления пуповины ( к оболочкам , краю плаценты). </a:t>
            </a:r>
          </a:p>
          <a:p>
            <a:r>
              <a:rPr lang="ru-RU" dirty="0" smtClean="0"/>
              <a:t>нарушение плацентарного кровообращения в связи с дистрофическими изменения сосудов:</a:t>
            </a:r>
          </a:p>
          <a:p>
            <a:r>
              <a:rPr lang="ru-RU" dirty="0" smtClean="0"/>
              <a:t>при </a:t>
            </a:r>
            <a:r>
              <a:rPr lang="ru-RU" dirty="0" err="1" smtClean="0"/>
              <a:t>гестозе</a:t>
            </a:r>
            <a:endParaRPr lang="ru-RU" dirty="0" smtClean="0"/>
          </a:p>
          <a:p>
            <a:r>
              <a:rPr lang="ru-RU" dirty="0" smtClean="0"/>
              <a:t>при переношенной беременности (возникают процессы старения плаценты - трофические нарушения).</a:t>
            </a:r>
          </a:p>
          <a:p>
            <a:r>
              <a:rPr lang="ru-RU" dirty="0" smtClean="0"/>
              <a:t>аномалии родовой деятельности - очень затяжные или быстрые роды, </a:t>
            </a:r>
            <a:r>
              <a:rPr lang="ru-RU" dirty="0" err="1" smtClean="0"/>
              <a:t>дискоординация</a:t>
            </a:r>
            <a:r>
              <a:rPr lang="ru-RU" dirty="0" smtClean="0"/>
              <a:t> родовой деятельности.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3.Состояние плода:</a:t>
            </a:r>
          </a:p>
          <a:p>
            <a:r>
              <a:rPr lang="ru-RU" sz="2400" dirty="0" smtClean="0"/>
              <a:t>генетические болезни новорожденных.</a:t>
            </a:r>
          </a:p>
          <a:p>
            <a:r>
              <a:rPr lang="ru-RU" sz="2400" dirty="0" smtClean="0"/>
              <a:t>гемолитическая болезнь новорожденного (связана с </a:t>
            </a:r>
            <a:r>
              <a:rPr lang="ru-RU" sz="2400" dirty="0" err="1" smtClean="0"/>
              <a:t>иммуннологическим</a:t>
            </a:r>
            <a:r>
              <a:rPr lang="ru-RU" sz="2400" dirty="0" smtClean="0"/>
              <a:t> конфликтом между матерью и ребенком, начинается </a:t>
            </a:r>
            <a:r>
              <a:rPr lang="ru-RU" sz="2400" dirty="0" err="1" smtClean="0"/>
              <a:t>внутриутробно</a:t>
            </a:r>
            <a:r>
              <a:rPr lang="ru-RU" sz="2400" dirty="0" smtClean="0"/>
              <a:t>).</a:t>
            </a:r>
          </a:p>
          <a:p>
            <a:r>
              <a:rPr lang="ru-RU" sz="2400" dirty="0" smtClean="0"/>
              <a:t>пороки сердца.</a:t>
            </a:r>
          </a:p>
          <a:p>
            <a:r>
              <a:rPr lang="ru-RU" sz="2400" dirty="0" smtClean="0"/>
              <a:t>другие аномалии развития.</a:t>
            </a:r>
          </a:p>
          <a:p>
            <a:r>
              <a:rPr lang="ru-RU" sz="2400" dirty="0" smtClean="0"/>
              <a:t>внутриутробная инфекция.</a:t>
            </a:r>
          </a:p>
          <a:p>
            <a:r>
              <a:rPr lang="ru-RU" sz="2400" dirty="0" smtClean="0"/>
              <a:t>внутричерепная травма плода.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4 ГРУППА - </a:t>
            </a:r>
            <a:r>
              <a:rPr lang="ru-RU" sz="1800" dirty="0" smtClean="0"/>
              <a:t>единственная причина, характерная только для асфиксии новорожденных </a:t>
            </a:r>
          </a:p>
          <a:p>
            <a:r>
              <a:rPr lang="ru-RU" dirty="0" smtClean="0"/>
              <a:t>- частичная или полная закупорка дыхательных путей;</a:t>
            </a:r>
          </a:p>
          <a:p>
            <a:r>
              <a:rPr lang="ru-RU" dirty="0" smtClean="0"/>
              <a:t>врождённые пороки развития дыхательных путей, сердца, крупных сосудов.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bg2">
                    <a:lumMod val="50000"/>
                  </a:schemeClr>
                </a:solidFill>
              </a:rPr>
              <a:t>АСФИКСИЯ НОВОРОЖДЕННОГО</a:t>
            </a:r>
            <a:endParaRPr lang="ru-RU" sz="2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это синдром, характеризующийся отсутствием дыхания или отдельными нерегулярными, неэффективными дыхательными движениями при наличии сердечной деятельности.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sz="1800" dirty="0" smtClean="0"/>
              <a:t>Асфиксия - в переводе с латинского это “без пульса”. Поэтому современное название асфиксии новорожденных - депрессия новорожденного (термин ВОЗ).</a:t>
            </a:r>
          </a:p>
          <a:p>
            <a:pPr>
              <a:buNone/>
            </a:pPr>
            <a:r>
              <a:rPr lang="ru-RU" dirty="0" smtClean="0"/>
              <a:t>    Этиология и патогенез такие же как при ХВГП, так как асфиксия начинается с ХВГП ( в 70-80% случаев).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</a:rPr>
              <a:t>Диагностика.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Оценка состояния новорожденного осуществляется по ряду параметров: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шкала </a:t>
            </a: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</a:rPr>
              <a:t>Апгар</a:t>
            </a:r>
            <a:r>
              <a:rPr lang="ru-RU" sz="1800" dirty="0" smtClean="0"/>
              <a:t>. </a:t>
            </a: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    </a:t>
            </a:r>
            <a:r>
              <a:rPr lang="ru-RU" dirty="0" smtClean="0"/>
              <a:t>Признаки по 0-1-2 бальной системе: состояние сердцебиения, дыхания, кожных покровов , мышечного тонуса, рефлекторной возбудимости. Идеальная оценка 10, норма 8-10. </a:t>
            </a:r>
          </a:p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Различают среднюю (6-5 баллов) и тяжелую ( 4-1 бала) степени асфиксии. 0 - баллов - это мертворождение.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221337"/>
            <a:ext cx="4824535" cy="6512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Сестринский процесс при асфиксии новорожденного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dirty="0" smtClean="0"/>
              <a:t>     Своевременно выявлять настоящие и потенциальные проблемы и удовлетворять жизненно важные потребности больного ребёнка, оказывать психологическую поддержку родителям на первых стадиях осознания реальности.</a:t>
            </a:r>
          </a:p>
          <a:p>
            <a:pPr>
              <a:buNone/>
            </a:pPr>
            <a:r>
              <a:rPr lang="ru-RU" sz="2000" b="1" dirty="0" smtClean="0"/>
              <a:t>Возможные проблемы ребёнка с асфиксией:</a:t>
            </a:r>
          </a:p>
          <a:p>
            <a:pPr>
              <a:buNone/>
            </a:pPr>
            <a:r>
              <a:rPr lang="ru-RU" sz="2000" dirty="0" smtClean="0"/>
              <a:t>- нарушение дыхания</a:t>
            </a:r>
            <a:r>
              <a:rPr lang="en-US" sz="2000" dirty="0" smtClean="0"/>
              <a:t> </a:t>
            </a:r>
            <a:r>
              <a:rPr lang="ru-RU" sz="2000" dirty="0" smtClean="0"/>
              <a:t>(</a:t>
            </a:r>
            <a:r>
              <a:rPr lang="ru-RU" sz="2000" dirty="0" err="1" smtClean="0"/>
              <a:t>брадипноэ</a:t>
            </a:r>
            <a:r>
              <a:rPr lang="ru-RU" sz="2000" dirty="0" smtClean="0"/>
              <a:t>, апноэ);</a:t>
            </a:r>
          </a:p>
          <a:p>
            <a:pPr>
              <a:buNone/>
            </a:pPr>
            <a:r>
              <a:rPr lang="ru-RU" sz="2000" dirty="0" smtClean="0"/>
              <a:t>- снижение физиологических рефлексов (трудности при вскармливании, нарушение питания);</a:t>
            </a:r>
          </a:p>
          <a:p>
            <a:pPr>
              <a:buNone/>
            </a:pPr>
            <a:r>
              <a:rPr lang="ru-RU" sz="2000" dirty="0" smtClean="0"/>
              <a:t>- нарушение сна;</a:t>
            </a:r>
          </a:p>
          <a:p>
            <a:pPr>
              <a:buNone/>
            </a:pPr>
            <a:r>
              <a:rPr lang="ru-RU" sz="2000" dirty="0" smtClean="0"/>
              <a:t>- нарушение терморегуляции (лихорадка, гипотермия);</a:t>
            </a:r>
          </a:p>
          <a:p>
            <a:pPr>
              <a:buNone/>
            </a:pPr>
            <a:r>
              <a:rPr lang="ru-RU" sz="2000" dirty="0" smtClean="0"/>
              <a:t>- нарушение двигательной активности;</a:t>
            </a:r>
          </a:p>
          <a:p>
            <a:pPr>
              <a:buNone/>
            </a:pPr>
            <a:r>
              <a:rPr lang="ru-RU" sz="2000" dirty="0" smtClean="0"/>
              <a:t>- поражение ЦНС и др. жизненно важных органов;</a:t>
            </a:r>
          </a:p>
          <a:p>
            <a:pPr>
              <a:buNone/>
            </a:pPr>
            <a:r>
              <a:rPr lang="ru-RU" sz="2000" dirty="0" smtClean="0"/>
              <a:t>- высокий риск присоединения госпитальной инфекции;</a:t>
            </a:r>
          </a:p>
          <a:p>
            <a:pPr>
              <a:buNone/>
            </a:pPr>
            <a:r>
              <a:rPr lang="ru-RU" sz="2000" dirty="0" smtClean="0"/>
              <a:t>- угроза для жизни.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79512" y="836712"/>
            <a:ext cx="8712968" cy="576064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000" b="1" dirty="0" smtClean="0"/>
              <a:t>  Возможные проблемы родителей:</a:t>
            </a:r>
          </a:p>
          <a:p>
            <a:pPr>
              <a:buFontTx/>
              <a:buChar char="-"/>
            </a:pPr>
            <a:r>
              <a:rPr lang="ru-RU" sz="2000" dirty="0" smtClean="0"/>
              <a:t>тревога о здоровье будущего ребёнка при получении информации о патологическом течении беременности и прогнозировании асфиксии;</a:t>
            </a:r>
          </a:p>
          <a:p>
            <a:pPr>
              <a:buFontTx/>
              <a:buChar char="-"/>
            </a:pPr>
            <a:r>
              <a:rPr lang="ru-RU" sz="2000" dirty="0" smtClean="0"/>
              <a:t>дефицит знаний о заболевании, трудность осознания и адекватной оценки происходящего;</a:t>
            </a:r>
          </a:p>
          <a:p>
            <a:pPr>
              <a:buFontTx/>
              <a:buChar char="-"/>
            </a:pPr>
            <a:r>
              <a:rPr lang="ru-RU" sz="2000" dirty="0" smtClean="0"/>
              <a:t>тревога, страх перед госпитализацией, манипуляциями или в связи со сменой привычного образа жизни;</a:t>
            </a:r>
          </a:p>
          <a:p>
            <a:pPr>
              <a:buFontTx/>
              <a:buChar char="-"/>
            </a:pPr>
            <a:r>
              <a:rPr lang="ru-RU" sz="2000" dirty="0" smtClean="0"/>
              <a:t>перевод новорожденного ребёнка с асфиксией для дальнейшего лечения в специализированное отделение;</a:t>
            </a:r>
          </a:p>
          <a:p>
            <a:pPr>
              <a:buFontTx/>
              <a:buChar char="-"/>
            </a:pPr>
            <a:r>
              <a:rPr lang="ru-RU" sz="2000" dirty="0" smtClean="0"/>
              <a:t>разлука с ребёнком в период госпитализации;</a:t>
            </a:r>
          </a:p>
          <a:p>
            <a:pPr>
              <a:buFontTx/>
              <a:buChar char="-"/>
            </a:pPr>
            <a:r>
              <a:rPr lang="ru-RU" sz="2000" dirty="0" smtClean="0"/>
              <a:t>страх за ребёнка, неуверенность в благополучном исходе;</a:t>
            </a:r>
          </a:p>
          <a:p>
            <a:pPr>
              <a:buFontTx/>
              <a:buChar char="-"/>
            </a:pPr>
            <a:r>
              <a:rPr lang="ru-RU" sz="2000" dirty="0" smtClean="0"/>
              <a:t>недоверие к </a:t>
            </a:r>
            <a:r>
              <a:rPr lang="ru-RU" sz="2000" dirty="0" err="1" smtClean="0"/>
              <a:t>медпесоналу</a:t>
            </a:r>
            <a:r>
              <a:rPr lang="ru-RU" sz="2000" dirty="0" smtClean="0"/>
              <a:t>, схеме лечения;</a:t>
            </a:r>
          </a:p>
          <a:p>
            <a:pPr>
              <a:buFontTx/>
              <a:buChar char="-"/>
            </a:pPr>
            <a:r>
              <a:rPr lang="ru-RU" sz="2000" dirty="0" smtClean="0"/>
              <a:t>дефицит внимания, семейной поддержки, общения;</a:t>
            </a:r>
          </a:p>
          <a:p>
            <a:pPr>
              <a:buFontTx/>
              <a:buChar char="-"/>
            </a:pPr>
            <a:r>
              <a:rPr lang="ru-RU" sz="2000" dirty="0" smtClean="0"/>
              <a:t>чувство вины или стыда;</a:t>
            </a:r>
          </a:p>
          <a:p>
            <a:pPr>
              <a:buFontTx/>
              <a:buChar char="-"/>
            </a:pPr>
            <a:r>
              <a:rPr lang="ru-RU" sz="2000" dirty="0" smtClean="0"/>
              <a:t>финансовые трудности в связи с болезнью ребёнка и невозможность выполнять привычную работу или её потеря;</a:t>
            </a:r>
          </a:p>
          <a:p>
            <a:pPr>
              <a:buFontTx/>
              <a:buChar char="-"/>
            </a:pPr>
            <a:r>
              <a:rPr lang="ru-RU" sz="2000" dirty="0" smtClean="0"/>
              <a:t>конфликтная ситуация в семье из-за длительной болезни ребёнка;</a:t>
            </a:r>
          </a:p>
          <a:p>
            <a:pPr>
              <a:buFontTx/>
              <a:buChar char="-"/>
            </a:pPr>
            <a:r>
              <a:rPr lang="ru-RU" sz="2000" dirty="0" smtClean="0"/>
              <a:t>стресс при известии о тяжёлой неизлечимой болезни ребёнка;</a:t>
            </a:r>
          </a:p>
          <a:p>
            <a:pPr>
              <a:buFontTx/>
              <a:buChar char="-"/>
            </a:pPr>
            <a:r>
              <a:rPr lang="ru-RU" sz="2000" dirty="0" smtClean="0"/>
              <a:t>преждевременное выражение горестных чувств. 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FontTx/>
              <a:buChar char="-"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             Сестринское вмешательство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Не допустить развития осложнений (отёка ГМ, кровоизлияния в ГМ);</a:t>
            </a:r>
          </a:p>
          <a:p>
            <a:r>
              <a:rPr lang="ru-RU" dirty="0" smtClean="0"/>
              <a:t>Создать комфортные условия для ребёнка;</a:t>
            </a:r>
          </a:p>
          <a:p>
            <a:r>
              <a:rPr lang="ru-RU" dirty="0" smtClean="0"/>
              <a:t>Организовать охранительный режим ( уменьшить интенсивность световых и звуковых раздражителей);</a:t>
            </a:r>
          </a:p>
          <a:p>
            <a:r>
              <a:rPr lang="ru-RU" dirty="0" smtClean="0"/>
              <a:t>Обеспечить температурную защиту( не допускать перегревания, охлаждения);</a:t>
            </a:r>
          </a:p>
          <a:p>
            <a:r>
              <a:rPr lang="ru-RU" dirty="0" smtClean="0"/>
              <a:t>При возможности создать ребёнку положение в кроватке с возвышенным головным концом, чаще поворачивать его во избежание застойных явлений;</a:t>
            </a:r>
          </a:p>
          <a:p>
            <a:r>
              <a:rPr lang="ru-RU" dirty="0" smtClean="0"/>
              <a:t>Соблюдать асептику и антисептику при уходе и выполнении манипуляций;</a:t>
            </a:r>
          </a:p>
          <a:p>
            <a:r>
              <a:rPr lang="ru-RU" dirty="0" smtClean="0"/>
              <a:t>Обеспечить ребёнку максимальный покой, бережно выполнять все манипуляции, как можно меньше тревожить, общаться с большой осторожностью;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Осуществлять постоянный мониторинг (клинический, лабораторный, аппаратный), специализированный уход и медицинское документирование сестринского процесса:</a:t>
            </a:r>
          </a:p>
          <a:p>
            <a:pPr marL="514350" indent="-514350">
              <a:buAutoNum type="arabicPeriod"/>
            </a:pPr>
            <a:r>
              <a:rPr lang="ru-RU" dirty="0" smtClean="0"/>
              <a:t>контроль состояния (</a:t>
            </a:r>
            <a:r>
              <a:rPr lang="ru-RU" dirty="0" err="1" smtClean="0"/>
              <a:t>чдд</a:t>
            </a:r>
            <a:r>
              <a:rPr lang="ru-RU" dirty="0" smtClean="0"/>
              <a:t>, </a:t>
            </a:r>
            <a:r>
              <a:rPr lang="ru-RU" dirty="0" err="1" smtClean="0"/>
              <a:t>чсс</a:t>
            </a:r>
            <a:r>
              <a:rPr lang="ru-RU" dirty="0" smtClean="0"/>
              <a:t> их характер, цвет кожных покровов, наличие рефлексов)</a:t>
            </a:r>
          </a:p>
          <a:p>
            <a:pPr marL="514350" indent="-514350">
              <a:buAutoNum type="arabicPeriod"/>
            </a:pPr>
            <a:r>
              <a:rPr lang="ru-RU" dirty="0" smtClean="0"/>
              <a:t>учёт объёма и состава получаемой жидкости (питание, ИТ)</a:t>
            </a:r>
          </a:p>
          <a:p>
            <a:pPr marL="514350" indent="-514350">
              <a:buAutoNum type="arabicPeriod"/>
            </a:pPr>
            <a:r>
              <a:rPr lang="ru-RU" dirty="0" smtClean="0"/>
              <a:t>контроль массы тела 2-4 раза в сутки</a:t>
            </a:r>
          </a:p>
          <a:p>
            <a:pPr marL="514350" indent="-514350">
              <a:buAutoNum type="arabicPeriod"/>
            </a:pPr>
            <a:r>
              <a:rPr lang="ru-RU" dirty="0" smtClean="0"/>
              <a:t>термометрия каждые 2 часа</a:t>
            </a:r>
          </a:p>
          <a:p>
            <a:pPr marL="514350" indent="-514350">
              <a:buAutoNum type="arabicPeriod"/>
            </a:pPr>
            <a:r>
              <a:rPr lang="ru-RU" dirty="0" smtClean="0"/>
              <a:t>своевременная санация трахеобронхиального дерева</a:t>
            </a:r>
          </a:p>
          <a:p>
            <a:pPr marL="514350" indent="-514350">
              <a:buAutoNum type="arabicPeriod"/>
            </a:pPr>
            <a:r>
              <a:rPr lang="ru-RU" dirty="0" smtClean="0"/>
              <a:t>оксигенотерапия – по назначению врача</a:t>
            </a:r>
          </a:p>
          <a:p>
            <a:pPr marL="514350" indent="-514350">
              <a:buAutoNum type="arabicPeriod"/>
            </a:pPr>
            <a:r>
              <a:rPr lang="ru-RU" dirty="0" smtClean="0"/>
              <a:t>черепно-мозговая гипотермия - по назначению врача</a:t>
            </a:r>
          </a:p>
          <a:p>
            <a:pPr marL="514350" indent="-514350">
              <a:buAutoNum type="arabicPeriod"/>
            </a:pPr>
            <a:r>
              <a:rPr lang="ru-RU" dirty="0" smtClean="0"/>
              <a:t>проводить ревизию и туалет кожных покровов, слизистых оболочек, пупочной ранки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забор материала для лабораторных скрининг программ</a:t>
            </a:r>
          </a:p>
          <a:p>
            <a:pPr marL="514350" indent="-514350">
              <a:buAutoNum type="arabicPeriod"/>
            </a:pPr>
            <a:r>
              <a:rPr lang="ru-RU" dirty="0" smtClean="0"/>
              <a:t>строго выполнять врачебные назначения</a:t>
            </a:r>
          </a:p>
          <a:p>
            <a:pPr marL="514350" indent="-514350">
              <a:buAutoNum type="arabicPeriod"/>
            </a:pPr>
            <a:r>
              <a:rPr lang="ru-RU" dirty="0" smtClean="0"/>
              <a:t>взаимодействовать в бригаде со специалистами.</a:t>
            </a:r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pPr marL="514350" indent="-514350">
              <a:buAutoNum type="arabicPeriod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-main-pic" descr="Картинка 11 из 1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772816"/>
            <a:ext cx="345733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620688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Обеспечить адекватным питанием и подобрать оптимальный способ кормления в зависимости от состояния ( парентеральный, зондовый с помощью автоматического дозатора).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                         Родовые травмы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Среди причин перинатальных поражений мозга ведущее место занимает внутриутробная и </a:t>
            </a:r>
            <a:r>
              <a:rPr lang="ru-RU" dirty="0" err="1" smtClean="0"/>
              <a:t>интранатальная</a:t>
            </a:r>
            <a:r>
              <a:rPr lang="ru-RU" dirty="0" smtClean="0"/>
              <a:t> </a:t>
            </a:r>
            <a:r>
              <a:rPr lang="ru-RU" b="1" dirty="0" smtClean="0"/>
              <a:t>гипоксия плода</a:t>
            </a:r>
            <a:r>
              <a:rPr lang="ru-RU" dirty="0" smtClean="0"/>
              <a:t>, второе по значимости место принадлежит фактору механической </a:t>
            </a:r>
            <a:r>
              <a:rPr lang="ru-RU" dirty="0" err="1" smtClean="0"/>
              <a:t>травматизации</a:t>
            </a:r>
            <a:r>
              <a:rPr lang="ru-RU" dirty="0" smtClean="0"/>
              <a:t> ребенка во время родов  -  как правило, в сочетании с той или иной степенью выраженности предшествующей внутриутробной гипоксии плода.</a:t>
            </a:r>
          </a:p>
          <a:p>
            <a:r>
              <a:rPr lang="ru-RU" dirty="0" smtClean="0"/>
              <a:t>Механизмами, способствующими </a:t>
            </a:r>
            <a:r>
              <a:rPr lang="ru-RU" dirty="0" err="1" smtClean="0"/>
              <a:t>травматизации</a:t>
            </a:r>
            <a:r>
              <a:rPr lang="ru-RU" dirty="0" smtClean="0"/>
              <a:t> ребенка, как правило, бывают анатомическое несоответствие головки плода размерам таза женщины, быстрые или затяжные со стимуляцией роды, длительный безводный период, роды в тазовом или ножном </a:t>
            </a:r>
            <a:r>
              <a:rPr lang="ru-RU" dirty="0" err="1" smtClean="0"/>
              <a:t>предлежании</a:t>
            </a:r>
            <a:r>
              <a:rPr lang="ru-RU" dirty="0" smtClean="0"/>
              <a:t>, акушерские пособия, поворот головки без учета  позиции плода, разгибательные и </a:t>
            </a:r>
            <a:r>
              <a:rPr lang="ru-RU" dirty="0" err="1" smtClean="0"/>
              <a:t>сгибательные</a:t>
            </a:r>
            <a:r>
              <a:rPr lang="ru-RU" dirty="0" smtClean="0"/>
              <a:t> вставления головки, чрезмерная защита промежности.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Возникновение и тяжесть родовой травмы  головного и спинного мозга зависят от течения антенатального периода и выраженности гипоксии. Возникшие на фоне хронической внутриутробной гипоксии плода или асфиксии  кровоизлияния имеют более выраженный характер. На момент рождения все кровоизлияния имеют, как правило, </a:t>
            </a:r>
            <a:r>
              <a:rPr lang="ru-RU" dirty="0" err="1" smtClean="0"/>
              <a:t>гипоксически</a:t>
            </a:r>
            <a:r>
              <a:rPr lang="ru-RU" dirty="0" smtClean="0"/>
              <a:t>–ишемическую природу, однако на 2-3 день жизни могут усугубиться нарастающим дефицитом витамина К и </a:t>
            </a:r>
            <a:r>
              <a:rPr lang="ru-RU" dirty="0" err="1" smtClean="0"/>
              <a:t>витамино-К</a:t>
            </a:r>
            <a:r>
              <a:rPr lang="ru-RU" dirty="0" smtClean="0"/>
              <a:t> зависимых факторов.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 smtClean="0"/>
              <a:t>  </a:t>
            </a:r>
            <a:r>
              <a:rPr lang="ru-RU" sz="2400" b="1" dirty="0" smtClean="0"/>
              <a:t>Внутричерепные кровоизлияния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По локализации кровоизлияния могут быть:</a:t>
            </a:r>
          </a:p>
          <a:p>
            <a:pPr lvl="0"/>
            <a:r>
              <a:rPr lang="ru-RU" dirty="0" err="1" smtClean="0"/>
              <a:t>эпидуральными</a:t>
            </a:r>
            <a:r>
              <a:rPr lang="ru-RU" dirty="0" smtClean="0"/>
              <a:t>, </a:t>
            </a:r>
          </a:p>
          <a:p>
            <a:pPr lvl="0"/>
            <a:r>
              <a:rPr lang="ru-RU" dirty="0" err="1" smtClean="0"/>
              <a:t>субдуральными</a:t>
            </a:r>
            <a:r>
              <a:rPr lang="ru-RU" dirty="0" smtClean="0"/>
              <a:t>, </a:t>
            </a:r>
          </a:p>
          <a:p>
            <a:pPr lvl="0"/>
            <a:r>
              <a:rPr lang="ru-RU" dirty="0" err="1" smtClean="0"/>
              <a:t>внутрижелудочковыми</a:t>
            </a:r>
            <a:r>
              <a:rPr lang="ru-RU" dirty="0" smtClean="0"/>
              <a:t>, </a:t>
            </a:r>
          </a:p>
          <a:p>
            <a:pPr lvl="0"/>
            <a:r>
              <a:rPr lang="ru-RU" dirty="0" smtClean="0"/>
              <a:t>субарахноидальными, </a:t>
            </a:r>
          </a:p>
          <a:p>
            <a:pPr lvl="0"/>
            <a:r>
              <a:rPr lang="ru-RU" dirty="0" smtClean="0"/>
              <a:t>внутримозговыми, </a:t>
            </a:r>
          </a:p>
          <a:p>
            <a:pPr lvl="0"/>
            <a:r>
              <a:rPr lang="ru-RU" dirty="0" smtClean="0"/>
              <a:t>смешанными.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988840"/>
            <a:ext cx="425767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059832" y="1268760"/>
            <a:ext cx="2785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Субдуральная</a:t>
            </a:r>
            <a:r>
              <a:rPr lang="ru-RU" dirty="0"/>
              <a:t> гематома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2204864"/>
            <a:ext cx="395287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1237983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Внутрижелудочковое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кровоизлияние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060848"/>
            <a:ext cx="3705225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1253103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Субарахноидальное кровоизлияние (основание мозга)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2204864"/>
            <a:ext cx="3543300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27784" y="1340768"/>
            <a:ext cx="36405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Внутримозговые </a:t>
            </a:r>
            <a:r>
              <a:rPr lang="ru-RU" dirty="0"/>
              <a:t>кровоизлияния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Клиническое течение перинатальных энцефалопатий подразделяется на 3 основных периода: </a:t>
            </a:r>
          </a:p>
          <a:p>
            <a:r>
              <a:rPr lang="ru-RU" dirty="0" smtClean="0"/>
              <a:t>острый (первый месяц жизни ребенка), </a:t>
            </a:r>
          </a:p>
          <a:p>
            <a:r>
              <a:rPr lang="ru-RU" dirty="0" smtClean="0"/>
              <a:t>восстановительный (выделяют ранний - до 4-5 </a:t>
            </a:r>
            <a:r>
              <a:rPr lang="ru-RU" dirty="0" err="1" smtClean="0"/>
              <a:t>мес</a:t>
            </a:r>
            <a:r>
              <a:rPr lang="ru-RU" dirty="0" smtClean="0"/>
              <a:t>, и поздний - до 1 года, у недоношенных - до 2 лет) </a:t>
            </a:r>
          </a:p>
          <a:p>
            <a:r>
              <a:rPr lang="ru-RU" dirty="0" smtClean="0"/>
              <a:t>остаточных явлений (или последствия) - патология у ребенка за пределами двухлетнего возраста.</a:t>
            </a:r>
          </a:p>
          <a:p>
            <a:endParaRPr lang="ru-RU" dirty="0" smtClean="0"/>
          </a:p>
          <a:p>
            <a:pPr>
              <a:buNone/>
            </a:pPr>
            <a:r>
              <a:rPr lang="ru-RU" sz="1900" dirty="0" smtClean="0"/>
              <a:t>     Для оценки  степени тяжести асфиксии и выраженности нарушений </a:t>
            </a:r>
            <a:r>
              <a:rPr lang="ru-RU" sz="1900" dirty="0" err="1" smtClean="0"/>
              <a:t>гемоликвородинамики</a:t>
            </a:r>
            <a:r>
              <a:rPr lang="ru-RU" sz="1900" dirty="0" smtClean="0"/>
              <a:t> вследствие нее у ребенка в первые минуты жизни может быть использована шкала </a:t>
            </a:r>
            <a:r>
              <a:rPr lang="ru-RU" sz="1900" dirty="0" err="1" smtClean="0"/>
              <a:t>Апгар</a:t>
            </a:r>
            <a:r>
              <a:rPr lang="ru-RU" sz="1900" dirty="0" smtClean="0"/>
              <a:t>, хотя у недоношенных детей она может быть использована лишь условно.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Основные принципы лечения:</a:t>
            </a:r>
            <a:b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остром периоде:</a:t>
            </a:r>
          </a:p>
          <a:p>
            <a:pPr>
              <a:buFontTx/>
              <a:buChar char="-"/>
            </a:pPr>
            <a:r>
              <a:rPr lang="ru-RU" sz="2000" dirty="0" smtClean="0"/>
              <a:t>Охранительный режим, максимально щадящие осмотры, сведение до минимума болезненных назначений.</a:t>
            </a:r>
          </a:p>
          <a:p>
            <a:pPr>
              <a:buFontTx/>
              <a:buChar char="-"/>
            </a:pPr>
            <a:r>
              <a:rPr lang="ru-RU" sz="2000" dirty="0" smtClean="0"/>
              <a:t>При тяжелом состоянии- постановка 2-х венозных катетеров.</a:t>
            </a:r>
          </a:p>
          <a:p>
            <a:pPr>
              <a:buFontTx/>
              <a:buChar char="-"/>
            </a:pPr>
            <a:r>
              <a:rPr lang="ru-RU" sz="2000" dirty="0" smtClean="0"/>
              <a:t>Противосудорожная терапия.</a:t>
            </a:r>
          </a:p>
          <a:p>
            <a:pPr>
              <a:buFontTx/>
              <a:buChar char="-"/>
            </a:pPr>
            <a:r>
              <a:rPr lang="ru-RU" sz="2000" dirty="0" err="1" smtClean="0"/>
              <a:t>Дегитратационная</a:t>
            </a:r>
            <a:r>
              <a:rPr lang="ru-RU" sz="2000" dirty="0" smtClean="0"/>
              <a:t> терапия.</a:t>
            </a:r>
          </a:p>
          <a:p>
            <a:pPr>
              <a:buFontTx/>
              <a:buChar char="-"/>
            </a:pPr>
            <a:r>
              <a:rPr lang="ru-RU" sz="2000" dirty="0" err="1" smtClean="0"/>
              <a:t>Сосудоукрепляющие</a:t>
            </a:r>
            <a:r>
              <a:rPr lang="ru-RU" sz="2000" dirty="0" smtClean="0"/>
              <a:t> препараты</a:t>
            </a:r>
          </a:p>
          <a:p>
            <a:pPr>
              <a:buFontTx/>
              <a:buChar char="-"/>
            </a:pPr>
            <a:r>
              <a:rPr lang="ru-RU" sz="2000" dirty="0" smtClean="0"/>
              <a:t>Поддержание ОЦК</a:t>
            </a:r>
          </a:p>
          <a:p>
            <a:pPr>
              <a:buFontTx/>
              <a:buChar char="-"/>
            </a:pPr>
            <a:r>
              <a:rPr lang="ru-RU" sz="2000" dirty="0" smtClean="0"/>
              <a:t>Препараты улучшающие процессы метаболизма НС.</a:t>
            </a:r>
          </a:p>
          <a:p>
            <a:pPr>
              <a:buFontTx/>
              <a:buChar char="-"/>
            </a:pPr>
            <a:endParaRPr lang="ru-RU" sz="2000" dirty="0" smtClean="0"/>
          </a:p>
          <a:p>
            <a:pPr>
              <a:buNone/>
            </a:pPr>
            <a:r>
              <a:rPr lang="ru-RU" sz="2000" dirty="0" smtClean="0"/>
              <a:t> </a:t>
            </a:r>
            <a:r>
              <a:rPr lang="ru-RU" sz="2000" b="1" dirty="0" smtClean="0"/>
              <a:t>Нельзя для промывания венозных катетеров использовать гепарин!!!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Сестринский процесс при внутричерепной родовой травме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78152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sz="2800" dirty="0" smtClean="0"/>
              <a:t>Своевременно выявлять настоящие и потенциальные проблемы и удовлетворять жизненно важные потребности больного ребёнка, оказывать психологическую поддержку родителям на первых стадиях осознания реальности.</a:t>
            </a:r>
          </a:p>
          <a:p>
            <a:pPr>
              <a:buNone/>
            </a:pPr>
            <a:r>
              <a:rPr lang="ru-RU" sz="2800" b="1" dirty="0" smtClean="0"/>
              <a:t>Возможные проблемы ребёнка:</a:t>
            </a:r>
          </a:p>
          <a:p>
            <a:pPr>
              <a:buNone/>
            </a:pPr>
            <a:r>
              <a:rPr lang="ru-RU" sz="2800" dirty="0" smtClean="0"/>
              <a:t>-   нарушение дыхания и других жизненно важных функций;</a:t>
            </a:r>
          </a:p>
          <a:p>
            <a:pPr>
              <a:buNone/>
            </a:pPr>
            <a:r>
              <a:rPr lang="ru-RU" sz="2800" dirty="0" smtClean="0"/>
              <a:t>-   нарушение питания вследствие расстройства глотательного и сосательного рефлексов;</a:t>
            </a:r>
          </a:p>
          <a:p>
            <a:pPr>
              <a:buNone/>
            </a:pPr>
            <a:r>
              <a:rPr lang="ru-RU" sz="2800" dirty="0" smtClean="0"/>
              <a:t>-   нарушение сна;</a:t>
            </a:r>
          </a:p>
          <a:p>
            <a:pPr>
              <a:buFontTx/>
              <a:buChar char="-"/>
            </a:pPr>
            <a:r>
              <a:rPr lang="ru-RU" sz="2800" dirty="0" smtClean="0"/>
              <a:t>нарушение терморегуляции;</a:t>
            </a:r>
          </a:p>
          <a:p>
            <a:pPr>
              <a:buFontTx/>
              <a:buChar char="-"/>
            </a:pPr>
            <a:r>
              <a:rPr lang="ru-RU" sz="2800" dirty="0" smtClean="0"/>
              <a:t>нарушение двигательной активности;</a:t>
            </a:r>
          </a:p>
          <a:p>
            <a:pPr>
              <a:buFontTx/>
              <a:buChar char="-"/>
            </a:pPr>
            <a:r>
              <a:rPr lang="ru-RU" sz="2800" dirty="0" smtClean="0"/>
              <a:t>высокий риск развития </a:t>
            </a:r>
            <a:r>
              <a:rPr lang="ru-RU" sz="2800" dirty="0" err="1" smtClean="0"/>
              <a:t>иммунодефицитных</a:t>
            </a:r>
            <a:r>
              <a:rPr lang="ru-RU" sz="2800" dirty="0" smtClean="0"/>
              <a:t> состояний, присоединения госпитальной инфекции;</a:t>
            </a:r>
          </a:p>
          <a:p>
            <a:pPr>
              <a:buFontTx/>
              <a:buChar char="-"/>
            </a:pPr>
            <a:r>
              <a:rPr lang="ru-RU" sz="2800" dirty="0" smtClean="0"/>
              <a:t>развитие психоневрологических заболеваний( олигофрения, эпилепсия, гидроцефалия);</a:t>
            </a:r>
          </a:p>
          <a:p>
            <a:pPr>
              <a:buFontTx/>
              <a:buChar char="-"/>
            </a:pPr>
            <a:r>
              <a:rPr lang="ru-RU" sz="2800" dirty="0" smtClean="0"/>
              <a:t>поражение </a:t>
            </a:r>
            <a:r>
              <a:rPr lang="ru-RU" sz="2800" dirty="0" err="1" smtClean="0"/>
              <a:t>опорно</a:t>
            </a:r>
            <a:r>
              <a:rPr lang="ru-RU" sz="2800" dirty="0" smtClean="0"/>
              <a:t>- двигательного аппарата( ДЦП, парезы, параличи);</a:t>
            </a:r>
          </a:p>
          <a:p>
            <a:pPr>
              <a:buFontTx/>
              <a:buChar char="-"/>
            </a:pPr>
            <a:r>
              <a:rPr lang="ru-RU" sz="2800" dirty="0" smtClean="0"/>
              <a:t>нарушение полового развития, репродуктивной функции;</a:t>
            </a:r>
          </a:p>
          <a:p>
            <a:pPr>
              <a:buFontTx/>
              <a:buChar char="-"/>
            </a:pPr>
            <a:r>
              <a:rPr lang="ru-RU" sz="2800" dirty="0" smtClean="0"/>
              <a:t>высокий риск </a:t>
            </a:r>
            <a:r>
              <a:rPr lang="ru-RU" sz="2800" dirty="0" err="1" smtClean="0"/>
              <a:t>инвалидизации</a:t>
            </a:r>
            <a:r>
              <a:rPr lang="ru-RU" sz="2800" dirty="0" smtClean="0"/>
              <a:t>;</a:t>
            </a:r>
          </a:p>
          <a:p>
            <a:pPr>
              <a:buFontTx/>
              <a:buChar char="-"/>
            </a:pPr>
            <a:r>
              <a:rPr lang="ru-RU" sz="2800" dirty="0" smtClean="0"/>
              <a:t>угроза для жизни.</a:t>
            </a:r>
          </a:p>
          <a:p>
            <a:pPr>
              <a:buFontTx/>
              <a:buChar char="-"/>
            </a:pP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/>
              <a:t>     Возможные проблемы родителей: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Тревога за ребёнка при получении информации о родовой травме у ребёнка;</a:t>
            </a:r>
          </a:p>
          <a:p>
            <a:r>
              <a:rPr lang="ru-RU" sz="2000" dirty="0" smtClean="0"/>
              <a:t>Трудность осознания и адекватной оценки случившегося;</a:t>
            </a:r>
          </a:p>
          <a:p>
            <a:r>
              <a:rPr lang="ru-RU" sz="2000" dirty="0" smtClean="0"/>
              <a:t>Страх за ребёнка, неуверенность в благополучном исходе заболевания;</a:t>
            </a:r>
          </a:p>
          <a:p>
            <a:r>
              <a:rPr lang="ru-RU" sz="2000" dirty="0" smtClean="0"/>
              <a:t>Чувство вины перед ребёнком;</a:t>
            </a:r>
          </a:p>
          <a:p>
            <a:r>
              <a:rPr lang="ru-RU" sz="2000" dirty="0" smtClean="0"/>
              <a:t>Преждевременное выражение горестных чувств;</a:t>
            </a:r>
          </a:p>
          <a:p>
            <a:r>
              <a:rPr lang="ru-RU" sz="2000" dirty="0" smtClean="0"/>
              <a:t>Ситуационный кризис в семье.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          Сестринское вмешательство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- Помочь родителям восполнить дефицит знаний о заболевании, факторах риска, особенностях течения, принципах лечения и возможном прогнозе.</a:t>
            </a:r>
          </a:p>
          <a:p>
            <a:pPr>
              <a:buNone/>
            </a:pPr>
            <a:r>
              <a:rPr lang="ru-RU" dirty="0" smtClean="0"/>
              <a:t>- Создать комфортные условия для ребёнка в палате </a:t>
            </a:r>
            <a:r>
              <a:rPr lang="ru-RU" dirty="0" err="1" smtClean="0"/>
              <a:t>ИТ.Поддерживать</a:t>
            </a:r>
            <a:r>
              <a:rPr lang="ru-RU" dirty="0" smtClean="0"/>
              <a:t> оптимальный </a:t>
            </a:r>
            <a:r>
              <a:rPr lang="en-US" sz="3600" dirty="0" smtClean="0"/>
              <a:t>t</a:t>
            </a:r>
            <a:r>
              <a:rPr lang="ru-RU" sz="3600" dirty="0" smtClean="0"/>
              <a:t> </a:t>
            </a:r>
            <a:r>
              <a:rPr lang="ru-RU" dirty="0" smtClean="0"/>
              <a:t>режим. Создать возвышенное положение в кроватке. Обращаться с ребёнком с большой осторожностью, как можно меньше тревожить, все процедуры выполнять бережно.</a:t>
            </a:r>
          </a:p>
          <a:p>
            <a:pPr>
              <a:buNone/>
            </a:pPr>
            <a:r>
              <a:rPr lang="ru-RU" dirty="0" smtClean="0"/>
              <a:t>- Соблюдать асептику и антисептику.</a:t>
            </a:r>
          </a:p>
          <a:p>
            <a:pPr>
              <a:buNone/>
            </a:pPr>
            <a:r>
              <a:rPr lang="ru-RU" dirty="0" smtClean="0"/>
              <a:t>- Проводить </a:t>
            </a:r>
            <a:r>
              <a:rPr lang="ru-RU" dirty="0" err="1" smtClean="0"/>
              <a:t>мониторирование</a:t>
            </a:r>
            <a:r>
              <a:rPr lang="ru-RU" dirty="0" smtClean="0"/>
              <a:t> состояния.</a:t>
            </a:r>
          </a:p>
          <a:p>
            <a:pPr>
              <a:buNone/>
            </a:pPr>
            <a:r>
              <a:rPr lang="ru-RU" dirty="0" smtClean="0"/>
              <a:t>- Осуществлять специализированный уход за ребёнком.</a:t>
            </a:r>
          </a:p>
          <a:p>
            <a:pPr>
              <a:buNone/>
            </a:pPr>
            <a:r>
              <a:rPr lang="ru-RU" dirty="0" smtClean="0"/>
              <a:t>- Своевременно оказывать первую помощь при возникновении первых признаков неотложных состояний, выполнять назначения врача.</a:t>
            </a:r>
          </a:p>
          <a:p>
            <a:pPr>
              <a:buNone/>
            </a:pPr>
            <a:r>
              <a:rPr lang="ru-RU" dirty="0" smtClean="0"/>
              <a:t>- Обеспечить ребёнка адекватным его состоянию питанием и подобрать соответствующий способ кормления.</a:t>
            </a:r>
          </a:p>
          <a:p>
            <a:pPr>
              <a:buNone/>
            </a:pPr>
            <a:r>
              <a:rPr lang="ru-RU" dirty="0" smtClean="0"/>
              <a:t>- Обучить родителей уходу за больным ребёнком в домашних условиях.</a:t>
            </a:r>
          </a:p>
          <a:p>
            <a:pPr>
              <a:buNone/>
            </a:pPr>
            <a:r>
              <a:rPr lang="ru-RU" dirty="0" smtClean="0"/>
              <a:t>- Убедить родителей в необходимости восстановительной терапии.</a:t>
            </a:r>
          </a:p>
          <a:p>
            <a:pPr>
              <a:buNone/>
            </a:pPr>
            <a:r>
              <a:rPr lang="ru-RU" dirty="0" smtClean="0"/>
              <a:t>- В период бодрствования стимулировать психическую и двигательную активность  ребёнка.</a:t>
            </a:r>
          </a:p>
          <a:p>
            <a:pPr>
              <a:buNone/>
            </a:pPr>
            <a:r>
              <a:rPr lang="ru-RU" dirty="0" smtClean="0"/>
              <a:t>- Проконсультировать родителей по вопросам прохождения врачебно-экспертной комиссии с целью оформления документов для оформления пособия по инвалидности.</a:t>
            </a:r>
          </a:p>
          <a:p>
            <a:pPr>
              <a:buNone/>
            </a:pPr>
            <a:r>
              <a:rPr lang="ru-RU" dirty="0" smtClean="0"/>
              <a:t>- Помочь семьям, имеющим детей с подобной патологией объединяться в группы.</a:t>
            </a:r>
          </a:p>
          <a:p>
            <a:pPr>
              <a:buNone/>
            </a:pPr>
            <a:r>
              <a:rPr lang="ru-RU" dirty="0" smtClean="0"/>
              <a:t>- Убедить родителей в необходимости динамического наблюдения за ребёнком врачами. 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D:\Танина папка с работы\Фото больных\P1010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20688"/>
            <a:ext cx="6927728" cy="5184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Oleg\Рабочий стол\image0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76672"/>
            <a:ext cx="3741390" cy="5875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ИЗОСЕРОЛОГИЧЕСКАЯ  НЕСОВМЕСТИМОСТЬ КРОВИ  МАТЕРИ  И  ПЛОДА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Данный </a:t>
            </a:r>
            <a:r>
              <a:rPr lang="ru-RU" sz="2000" dirty="0" err="1" smtClean="0"/>
              <a:t>иммуноконфликт</a:t>
            </a:r>
            <a:r>
              <a:rPr lang="ru-RU" sz="2000" dirty="0" smtClean="0"/>
              <a:t> актуален, ибо нередко приводит к развитию гемолитической болезни (ГБП) плода и новорожденного (ГБН). В структуре перинатальной смертности гемолитическая болезнь составляет 3,5%. </a:t>
            </a:r>
          </a:p>
          <a:p>
            <a:r>
              <a:rPr lang="ru-RU" sz="2000" dirty="0" smtClean="0"/>
              <a:t>В настоящее время известно более 10 изосерологических систем, включающих более 100 </a:t>
            </a:r>
            <a:r>
              <a:rPr lang="ru-RU" sz="2000" dirty="0" err="1" smtClean="0"/>
              <a:t>эритроцитарных</a:t>
            </a:r>
            <a:r>
              <a:rPr lang="ru-RU" sz="2000" dirty="0" smtClean="0"/>
              <a:t> антигенов. В практической деятельности акушеры, как правило, встречаются с развитием ГБП при несовместимости крови по резус-фактору, реже по системе АВО и крайне редко по системе </a:t>
            </a:r>
            <a:r>
              <a:rPr lang="ru-RU" sz="2000" dirty="0" err="1" smtClean="0"/>
              <a:t>Келл</a:t>
            </a:r>
            <a:r>
              <a:rPr lang="ru-RU" sz="2000" dirty="0" smtClean="0"/>
              <a:t>, </a:t>
            </a:r>
            <a:r>
              <a:rPr lang="ru-RU" sz="2000" dirty="0" err="1" smtClean="0"/>
              <a:t>Даффи</a:t>
            </a:r>
            <a:r>
              <a:rPr lang="ru-RU" sz="2000" dirty="0" smtClean="0"/>
              <a:t>, </a:t>
            </a:r>
            <a:r>
              <a:rPr lang="ru-RU" sz="2000" dirty="0" err="1" smtClean="0"/>
              <a:t>Кидд</a:t>
            </a:r>
            <a:r>
              <a:rPr lang="ru-RU" sz="2000" dirty="0" smtClean="0"/>
              <a:t>, Лютеран и др. 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Групповая несовместимость крови матери и плода развивается в том случае, если у матери 0(</a:t>
            </a:r>
            <a:r>
              <a:rPr lang="en-US" dirty="0" smtClean="0"/>
              <a:t>I</a:t>
            </a:r>
            <a:r>
              <a:rPr lang="ru-RU" dirty="0" smtClean="0"/>
              <a:t>) группа, а у плода - А(</a:t>
            </a:r>
            <a:r>
              <a:rPr lang="en-US" dirty="0" smtClean="0"/>
              <a:t>II</a:t>
            </a:r>
            <a:r>
              <a:rPr lang="ru-RU" dirty="0" smtClean="0"/>
              <a:t>),  В (</a:t>
            </a:r>
            <a:r>
              <a:rPr lang="en-US" dirty="0" smtClean="0"/>
              <a:t>III</a:t>
            </a:r>
            <a:r>
              <a:rPr lang="ru-RU" dirty="0" smtClean="0"/>
              <a:t>) или АВ (</a:t>
            </a:r>
            <a:r>
              <a:rPr lang="en-US" dirty="0" smtClean="0"/>
              <a:t>IV</a:t>
            </a:r>
            <a:r>
              <a:rPr lang="ru-RU" dirty="0" smtClean="0"/>
              <a:t>). Антигены А и В плода могут проникать во время беременности в кровоток матери, приводя к выработке иммунных </a:t>
            </a:r>
            <a:r>
              <a:rPr lang="ru-RU" dirty="0" err="1" smtClean="0"/>
              <a:t>α- </a:t>
            </a:r>
            <a:r>
              <a:rPr lang="ru-RU" dirty="0" smtClean="0"/>
              <a:t>или </a:t>
            </a:r>
            <a:r>
              <a:rPr lang="ru-RU" dirty="0" err="1" smtClean="0"/>
              <a:t>β-антител</a:t>
            </a:r>
            <a:r>
              <a:rPr lang="ru-RU" dirty="0" smtClean="0"/>
              <a:t>, соответственно, и развитию у плода реакции “антиген + антитело” (</a:t>
            </a:r>
            <a:r>
              <a:rPr lang="ru-RU" dirty="0" err="1" smtClean="0"/>
              <a:t>Аα</a:t>
            </a:r>
            <a:r>
              <a:rPr lang="ru-RU" dirty="0" smtClean="0"/>
              <a:t>, </a:t>
            </a:r>
            <a:r>
              <a:rPr lang="ru-RU" dirty="0" err="1" smtClean="0"/>
              <a:t>Вβ</a:t>
            </a:r>
            <a:r>
              <a:rPr lang="ru-RU" dirty="0" smtClean="0"/>
              <a:t>). </a:t>
            </a:r>
          </a:p>
          <a:p>
            <a:r>
              <a:rPr lang="ru-RU" dirty="0" smtClean="0"/>
              <a:t>Несовместимость по системе АВО встречается с частотой 1 случай на 200-256 родов, гемолитическая болезнь у плода и новорожденного протекает легче, чем при </a:t>
            </a:r>
            <a:r>
              <a:rPr lang="ru-RU" dirty="0" err="1" smtClean="0"/>
              <a:t>резус-конфликте</a:t>
            </a:r>
            <a:r>
              <a:rPr lang="ru-RU" dirty="0" smtClean="0"/>
              <a:t>. Это объясняется защитной функцией околоплодных оболочек и нейтрализующим в отношении групповых антител действием околоплодных вод.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Большую актуальность в клинической практике имеет резус-иммунизация. Резус (</a:t>
            </a:r>
            <a:r>
              <a:rPr lang="ru-RU" dirty="0" err="1" smtClean="0"/>
              <a:t>Rh</a:t>
            </a:r>
            <a:r>
              <a:rPr lang="ru-RU" dirty="0" smtClean="0"/>
              <a:t>)-фактор был открыт в 1940 году  </a:t>
            </a:r>
            <a:r>
              <a:rPr lang="ru-RU" dirty="0" err="1" smtClean="0"/>
              <a:t>K.Landsteiner</a:t>
            </a:r>
            <a:r>
              <a:rPr lang="ru-RU" dirty="0" smtClean="0"/>
              <a:t> и </a:t>
            </a:r>
            <a:r>
              <a:rPr lang="ru-RU" dirty="0" err="1" smtClean="0"/>
              <a:t>A.Wiener</a:t>
            </a:r>
            <a:r>
              <a:rPr lang="ru-RU" dirty="0" smtClean="0"/>
              <a:t> во время экспериментальных работ с </a:t>
            </a:r>
            <a:r>
              <a:rPr lang="ru-RU" dirty="0" err="1" smtClean="0"/>
              <a:t>макаками-резус</a:t>
            </a:r>
            <a:r>
              <a:rPr lang="ru-RU" dirty="0" smtClean="0"/>
              <a:t>. Он представляет собой систему антигенов белковой природы, содержащихся в основном в эритроцитах (в меньшей степени в лейкоцитах и тромбоцитах), основными из которых являются Д, С и Е. Частота их обнаружения в популяции составляет соответственно 85, 70 и 30%.  При наличии хотя бы одного из этих антигенов на эритроцитах человек является </a:t>
            </a:r>
            <a:r>
              <a:rPr lang="en-US" dirty="0" err="1" smtClean="0"/>
              <a:t>Rh</a:t>
            </a:r>
            <a:r>
              <a:rPr lang="ru-RU" dirty="0" smtClean="0"/>
              <a:t>-положительным (около 85% людей).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Антиген, попадая в кровь Rh-отрицательного человека, приводит к его иммунизации, что проявляется выработкой </a:t>
            </a:r>
            <a:r>
              <a:rPr lang="ru-RU" dirty="0" err="1" smtClean="0"/>
              <a:t>анти-Rh-антител</a:t>
            </a:r>
            <a:r>
              <a:rPr lang="ru-RU" dirty="0" smtClean="0"/>
              <a:t>.  </a:t>
            </a:r>
          </a:p>
          <a:p>
            <a:r>
              <a:rPr lang="ru-RU" dirty="0" smtClean="0"/>
              <a:t>Иммунизация женщин с Rh-отрицательной кровью происходит 2 путями:</a:t>
            </a:r>
          </a:p>
          <a:p>
            <a:pPr lvl="0">
              <a:buNone/>
            </a:pPr>
            <a:r>
              <a:rPr lang="ru-RU" dirty="0" smtClean="0"/>
              <a:t>-    при введении Rh-положительной крови (метод и время значения не имеют);</a:t>
            </a:r>
          </a:p>
          <a:p>
            <a:pPr lvl="0">
              <a:buNone/>
            </a:pPr>
            <a:r>
              <a:rPr lang="ru-RU" dirty="0" smtClean="0"/>
              <a:t>-    при беременности плодом с Rh-положительной кровью.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r>
              <a:rPr lang="ru-RU" dirty="0" smtClean="0"/>
              <a:t>Во время нормальной беременности эритроциты плода, начиная с 6-8 недель развития, дифференцированы по Rh-фактору и могут проникать через плацентарный барьер. </a:t>
            </a:r>
          </a:p>
          <a:p>
            <a:r>
              <a:rPr lang="ru-RU" dirty="0" smtClean="0"/>
              <a:t>В </a:t>
            </a:r>
            <a:r>
              <a:rPr lang="en-US" dirty="0" smtClean="0"/>
              <a:t>I</a:t>
            </a:r>
            <a:r>
              <a:rPr lang="ru-RU" dirty="0" smtClean="0"/>
              <a:t> тримест­ре эритроциты обнаруживаются у 6,5% беременных, во </a:t>
            </a:r>
            <a:r>
              <a:rPr lang="en-US" dirty="0" smtClean="0"/>
              <a:t>II</a:t>
            </a:r>
            <a:r>
              <a:rPr lang="ru-RU" dirty="0" smtClean="0"/>
              <a:t> - у 16%, в </a:t>
            </a:r>
            <a:r>
              <a:rPr lang="en-US" dirty="0" smtClean="0"/>
              <a:t>III</a:t>
            </a:r>
            <a:r>
              <a:rPr lang="ru-RU" dirty="0" smtClean="0"/>
              <a:t> - у 29%. Количество этих клеток плода в большинстве случаев невелико и недостаточно для первичного иммунного ответа, поэтому дородовая иммунизация женщин в течение первой Rh-несовместимой беременности составляет лишь 1%. </a:t>
            </a:r>
          </a:p>
          <a:p>
            <a:r>
              <a:rPr lang="ru-RU" dirty="0" smtClean="0"/>
              <a:t>Значительно большая </a:t>
            </a:r>
            <a:r>
              <a:rPr lang="ru-RU" dirty="0" err="1" smtClean="0"/>
              <a:t>трансплацентарная</a:t>
            </a:r>
            <a:r>
              <a:rPr lang="ru-RU" dirty="0" smtClean="0"/>
              <a:t> трансфузия Rh-положительных клеток плода наблюдается во время родов. Однако и после этого иммунизация развивается лишь у 10-15% Rh-отрицательных матерей.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Антенатальная диагностика гемолитической болезни плода:</a:t>
            </a:r>
            <a:b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23413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1. Диагностика начинается с изучения анамнеза. Наличие у женщины с Rh-отрицательной кровью гемотрансфузий без учета Rh-принадлежности, самопроизвольного прерывания </a:t>
            </a:r>
            <a:r>
              <a:rPr lang="ru-RU" dirty="0" err="1" smtClean="0"/>
              <a:t>беремен-ности</a:t>
            </a:r>
            <a:r>
              <a:rPr lang="ru-RU" dirty="0" smtClean="0"/>
              <a:t>, антенатальной смерти плода при предыдущих беременностях, либо рождение ребенка с гемолитической болезнью, являются </a:t>
            </a:r>
            <a:r>
              <a:rPr lang="ru-RU" dirty="0" err="1" smtClean="0"/>
              <a:t>прогностически</a:t>
            </a:r>
            <a:r>
              <a:rPr lang="ru-RU" dirty="0" smtClean="0"/>
              <a:t> неблагоприятными в отношении заболева­ния плода при данной беременности. </a:t>
            </a:r>
          </a:p>
          <a:p>
            <a:r>
              <a:rPr lang="ru-RU" dirty="0" smtClean="0"/>
              <a:t>2. Важнейшая часть клинического обследования - </a:t>
            </a:r>
            <a:r>
              <a:rPr lang="ru-RU" dirty="0" err="1" smtClean="0"/>
              <a:t>иммуноло-гическое</a:t>
            </a:r>
            <a:r>
              <a:rPr lang="ru-RU" dirty="0" smtClean="0"/>
              <a:t> исследование крови. Количество антител выявляется путем определения их титра. Титр антител соответствует наибольшему разведению сыворотки, при котором она еще способна </a:t>
            </a:r>
            <a:r>
              <a:rPr lang="ru-RU" dirty="0" err="1" smtClean="0"/>
              <a:t>агглютинировать</a:t>
            </a:r>
            <a:r>
              <a:rPr lang="ru-RU" dirty="0" smtClean="0"/>
              <a:t> Rh-положительные эритроциты. </a:t>
            </a:r>
          </a:p>
          <a:p>
            <a:r>
              <a:rPr lang="ru-RU" dirty="0" smtClean="0"/>
              <a:t>Титр антител может быть равен 1:2, 1:4, 1:8, 1:16 и т.д. В течение беременности он может нарастать, оставаться без изменений, снижаться, а также встречается “скачущий титр”- смена подъемов и спадов титра неполных антител (вероятность заболе­вания плода в этом случае увеличивается). </a:t>
            </a:r>
          </a:p>
          <a:p>
            <a:r>
              <a:rPr lang="ru-RU" dirty="0" smtClean="0"/>
              <a:t>В целом величина титра антител имеет лишь относительное значение, как для прогноза исхода беременности, так и для наличия Rh-конфликта. Так, например, тяжелая форма ГБП порою встречается при низких и снижающихся величинах титра антител,  и, наоборот,  при высоком  и нарастающем титре может родиться Rh-положительный ребенок. Это можно объяснить, с одной стороны, возможностью связывания и высвобождения антител клетками ретикуло-эндотелиальной системы, с другой - неодинаковой способностью плаценты осуществлять барьерную функцию.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3. Важную роль в диагностике ГБП имеет ультразвуковое исследование (УЗИ), которое позволяет в динамике следить за ростом и развитием плода. Его целесообразно проводить в 20-22, 24-26, 30-32, 34-36 недель </a:t>
            </a:r>
            <a:r>
              <a:rPr lang="ru-RU" dirty="0" err="1" smtClean="0"/>
              <a:t>гестации</a:t>
            </a:r>
            <a:r>
              <a:rPr lang="ru-RU" dirty="0" smtClean="0"/>
              <a:t> и непосредственно перед </a:t>
            </a:r>
            <a:r>
              <a:rPr lang="ru-RU" dirty="0" err="1" smtClean="0"/>
              <a:t>родоразрешением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О тяжести ГБП с большой долей вероятности можно судить по величине плаценты. При физиологической беременности ее толщина характеризуется типичной кривой роста, непрерывно увеличиваясь до 36-37 недель. К этому сроку рост плаценты прекращается, и в дальнейшем толщина ее практически не меняется и составляет 35-36 мм. Превышение нормальной для срока </a:t>
            </a:r>
            <a:r>
              <a:rPr lang="ru-RU" dirty="0" err="1" smtClean="0"/>
              <a:t>гестации</a:t>
            </a:r>
            <a:r>
              <a:rPr lang="ru-RU" dirty="0" smtClean="0"/>
              <a:t> величины плаценты на 5 мм и более указывает на возможное заболевание плода и требует повторного УЗИ через 1-2 недели. При отечной форме ГБП толщина плаценты может достигать 60-80 и даже 110 мм.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30614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Для ГБП характерно увеличение размеров его живота. Патологический прирост данного показателя отражает, как правило, </a:t>
            </a:r>
            <a:r>
              <a:rPr lang="ru-RU" dirty="0" err="1" smtClean="0"/>
              <a:t>гепатоспленомегалию</a:t>
            </a:r>
            <a:r>
              <a:rPr lang="ru-RU" dirty="0" smtClean="0"/>
              <a:t> и свидетельствует об утяжелении заболевания. УЗИ позволяет визуализировать увеличенные размеры печени и селезенки плода. </a:t>
            </a:r>
          </a:p>
          <a:p>
            <a:r>
              <a:rPr lang="ru-RU" dirty="0" smtClean="0"/>
              <a:t>Кроме того, при отечной форме ГБП выявляется многоводие и асцит. В некоторых случаях, как проявление универсального отека, определяются двойные контуры его головки и туловища.</a:t>
            </a:r>
          </a:p>
          <a:p>
            <a:r>
              <a:rPr lang="ru-RU" dirty="0" smtClean="0"/>
              <a:t> Дополнительными критериями оценки степени тяжести заболевания плода могут служить расширение вены пуповины (до 10 мм и более) и повышенная скорость кровотока в нисходящей части его аорты (скорость обратно пропорциональна содержанию гемоглобина у плода).  </a:t>
            </a:r>
          </a:p>
          <a:p>
            <a:r>
              <a:rPr lang="ru-RU" dirty="0" smtClean="0"/>
              <a:t>Так как плод при ГБП переносит гипоксию, нарастающую по мере утяжеления заболевания, важно иметь информацию о его функциональном состоянии. С этой целью проводят определение биофизического профиля плода, включающего оценку сердечной деятельности, двигательной и дыхательной активности, мышеч­ного тонуса, степени многоводия и толщины плаценты.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Профилактика </a:t>
            </a:r>
            <a:r>
              <a:rPr lang="ru-RU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резус-сенсибилизации</a:t>
            </a:r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Включает в себя неспецифические и специфический методы. К первой группе относятся строгий учет Rh-принадлежности донора и реципиен­та при переливаниях крови; сохранение и правильное ведение первой беременности у женщин с Rh-отрицательной кровью;  профилактика и лечение осложнений данной беременности,  проведение неспецифической десенсибилизирующей терапии у Rh-отрицательных пациенток.</a:t>
            </a:r>
          </a:p>
          <a:p>
            <a:r>
              <a:rPr lang="ru-RU" dirty="0" smtClean="0"/>
              <a:t>Специфический метод профилактики предусматривает введение Rh-отрицательным женщинам без явлений сенсибилизации анти-</a:t>
            </a:r>
            <a:r>
              <a:rPr lang="en-US" dirty="0" err="1" smtClean="0"/>
              <a:t>Rh</a:t>
            </a:r>
            <a:r>
              <a:rPr lang="ru-RU" dirty="0" smtClean="0"/>
              <a:t>-иммуноглобулина после любого прерывания беременности (аборт, роды, кесарево сечение, операция по поводу внематочной беременности). </a:t>
            </a:r>
          </a:p>
          <a:p>
            <a:r>
              <a:rPr lang="ru-RU" dirty="0" smtClean="0"/>
              <a:t>200 мкг препарата вводится родильнице внутримышечно однократно в течение 48 часов после родов. При искусственном прерывании беременности инъекцию выполняют по окончании аборта. После кесарева сечения или ручного отделения плаценты дозу анти-</a:t>
            </a:r>
            <a:r>
              <a:rPr lang="en-US" dirty="0" err="1" smtClean="0"/>
              <a:t>Rh</a:t>
            </a:r>
            <a:r>
              <a:rPr lang="ru-RU" dirty="0" smtClean="0"/>
              <a:t>-иммуноглобулина необ­ходимо удвоить. </a:t>
            </a:r>
          </a:p>
          <a:p>
            <a:r>
              <a:rPr lang="ru-RU" dirty="0" smtClean="0"/>
              <a:t>Механизм действия анти-</a:t>
            </a:r>
            <a:r>
              <a:rPr lang="en-US" dirty="0" err="1" smtClean="0"/>
              <a:t>Rh</a:t>
            </a:r>
            <a:r>
              <a:rPr lang="ru-RU" dirty="0" smtClean="0"/>
              <a:t>-иммуноглобулина изучен не полностью. Считается, что он воздействует на эритроциты плода, блокируя их </a:t>
            </a:r>
            <a:r>
              <a:rPr lang="ru-RU" dirty="0" err="1" smtClean="0"/>
              <a:t>антигенные</a:t>
            </a:r>
            <a:r>
              <a:rPr lang="ru-RU" dirty="0" smtClean="0"/>
              <a:t> детерминанты, разрушая и стимулируя ускоренное выведение продуктов распада красных клеток плода из материнского организма. </a:t>
            </a:r>
          </a:p>
          <a:p>
            <a:r>
              <a:rPr lang="ru-RU" dirty="0" smtClean="0"/>
              <a:t>Анти-</a:t>
            </a:r>
            <a:r>
              <a:rPr lang="en-US" dirty="0" err="1" smtClean="0"/>
              <a:t>Rh</a:t>
            </a:r>
            <a:r>
              <a:rPr lang="ru-RU" dirty="0" smtClean="0"/>
              <a:t>-иммуноглобулин влияет и на иммунную систему матери. Происходит подавление </a:t>
            </a:r>
            <a:r>
              <a:rPr lang="ru-RU" dirty="0" err="1" smtClean="0"/>
              <a:t>антителопродуцирующей</a:t>
            </a:r>
            <a:r>
              <a:rPr lang="ru-RU" dirty="0" smtClean="0"/>
              <a:t> способности клона </a:t>
            </a:r>
            <a:r>
              <a:rPr lang="ru-RU" dirty="0" err="1" smtClean="0"/>
              <a:t>иммуно-компетентных</a:t>
            </a:r>
            <a:r>
              <a:rPr lang="ru-RU" dirty="0" smtClean="0"/>
              <a:t> клеток, ответственных за выработку материнских анти-</a:t>
            </a:r>
            <a:r>
              <a:rPr lang="en-US" dirty="0" err="1" smtClean="0"/>
              <a:t>Rh</a:t>
            </a:r>
            <a:r>
              <a:rPr lang="ru-RU" dirty="0" smtClean="0"/>
              <a:t>-иммуноглобулинов.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                           Различают 3 основные формы ГБН:</a:t>
            </a:r>
            <a:br>
              <a:rPr lang="ru-RU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Анемическая форма с первых часов жизни проявляется бледностью кожных покровов, гиподинамией, увеличением печени и селезенки. В крови снижен уровень гемоглобина.</a:t>
            </a:r>
          </a:p>
          <a:p>
            <a:pPr lvl="0"/>
            <a:r>
              <a:rPr lang="ru-RU" dirty="0" smtClean="0"/>
              <a:t>Желтушная форма клинически характеризуется ранним появлением желтухи, увеличением размеров печени и селезенки. Как правило, она сопровождается анемией.</a:t>
            </a:r>
          </a:p>
          <a:p>
            <a:pPr lvl="0"/>
            <a:r>
              <a:rPr lang="ru-RU" dirty="0" smtClean="0"/>
              <a:t>Отечная форма является наиболее тяжелым проявлением болезни, часто заканчивается внутриутробной гибелью плода. При этом определяется общий отек, практически все полости (брюшная, плевральная) заполнены жидкостью, печень и селезенка больших размеров. Желтуха выражена незначительно из-за большого количества жидкости в организме.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899592" y="2272284"/>
          <a:ext cx="7272807" cy="3316955"/>
        </p:xfrm>
        <a:graphic>
          <a:graphicData uri="http://schemas.openxmlformats.org/drawingml/2006/table">
            <a:tbl>
              <a:tblPr/>
              <a:tblGrid>
                <a:gridCol w="2353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7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57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57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728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Основные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клинические  симптомы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Степень тяжести ГБН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2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</a:rPr>
                        <a:t>I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</a:rPr>
                        <a:t>II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latin typeface="Times New Roman"/>
                          <a:ea typeface="Times New Roman"/>
                        </a:rPr>
                        <a:t>III</a:t>
                      </a:r>
                      <a:endParaRPr lang="ru-RU" sz="1200">
                        <a:latin typeface="Times New Roman"/>
                        <a:ea typeface="Times New Roman"/>
                      </a:endParaRP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87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Анемия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(гемоглобин в крови пуповины, г/л)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более 150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150-110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менее 110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Желтуха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(билирубин в крови пуповины, мкмоль/л)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менее 85,5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85,5-136,8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более 136,9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8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Отечный  синдром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пастозность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клетчатки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пастозность   клетчатки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Times New Roman"/>
                        </a:rPr>
                        <a:t>и асцит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универсальный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</a:rPr>
                        <a:t>отек</a:t>
                      </a:r>
                    </a:p>
                  </a:txBody>
                  <a:tcPr marL="66022" marR="660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323528" y="-188945"/>
            <a:ext cx="8820472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Различают 3 степени тяжести ГБН (легкую, среднетяжелую и тяжелую).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            Критерии степени тяжести ГБН: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Дети с легкой формой заболевания, как правило, рождаются в удовлетворительном состоянии. Но они нуждаются в динамическом наблюдении. С первых часов жизни им следует проводить фототерапию. Если масса тела составляет менее 2500г, целесообразна ранняя </a:t>
            </a:r>
            <a:r>
              <a:rPr lang="ru-RU" dirty="0" err="1" smtClean="0"/>
              <a:t>инфузия</a:t>
            </a:r>
            <a:r>
              <a:rPr lang="ru-RU" dirty="0" smtClean="0"/>
              <a:t> 10% раствора глюкозы. У детей с большей массой терапия подбирается индивидуально. Лечение осуществляется под контролем уровня билирубина, гемоглобина и гематокрита в периферической крови, определение которых в 1 сутки жизни производится каждые 12 часов. 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Дети со среднетяжелой формой заболевания могут родиться в состоянии асфиксии. После необходимых реанимационных мероприятий их переводят в палату интенсивной терапии для срочной </a:t>
            </a:r>
            <a:r>
              <a:rPr lang="ru-RU" dirty="0" err="1" smtClean="0"/>
              <a:t>инфузии</a:t>
            </a:r>
            <a:r>
              <a:rPr lang="ru-RU" dirty="0" smtClean="0"/>
              <a:t> 10% раствора глюкозы и фототерапии. Лабораторный контроль выше названных показателей в 1 сутки осуществляется каждые 6 часов. При неэффективности консервативной терапии проводится </a:t>
            </a:r>
            <a:r>
              <a:rPr lang="ru-RU" dirty="0" err="1" smtClean="0"/>
              <a:t>заменное</a:t>
            </a:r>
            <a:r>
              <a:rPr lang="ru-RU" dirty="0" smtClean="0"/>
              <a:t> переливание крови (ЗПК).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Детям с тяжелой формой ГБН, как правило, требуются реанимационные мероприятия в родильном зале. После завершения первичной реанимации необходимо стабилизировать гемодинамику, выполнить катетеризацию пупочной вены и провести частичное </a:t>
            </a:r>
            <a:r>
              <a:rPr lang="ru-RU" dirty="0" err="1" smtClean="0"/>
              <a:t>заменное</a:t>
            </a:r>
            <a:r>
              <a:rPr lang="ru-RU" dirty="0" smtClean="0"/>
              <a:t> переливание крови на донорскую </a:t>
            </a:r>
            <a:r>
              <a:rPr lang="en-US" dirty="0" err="1" smtClean="0"/>
              <a:t>Rh</a:t>
            </a:r>
            <a:r>
              <a:rPr lang="ru-RU" dirty="0" smtClean="0"/>
              <a:t>-отрицательную </a:t>
            </a:r>
            <a:r>
              <a:rPr lang="ru-RU" dirty="0" err="1" smtClean="0"/>
              <a:t>эритроцитную</a:t>
            </a:r>
            <a:r>
              <a:rPr lang="ru-RU" dirty="0" smtClean="0"/>
              <a:t> массу 0(</a:t>
            </a:r>
            <a:r>
              <a:rPr lang="en-US" dirty="0" smtClean="0"/>
              <a:t>I</a:t>
            </a:r>
            <a:r>
              <a:rPr lang="ru-RU" dirty="0" smtClean="0"/>
              <a:t>) группы из расчета 60-70 мл/кг массы тела.  </a:t>
            </a:r>
          </a:p>
          <a:p>
            <a:r>
              <a:rPr lang="ru-RU" dirty="0" smtClean="0"/>
              <a:t>Критерием эффективности операции в данном случае служит повышение уровня гемоглобина в крови до 120-140 г/л или гематокрита до 40-45%. К этой манипуляции необходимо подготовиться еще до рождения ребенка, для чего заранее заказывается 200 мл </a:t>
            </a:r>
            <a:r>
              <a:rPr lang="ru-RU" dirty="0" err="1" smtClean="0"/>
              <a:t>эритроцитной</a:t>
            </a:r>
            <a:r>
              <a:rPr lang="ru-RU" dirty="0" smtClean="0"/>
              <a:t> массы. </a:t>
            </a:r>
          </a:p>
          <a:p>
            <a:r>
              <a:rPr lang="ru-RU" dirty="0" smtClean="0"/>
              <a:t>Операция может выполняться либо непосредственно в родильном зале, либо в палате интенсивной терапии. По ее окончанию ребенку должна быть налажена </a:t>
            </a:r>
            <a:r>
              <a:rPr lang="ru-RU" dirty="0" err="1" smtClean="0"/>
              <a:t>инфузия</a:t>
            </a:r>
            <a:r>
              <a:rPr lang="ru-RU" dirty="0" smtClean="0"/>
              <a:t> свежезамороженной плазмы из расчета 10-15 мл/кг и 10% раствора глюкозы. В зависимости от выраженности симптомов дыхательной и </a:t>
            </a:r>
            <a:r>
              <a:rPr lang="ru-RU" dirty="0" err="1" smtClean="0"/>
              <a:t>сердечно-сосудистой</a:t>
            </a:r>
            <a:r>
              <a:rPr lang="ru-RU" dirty="0" smtClean="0"/>
              <a:t> недостаточности следует проводить адекватную </a:t>
            </a:r>
            <a:r>
              <a:rPr lang="ru-RU" dirty="0" err="1" smtClean="0"/>
              <a:t>посиндромную</a:t>
            </a:r>
            <a:r>
              <a:rPr lang="ru-RU" dirty="0" smtClean="0"/>
              <a:t> терапию.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Неонатальные</a:t>
            </a:r>
            <a:r>
              <a:rPr lang="ru-RU" dirty="0" smtClean="0"/>
              <a:t> инфекции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Неонатальные</a:t>
            </a:r>
            <a:r>
              <a:rPr lang="ru-RU" dirty="0" smtClean="0"/>
              <a:t> инфекции разделяются на ранние (проявляются в течение 48-72 ч после родов) и поздние (спустя 72 ч после родов и до истечения 28 сутки жизни), поскольку характер течения этих инфекций, клинические признаки и даже виды инфицирующих микроорганизмов могут существенно различаться.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i="1" dirty="0" smtClean="0"/>
              <a:t>Пиодермии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Пиодермии (греч. </a:t>
            </a:r>
            <a:r>
              <a:rPr lang="ru-RU" dirty="0" err="1" smtClean="0"/>
              <a:t>руоn</a:t>
            </a:r>
            <a:r>
              <a:rPr lang="ru-RU" dirty="0" smtClean="0"/>
              <a:t> - гной) - гнойные воспалительные заболевания кожи, вызываемые разнообразными возбудителями (стафилококки, стрептококки, пневмококки, кишечная палочка, вульгарный протей, синегнойная палочка и др.). </a:t>
            </a:r>
          </a:p>
          <a:p>
            <a:r>
              <a:rPr lang="ru-RU" dirty="0" smtClean="0"/>
              <a:t>Пиодермии делятся на стрептококковые (</a:t>
            </a:r>
            <a:r>
              <a:rPr lang="ru-RU" dirty="0" err="1" smtClean="0"/>
              <a:t>стрептодермии</a:t>
            </a:r>
            <a:r>
              <a:rPr lang="ru-RU" dirty="0" smtClean="0"/>
              <a:t>), стафилококковые (</a:t>
            </a:r>
            <a:r>
              <a:rPr lang="ru-RU" dirty="0" err="1" smtClean="0"/>
              <a:t>стафилодермии</a:t>
            </a:r>
            <a:r>
              <a:rPr lang="ru-RU" dirty="0" smtClean="0"/>
              <a:t>) и смешанные формы. 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Стрептодермии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как правило, носят поверхностный характер.</a:t>
            </a:r>
          </a:p>
          <a:p>
            <a:r>
              <a:rPr lang="ru-RU" dirty="0" smtClean="0"/>
              <a:t>Стрептококковое импетиго </a:t>
            </a:r>
          </a:p>
          <a:p>
            <a:r>
              <a:rPr lang="ru-RU" dirty="0" smtClean="0"/>
              <a:t>Щелевидное импетиго (</a:t>
            </a:r>
            <a:r>
              <a:rPr lang="ru-RU" dirty="0" err="1" smtClean="0"/>
              <a:t>заеда</a:t>
            </a:r>
            <a:r>
              <a:rPr lang="ru-RU" dirty="0" smtClean="0"/>
              <a:t>, угловой стоматит) </a:t>
            </a:r>
          </a:p>
          <a:p>
            <a:r>
              <a:rPr lang="ru-RU" dirty="0" smtClean="0"/>
              <a:t>Поверхностный панариций </a:t>
            </a:r>
          </a:p>
          <a:p>
            <a:r>
              <a:rPr lang="ru-RU" dirty="0" err="1" smtClean="0"/>
              <a:t>Интертригинозная</a:t>
            </a:r>
            <a:r>
              <a:rPr lang="ru-RU" dirty="0" smtClean="0"/>
              <a:t> </a:t>
            </a:r>
            <a:r>
              <a:rPr lang="ru-RU" dirty="0" err="1" smtClean="0"/>
              <a:t>стрептодермия</a:t>
            </a:r>
            <a:r>
              <a:rPr lang="ru-RU" dirty="0" smtClean="0"/>
              <a:t> </a:t>
            </a:r>
          </a:p>
          <a:p>
            <a:r>
              <a:rPr lang="ru-RU" dirty="0" smtClean="0"/>
              <a:t>Белый лишай (сухой лишай, </a:t>
            </a:r>
            <a:r>
              <a:rPr lang="ru-RU" dirty="0" err="1" smtClean="0"/>
              <a:t>эритемато-сквамозная</a:t>
            </a:r>
            <a:r>
              <a:rPr lang="ru-RU" dirty="0" smtClean="0"/>
              <a:t> </a:t>
            </a:r>
            <a:r>
              <a:rPr lang="ru-RU" dirty="0" err="1" smtClean="0"/>
              <a:t>стрептодермия</a:t>
            </a:r>
            <a:r>
              <a:rPr lang="ru-RU" dirty="0" smtClean="0"/>
              <a:t>) </a:t>
            </a:r>
            <a:endParaRPr lang="ru-RU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err="1" smtClean="0"/>
              <a:t>Стафилодермии</a:t>
            </a:r>
            <a:r>
              <a:rPr lang="ru-RU" i="1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поражаются преимущественно </a:t>
            </a:r>
            <a:r>
              <a:rPr lang="ru-RU" i="1" dirty="0" smtClean="0"/>
              <a:t>придаточные структуры кожи - волосяные фолликулы и потовые железы.</a:t>
            </a:r>
            <a:r>
              <a:rPr lang="ru-RU" dirty="0" smtClean="0"/>
              <a:t> </a:t>
            </a:r>
          </a:p>
          <a:p>
            <a:r>
              <a:rPr lang="ru-RU" dirty="0" smtClean="0"/>
              <a:t>Фолликулит</a:t>
            </a:r>
          </a:p>
          <a:p>
            <a:r>
              <a:rPr lang="ru-RU" dirty="0" err="1" smtClean="0"/>
              <a:t>Псевдофурункулез</a:t>
            </a:r>
            <a:r>
              <a:rPr lang="ru-RU" dirty="0" smtClean="0"/>
              <a:t> </a:t>
            </a:r>
            <a:r>
              <a:rPr lang="ru-RU" dirty="0" err="1" smtClean="0"/>
              <a:t>Фингера</a:t>
            </a:r>
            <a:endParaRPr lang="ru-RU" dirty="0" smtClean="0"/>
          </a:p>
          <a:p>
            <a:r>
              <a:rPr lang="ru-RU" dirty="0" err="1" smtClean="0"/>
              <a:t>Везикулопустулез</a:t>
            </a:r>
            <a:r>
              <a:rPr lang="ru-RU" dirty="0" smtClean="0"/>
              <a:t> (</a:t>
            </a:r>
            <a:r>
              <a:rPr lang="ru-RU" dirty="0" err="1" smtClean="0"/>
              <a:t>перипорит</a:t>
            </a:r>
            <a:r>
              <a:rPr lang="ru-RU" dirty="0" smtClean="0"/>
              <a:t>)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leg\Рабочий стол\IMG_13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620688"/>
            <a:ext cx="4225652" cy="5634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leg\Рабочий стол\IMG_13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04664"/>
            <a:ext cx="4513684" cy="6018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смешанная </a:t>
            </a:r>
            <a:r>
              <a:rPr lang="ru-RU" i="1" dirty="0" err="1" smtClean="0"/>
              <a:t>стрептостафилококковая</a:t>
            </a:r>
            <a:r>
              <a:rPr lang="ru-RU" i="1" dirty="0" smtClean="0"/>
              <a:t> инфекция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Вульгарное импетиго</a:t>
            </a:r>
          </a:p>
          <a:p>
            <a:r>
              <a:rPr lang="ru-RU" dirty="0" smtClean="0"/>
              <a:t>Пеленочный дерматит (</a:t>
            </a:r>
            <a:r>
              <a:rPr lang="ru-RU" dirty="0" err="1" smtClean="0"/>
              <a:t>папуло-эрозивная</a:t>
            </a:r>
            <a:r>
              <a:rPr lang="ru-RU" dirty="0" smtClean="0"/>
              <a:t> </a:t>
            </a:r>
            <a:r>
              <a:rPr lang="ru-RU" dirty="0" err="1" smtClean="0"/>
              <a:t>стрептодермия</a:t>
            </a:r>
            <a:r>
              <a:rPr lang="ru-RU" smtClean="0"/>
              <a:t>)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272</TotalTime>
  <Words>3257</Words>
  <Application>Microsoft Office PowerPoint</Application>
  <PresentationFormat>Экран (4:3)</PresentationFormat>
  <Paragraphs>269</Paragraphs>
  <Slides>49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8" baseType="lpstr">
      <vt:lpstr>Arial</vt:lpstr>
      <vt:lpstr>Bookman Old Style</vt:lpstr>
      <vt:lpstr>Calibri</vt:lpstr>
      <vt:lpstr>Cambria</vt:lpstr>
      <vt:lpstr>Gill Sans MT</vt:lpstr>
      <vt:lpstr>Times New Roman</vt:lpstr>
      <vt:lpstr>Wingdings</vt:lpstr>
      <vt:lpstr>Wingdings 3</vt:lpstr>
      <vt:lpstr>Начальная</vt:lpstr>
      <vt:lpstr>Сестринский процесс при асфиксии, родовых травмах, перинатальном      поражении ЦНС, гемолитической болезни новорожденных.</vt:lpstr>
      <vt:lpstr>     Внутриутробная гипоксия плода и асфиксия новорожденных </vt:lpstr>
      <vt:lpstr>Причины гипоксии плода и асфиксии новорожденного общие и разделены на 4 группы: </vt:lpstr>
      <vt:lpstr>Презентация PowerPoint</vt:lpstr>
      <vt:lpstr>Презентация PowerPoint</vt:lpstr>
      <vt:lpstr>Презентация PowerPoint</vt:lpstr>
      <vt:lpstr>Презентация PowerPoint</vt:lpstr>
      <vt:lpstr>АСФИКСИЯ НОВОРОЖДЕННОГО</vt:lpstr>
      <vt:lpstr>Диагностика. </vt:lpstr>
      <vt:lpstr>Презентация PowerPoint</vt:lpstr>
      <vt:lpstr>Сестринский процесс при асфиксии новорожденного</vt:lpstr>
      <vt:lpstr>Презентация PowerPoint</vt:lpstr>
      <vt:lpstr>                                       Сестринское вмешательство</vt:lpstr>
      <vt:lpstr>Презентация PowerPoint</vt:lpstr>
      <vt:lpstr>Презентация PowerPoint</vt:lpstr>
      <vt:lpstr>                                                   Родовые травмы</vt:lpstr>
      <vt:lpstr>Презентация PowerPoint</vt:lpstr>
      <vt:lpstr>  Внутричерепные кровоизлияния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принципы лечения: </vt:lpstr>
      <vt:lpstr>    Сестринский процесс при внутричерепной родовой травме</vt:lpstr>
      <vt:lpstr>     Возможные проблемы родителей:</vt:lpstr>
      <vt:lpstr>                                    Сестринское вмешательство</vt:lpstr>
      <vt:lpstr>Презентация PowerPoint</vt:lpstr>
      <vt:lpstr>Презентация PowerPoint</vt:lpstr>
      <vt:lpstr>ИЗОСЕРОЛОГИЧЕСКАЯ  НЕСОВМЕСТИМОСТЬ КРОВИ  МАТЕРИ  И  ПЛОДА </vt:lpstr>
      <vt:lpstr>Презентация PowerPoint</vt:lpstr>
      <vt:lpstr>Презентация PowerPoint</vt:lpstr>
      <vt:lpstr>Презентация PowerPoint</vt:lpstr>
      <vt:lpstr>Антенатальная диагностика гемолитической болезни плода: </vt:lpstr>
      <vt:lpstr>Презентация PowerPoint</vt:lpstr>
      <vt:lpstr>Презентация PowerPoint</vt:lpstr>
      <vt:lpstr>                        Профилактика резус-сенсибилизации: </vt:lpstr>
      <vt:lpstr>                             Различают 3 основные формы ГБН: </vt:lpstr>
      <vt:lpstr>Презентация PowerPoint</vt:lpstr>
      <vt:lpstr>Презентация PowerPoint</vt:lpstr>
      <vt:lpstr>Презентация PowerPoint</vt:lpstr>
      <vt:lpstr>Презентация PowerPoint</vt:lpstr>
      <vt:lpstr>Неонатальные инфекции</vt:lpstr>
      <vt:lpstr> Пиодермии</vt:lpstr>
      <vt:lpstr>Стрептодермии </vt:lpstr>
      <vt:lpstr>Стафилодермии. </vt:lpstr>
      <vt:lpstr>Презентация PowerPoint</vt:lpstr>
      <vt:lpstr>Презентация PowerPoint</vt:lpstr>
      <vt:lpstr>смешанная стрептостафилококковая инфекция</vt:lpstr>
    </vt:vector>
  </TitlesOfParts>
  <Company>WolfishLair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Сестринский процесс при асфиксии, родовых травмах, перинатальном      поражении ЦНС, гемолитической болезни новорожденных.</dc:title>
  <dc:creator>Goo</dc:creator>
  <cp:lastModifiedBy>USER</cp:lastModifiedBy>
  <cp:revision>53</cp:revision>
  <dcterms:created xsi:type="dcterms:W3CDTF">2011-09-01T10:44:37Z</dcterms:created>
  <dcterms:modified xsi:type="dcterms:W3CDTF">2026-09-06T14:40:42Z</dcterms:modified>
</cp:coreProperties>
</file>