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35"/>
  </p:notesMasterIdLst>
  <p:sldIdLst>
    <p:sldId id="256" r:id="rId2"/>
    <p:sldId id="290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C18B18-1AAD-47D9-BAC9-37E219EE7B4E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259C7C-5CF7-4FE9-A074-D4FA8694F4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8592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E87B-ECD7-4E27-885E-714239E96C80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7AF1C-A4AF-4BBC-B8B2-B5348E8FA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0803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E87B-ECD7-4E27-885E-714239E96C80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7AF1C-A4AF-4BBC-B8B2-B5348E8FA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429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E87B-ECD7-4E27-885E-714239E96C80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7AF1C-A4AF-4BBC-B8B2-B5348E8FA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68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E87B-ECD7-4E27-885E-714239E96C80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7AF1C-A4AF-4BBC-B8B2-B5348E8FA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9174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E87B-ECD7-4E27-885E-714239E96C80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7AF1C-A4AF-4BBC-B8B2-B5348E8FA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636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E87B-ECD7-4E27-885E-714239E96C80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7AF1C-A4AF-4BBC-B8B2-B5348E8FA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4711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E87B-ECD7-4E27-885E-714239E96C80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7AF1C-A4AF-4BBC-B8B2-B5348E8FA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7922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E87B-ECD7-4E27-885E-714239E96C80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7AF1C-A4AF-4BBC-B8B2-B5348E8FA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872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E87B-ECD7-4E27-885E-714239E96C80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7AF1C-A4AF-4BBC-B8B2-B5348E8FA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4278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E87B-ECD7-4E27-885E-714239E96C80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7AF1C-A4AF-4BBC-B8B2-B5348E8FA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9798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E87B-ECD7-4E27-885E-714239E96C80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7AF1C-A4AF-4BBC-B8B2-B5348E8FA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2783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E87B-ECD7-4E27-885E-714239E96C80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7AF1C-A4AF-4BBC-B8B2-B5348E8FAE2E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333479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E87B-ECD7-4E27-885E-714239E96C80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7AF1C-A4AF-4BBC-B8B2-B5348E8FA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855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E87B-ECD7-4E27-885E-714239E96C80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7AF1C-A4AF-4BBC-B8B2-B5348E8FA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96396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E87B-ECD7-4E27-885E-714239E96C80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7AF1C-A4AF-4BBC-B8B2-B5348E8FA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01710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E87B-ECD7-4E27-885E-714239E96C80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7AF1C-A4AF-4BBC-B8B2-B5348E8FA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65735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E87B-ECD7-4E27-885E-714239E96C80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7AF1C-A4AF-4BBC-B8B2-B5348E8FA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8249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AD1E87B-ECD7-4E27-885E-714239E96C80}" type="datetimeFigureOut">
              <a:rPr lang="ru-RU" smtClean="0"/>
              <a:t>04.12.2024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157AF1C-A4AF-4BBC-B8B2-B5348E8FA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083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803564"/>
            <a:ext cx="9144000" cy="2272145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МЕДИЦИНА КАТАСТРОФ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53490" y="6892493"/>
            <a:ext cx="9144000" cy="1655762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8740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6035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4" y="1427018"/>
            <a:ext cx="10363826" cy="4364181"/>
          </a:xfrm>
        </p:spPr>
        <p:txBody>
          <a:bodyPr>
            <a:normAutofit fontScale="92500"/>
          </a:bodyPr>
          <a:lstStyle/>
          <a:p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Всероссийская служба медицины катастроф была создана в 1994 году, что связано с неуклонным ростом числа катастроф природного и техногенного происхождения, увеличением числа жертв дорожно-транспортных аварий, возрастанием террористических угроз. Медицинским работникам необходимо знать медико-тактическую характеристику различных видов ЧС и алгоритмы оказания помощи в условиях различных ЧС, приемы сортировки и эвакуации пострадавших при ЧС мирного и военного времени.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75082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16871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Катастрофа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03312" y="2022764"/>
            <a:ext cx="9509270" cy="4225635"/>
          </a:xfrm>
        </p:spPr>
        <p:txBody>
          <a:bodyPr/>
          <a:lstStyle/>
          <a:p>
            <a:pPr marL="0" indent="0" algn="ctr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Катастрофа –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внезапное, быстротечное событие, повлекшее за собой человеческие жертвы, ущерб здоровью людей, разрушение или уничтожение объектов и материальных ценностей в значительных размерах, а также нанесших серьезный ущерб окружающей среде</a:t>
            </a:r>
            <a:r>
              <a:rPr lang="ru-RU" sz="2400" dirty="0" smtClean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17061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207819"/>
            <a:ext cx="10364451" cy="76200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Классификация катастроф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701696113"/>
              </p:ext>
            </p:extLst>
          </p:nvPr>
        </p:nvGraphicFramePr>
        <p:xfrm>
          <a:off x="838200" y="969820"/>
          <a:ext cx="10515600" cy="55972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1614898158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77978434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925018806"/>
                    </a:ext>
                  </a:extLst>
                </a:gridCol>
              </a:tblGrid>
              <a:tr h="454775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Природные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Техногенные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Конфликтные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2641760"/>
                  </a:ext>
                </a:extLst>
              </a:tr>
              <a:tr h="1049483">
                <a:tc>
                  <a:txBody>
                    <a:bodyPr/>
                    <a:lstStyle/>
                    <a:p>
                      <a:r>
                        <a:rPr lang="ru-RU" dirty="0" smtClean="0"/>
                        <a:t>Метеорологические (ураганы, бури, циклоны,</a:t>
                      </a:r>
                      <a:r>
                        <a:rPr lang="ru-RU" baseline="0" dirty="0" smtClean="0"/>
                        <a:t> смерчи, засухи</a:t>
                      </a:r>
                      <a:r>
                        <a:rPr lang="ru-RU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Транспортные (воздушные, автомобильные, железнодорожные, водные)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Военные столкновения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4959869"/>
                  </a:ext>
                </a:extLst>
              </a:tr>
              <a:tr h="73463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Терроризм</a:t>
                      </a: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5134038"/>
                  </a:ext>
                </a:extLst>
              </a:tr>
              <a:tr h="1049483">
                <a:tc>
                  <a:txBody>
                    <a:bodyPr/>
                    <a:lstStyle/>
                    <a:p>
                      <a:r>
                        <a:rPr lang="ru-RU" dirty="0" smtClean="0"/>
                        <a:t>Тектонические (землетрясения,</a:t>
                      </a:r>
                      <a:r>
                        <a:rPr lang="ru-RU" baseline="0" dirty="0" smtClean="0"/>
                        <a:t> извержения вулканов</a:t>
                      </a:r>
                      <a:r>
                        <a:rPr lang="ru-RU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Производственные (пожары, выход из строя шахт, плотин,</a:t>
                      </a:r>
                      <a:r>
                        <a:rPr lang="ru-RU" baseline="0" dirty="0" smtClean="0"/>
                        <a:t> тоннелей, зданий</a:t>
                      </a:r>
                      <a:r>
                        <a:rPr lang="ru-RU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Социальные</a:t>
                      </a:r>
                      <a:r>
                        <a:rPr lang="ru-RU" baseline="0" dirty="0" smtClean="0"/>
                        <a:t> взрывы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1334118"/>
                  </a:ext>
                </a:extLst>
              </a:tr>
              <a:tr h="41979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Экологические кризисы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9132349"/>
                  </a:ext>
                </a:extLst>
              </a:tr>
              <a:tr h="734637">
                <a:tc>
                  <a:txBody>
                    <a:bodyPr/>
                    <a:lstStyle/>
                    <a:p>
                      <a:r>
                        <a:rPr lang="ru-RU" dirty="0" smtClean="0"/>
                        <a:t>Топологические (наводнения, сели, оползни)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Экологические (отравление воды в системе водоснабжения)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Национальные, религиозные конфликты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984906"/>
                  </a:ext>
                </a:extLst>
              </a:tr>
              <a:tr h="41979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Уголовные преступления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649586"/>
                  </a:ext>
                </a:extLst>
              </a:tr>
              <a:tr h="734637">
                <a:tc>
                  <a:txBody>
                    <a:bodyPr/>
                    <a:lstStyle/>
                    <a:p>
                      <a:r>
                        <a:rPr lang="ru-RU" dirty="0" smtClean="0"/>
                        <a:t>Космические (метеориты, магнитные бури, радиация)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49064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17105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905483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Чрезвычайная ситуация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03312" y="1967344"/>
            <a:ext cx="9315306" cy="4281055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Чрезвычайная ситуация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обстановка на определенной территории или объекте, сложившаяся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вследствии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аварии, катастрофы опасного природного явления, эпидемии, применении современных средств поражения или иного бедствия, которые могут повлечь или повлекли за собой человеческие жертвы, ущерб здоровью людей, окружающей природной среде, значительные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атериальные потери и нарушение условий нормальной жизнедеятельности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558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661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ЧС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633806083"/>
              </p:ext>
            </p:extLst>
          </p:nvPr>
        </p:nvGraphicFramePr>
        <p:xfrm>
          <a:off x="838200" y="831274"/>
          <a:ext cx="10515600" cy="576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3120">
                  <a:extLst>
                    <a:ext uri="{9D8B030D-6E8A-4147-A177-3AD203B41FA5}">
                      <a16:colId xmlns:a16="http://schemas.microsoft.com/office/drawing/2014/main" val="1722391916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501086688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969014163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1075406807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720570198"/>
                    </a:ext>
                  </a:extLst>
                </a:gridCol>
              </a:tblGrid>
              <a:tr h="90054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Масштаб ЧС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Зона</a:t>
                      </a:r>
                      <a:r>
                        <a:rPr lang="ru-RU" baseline="0" dirty="0" smtClean="0"/>
                        <a:t> распространения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Количество</a:t>
                      </a:r>
                      <a:r>
                        <a:rPr lang="ru-RU" baseline="0" dirty="0" smtClean="0"/>
                        <a:t> пораженных человек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Количество пострадавших человек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Материальный ущерб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8748069"/>
                  </a:ext>
                </a:extLst>
              </a:tr>
              <a:tr h="681642">
                <a:tc>
                  <a:txBody>
                    <a:bodyPr/>
                    <a:lstStyle/>
                    <a:p>
                      <a:r>
                        <a:rPr lang="ru-RU" dirty="0" smtClean="0"/>
                        <a:t>Локальная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 пределах территории объекта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До 10 человек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100 человек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Не более 100 тыс. руб.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6581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Муниципальная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 пределах населенного пункта, района, города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 – 50 человек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100 – 300 человек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Не более 5 млн. руб.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8152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Региональная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 пределах субъекта РФ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50 – 300</a:t>
                      </a:r>
                      <a:r>
                        <a:rPr lang="ru-RU" baseline="0" dirty="0" smtClean="0"/>
                        <a:t> человек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300 – 500 человек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Не более 50 млн. руб.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22829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Межрегиональная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Захватывает</a:t>
                      </a:r>
                      <a:r>
                        <a:rPr lang="ru-RU" baseline="0" dirty="0" smtClean="0"/>
                        <a:t> территорию двух и более субъектов РФ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500 – 1000 человек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1000 человек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Не более 500 млн. руб.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53016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Федеральная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 большей части территории РФ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Свыше 1000 человек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Любое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Более 500 млн. руб.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49048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92812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4673" y="268144"/>
            <a:ext cx="10515600" cy="63240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оражающие факторы источников ЧС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900546"/>
            <a:ext cx="10515600" cy="5276417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Динамический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возникает в результате взрыва, обрушения конструкций зданий и сооружений.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Термический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возникает в результате воздействия низких и высоких температур.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Радиационный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возникает при авариях на радиационно-опасных объектах и применении ядерного оружия.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Химический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возникает при химических авариях и применении химического оружия.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Биологический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возникает при авариях на биологически опасных объектах и применении в военных условиях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бак.оружия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Комбинированнный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01247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73966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Медицина катастроф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1385455"/>
            <a:ext cx="10515600" cy="4791508"/>
          </a:xfrm>
        </p:spPr>
        <p:txBody>
          <a:bodyPr>
            <a:normAutofit fontScale="77500" lnSpcReduction="20000"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отрасль медицины, которая представляет собой систему знаний и сферу практической деятельности , направленных на спасение жизни и сохранение здоровья населения при авариях, катастрофах, стихийных бедствиях и эпидемиях, предупреждение и лечение поражений и заболеваний, возникающих при ЧС, сохранение и восстановление здоровья участников ликвидации ЧС.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6496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625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Всероссийская служба медицины катастроф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90600" y="2244437"/>
            <a:ext cx="10515600" cy="5165581"/>
          </a:xfrm>
        </p:spPr>
        <p:txBody>
          <a:bodyPr/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организационно-функциональное подразделение Единой государственной системы предупреждения и ликвидации чрезвычайных ситуаций (РСЧС)</a:t>
            </a:r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99292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277091"/>
            <a:ext cx="10364451" cy="789709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службы медицины катастроф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1496291"/>
            <a:ext cx="10515600" cy="4680672"/>
          </a:xfrm>
        </p:spPr>
        <p:txBody>
          <a:bodyPr>
            <a:normAutofit fontScale="77500" lnSpcReduction="20000"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Своевременное оказание медицинской помощи (эвакуация и лечение пораженных, максимальное снижение инвалидности, летальности);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лечебно-профилактических мероприятий, направленных на профилактику и снижение всех психоневрологических, эмоциональных взаимодействий катастрофы на население;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обеспечение санитарного благополучия населения в районе катастрофы, предупреждение возникновения массовых инфекционных заболеваний и их распространения;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Сохранение здоровья личного состава службы медицинской помощи;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судмедэкспертизы погибших, судебно-медицинское освидетельствование пораженных для определения степени тяжести травм и прогноза трудоспособности.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522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21566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Формирования ВСМК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1136073"/>
            <a:ext cx="10515600" cy="487680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Полевые многопрофильные госпитали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Мобильные медицинские отряды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Бригады специализированной медицинской помощи – хирургические, травматологические, нейрохирургические, ожоговые, психиатрические и др.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Бригады экстренного реагирования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Бригады скорой медицинской помощи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Врачебно-сестринские бригады, на базе областных, городских и районных больниц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Бригады доврачебной помощи и др.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29769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32402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Режимы функционирования ВСМК: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997528"/>
            <a:ext cx="10515600" cy="536170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повседневной деятельности: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Применяют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нормальной производственно- промышленной, радиационной, химической, пожарной, биологической, ветеринарной, сейсмической и гидрометеорологической обстановке, при отсутствии эпидемий, эпизоотии, эпифитотий и пожаров.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повышенной готовности: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Применяют при ухудшении производственно- промышленной, радиационной, химической, пожарной, биологической, ветеринарной, сейсмической и гидрометеорологической обстановке, при получении прогноза о возможности возникновения ЧС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681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00063"/>
            <a:ext cx="10515600" cy="663720"/>
          </a:xfrm>
        </p:spPr>
        <p:txBody>
          <a:bodyPr/>
          <a:lstStyle/>
          <a:p>
            <a:pPr algn="ctr"/>
            <a:r>
              <a:rPr lang="ru-RU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Режимы функционирования ВСМК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1454727"/>
            <a:ext cx="10515600" cy="4722236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чрезвычайной ситуации: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Применяют при возникновении ЧС и на весь период её ликвидации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37206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51909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и объём медицинской помощи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2064327"/>
            <a:ext cx="10515600" cy="4112636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медицинской помощи – это совокупность лечебно- профилактических мероприятий, выполняемых медперсоналом определенной квалификации, имеющим соответствующее медицинское оснащение, по конкретным медицинским показаниям.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62681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7698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медицинской помощи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1440873"/>
            <a:ext cx="10515600" cy="4736090"/>
          </a:xfrm>
        </p:spPr>
        <p:txBody>
          <a:bodyPr/>
          <a:lstStyle/>
          <a:p>
            <a:pPr marL="0" lvl="0" indent="0">
              <a:buNone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Оказание медицинской помощи при ЧС проводиться в 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этапа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lvl="0" indent="0">
              <a:buNone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Догоспитальный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- первая помощь</a:t>
            </a:r>
          </a:p>
          <a:p>
            <a:pPr marL="0" lvl="0" indent="0">
              <a:buNone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доврачебная помощь</a:t>
            </a:r>
          </a:p>
          <a:p>
            <a:pPr marL="0" lvl="0" indent="0">
              <a:buNone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-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врачебная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помощь</a:t>
            </a:r>
          </a:p>
          <a:p>
            <a:pPr marL="0" lvl="0" indent="0">
              <a:buNone/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Госпитальный: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квалифицированная медицинская помощь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- специализированная медицинская помощь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1444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0839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 помощь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1648691"/>
            <a:ext cx="10515600" cy="452827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 простейших медицинских мероприятий, выполняемых на месте происшествия или вблизи от него, в порядке само или взаимопомощи, а также участниками аварийно-спасательных работ, с использованием подручных или табельных средств. 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- устранить действие поражающего фактора;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- предупредить развитие возможных осложнений;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- спасти жизнь.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Оптимальный срок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30-60 минут.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2181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215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Доврачебная медицинская помощь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1039090"/>
            <a:ext cx="10515600" cy="51538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 медицинских манипуляций, осуществляемых медицинским персоналом (медсестра, фельдшер) с использованием табельных медицинских средств.</a:t>
            </a:r>
          </a:p>
          <a:p>
            <a:pPr marL="0" lvl="0" indent="0">
              <a:buNone/>
            </a:pPr>
            <a:r>
              <a:rPr lang="ru-RU" dirty="0" smtClean="0"/>
              <a:t> 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- устранить действие поражающего фактора;</a:t>
            </a:r>
          </a:p>
          <a:p>
            <a:pPr marL="0" lvl="0" indent="0">
              <a:buNone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- предупредить развитие возможных осложнений;</a:t>
            </a:r>
          </a:p>
          <a:p>
            <a:pPr marL="0" lvl="0" indent="0">
              <a:buNone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- спасти жизнь.</a:t>
            </a:r>
          </a:p>
          <a:p>
            <a:pPr marL="0" lvl="0" indent="0">
              <a:buNone/>
            </a:pP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Оптимальный срок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1-2 часа. 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Дополнительно: - контроль ССС и функции органов дыхания</a:t>
            </a:r>
          </a:p>
          <a:p>
            <a:pPr marL="0" lvl="0" indent="0">
              <a:buNone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- введение медикаментозных средств</a:t>
            </a:r>
          </a:p>
          <a:p>
            <a:pPr marL="0" lvl="0" indent="0">
              <a:buNone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- контроль правильности наложения жгутов, повязок, шин.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18762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782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врачебная помощь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1219200"/>
            <a:ext cx="10515600" cy="49577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 лечебно-профилактических мероприятий, выполняемых врачами на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догоспитальном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этапе. Помощь оказывают врачи бригад скорой медицинской помощи, врачебно- сестринских бригад и врачи общего профиля.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Цели: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устранение последствий поражений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- поддержание функций жизненно-важных органов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- профилактика возможных осложнений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- подготовка пострадавших к эвакуации.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Оптимальный срок 4-6 часов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Ставиться диагноз, заполняется медицинская документация, проводиться сортировка.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028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739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Квалифицированная медицинская помощь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1191491"/>
            <a:ext cx="10515600" cy="498547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 хирургических и терапевтических мероприятий, выполняемых врачами соответствующего профиля, направленных на устранение последствий поражения угрожающих жизни, предупреждение возможных осложнений и борьбу с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развившимися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обеспечение планового лечения пораженных до окончательного исхода и создание условий для восстановления нарушенных функций органов и систем.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Оптимальный срок 8-12 часов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Квалифицированную медицинскую помощь оказывают в медицинских формированиях или лечебных учреждениях.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8214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469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Специализированная медицинская помощь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1468582"/>
            <a:ext cx="10515600" cy="4708381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 лечебно-профилактических мероприятий, выполняемых врачами-специалистами в специализированных лечебных учреждениях с использованием специальной аппаратуры и оборудования с целью максимального восстановления утраченных функций органов и систем, лечение пострадавших до окончательного исхода, включая реабилитацию. Её оказывают врачи-специалисты узкого профиля: нейрохирурги, отоларингологи, офтальмологи, челюстно-лицевые хирурги и т.д.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Оптимальный срок 24-72 часа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Лечение проводят в отделениях крупных больниц, клиниках, медицинских центрах.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1803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75855"/>
            <a:ext cx="10515600" cy="665017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 медицинской эвакуации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1745673"/>
            <a:ext cx="10515600" cy="443129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 этапом медицинской эвакуации понимают медицинские формирования и учреждения, развернутые на путях эвакуации пораженных и обеспечивающие их приём, медицинскую сортировку, оказание регламентируемой медицинской помощи, лечение и подготовку (при необходимости) к дальнейшей эвакуации.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этап медицинской эвакуации осуществляет определенные лечебно-профилактические мероприятия, которые в совокупности составляют объём медицинской помощи, свойственный данному этапу.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04531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медицинской эвакуации в системе Всероссийской службы медицины катастроф: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Формировании и учреждение службы медицины катастроф;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Медицинские формирования и лечебные учреждения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Минздравсоцразвития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России;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учреждение медицинской службы Минобороны России, медицинской службы МВД России, медицинской службы войск Гражданской обороны и других министерств 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ведомтв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развёрнутые на путях эвакуации пораженных из района ЧС для их массового приёма, медицинской сортировки, оказания медицинской помощи, подготовки к эвакуации и лечения.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7143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402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составе этапа медицинской эвакуации развертывают следующие функциональные подразделения: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1537855"/>
            <a:ext cx="10515600" cy="4987636"/>
          </a:xfrm>
        </p:spPr>
        <p:txBody>
          <a:bodyPr>
            <a:normAutofit fontScale="85000" lnSpcReduction="20000"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Приёмно-сортировочное отделение (приём, регистрация и медицинская сортировка пораженных, прибывающих на данный этап медицинской эвакуации)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Отделение специальной обработки (санитарная обработка пораженных, дезактивация, дегазация и дезинфекция их обмундирования и снаряжения)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Перевязочная, операционно-перевязочное отделение процедурная, противошоковая, палаты интенсивной терапии (оказание пораженным медицинской помощи)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Госпитальное отделение (госпитализация и лечение пораженных)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Эвакуационное отделение (размещение пораженных, подлежащих дальнейшей эвакуации)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Изолятор (размещение инфекционных больных)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83241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51164"/>
            <a:ext cx="10515600" cy="8312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Медицинская сортировка пораженных в чрезвычайных ситуациях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1828800"/>
            <a:ext cx="10515600" cy="4348163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Медицинская сортировка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распределение пораженных на группы исходя из необходимости в однородных лечебно- профилактических и эвакуационных мероприятиях в зависимости от медицинских показаний и конкретных условий обстановки.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сортировки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обеспечить пораженным своевременное оказание медицинской помощи в оптимальном объёме и рациональную эвакуацию.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3881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7698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сортировки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1399309"/>
            <a:ext cx="10515600" cy="4777654"/>
          </a:xfrm>
        </p:spPr>
        <p:txBody>
          <a:bodyPr/>
          <a:lstStyle/>
          <a:p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Внутрипунктовая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сортировка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проводиться с целью распределения пораженных по группам (в зависимости от степени их опасности для окружающих, характера и тяжести поражения) для направления в соответствующие функциональные подразделения данного этапа медицинской эвакуации и установления очередности в эти подразделения. </a:t>
            </a:r>
          </a:p>
          <a:p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Эвакуационно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-транспортная сортировка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проводиться с целью распределения пораженных на однородные группы в соответствии с направлением, очередностью, способами и средствами их эвакуации.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3952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18656"/>
            <a:ext cx="10515600" cy="4156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медицинской сортировки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983673"/>
            <a:ext cx="10515600" cy="5278582"/>
          </a:xfrm>
        </p:spPr>
        <p:txBody>
          <a:bodyPr>
            <a:normAutofit fontScale="925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Своевременность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так как задержка способствует ухудшению состояния пострадавших;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Непрерывность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заключается в обязательности ее проведения на всех этапах медицинской эвакуации, начиная с очага поражения и заканчивая лечебными специализированными отделениями медицинских учреждений и формирований;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Преемственность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в том, что она должна проводиться с учетом задач, объёма и предназначения последующего этапа оказания медицинской помощи;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Повторяемость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состоит в переоценке тяжести пораженного на каждом последующем этапе;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Конкретность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в том, что она должна касаться каждого конкретного пострадавшего, индивидуально, с учетом имеющейся у него патологии.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1550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95086"/>
            <a:ext cx="10515600" cy="8128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сортировочные признаки: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2327564"/>
            <a:ext cx="10515600" cy="3200400"/>
          </a:xfrm>
        </p:spPr>
        <p:txBody>
          <a:bodyPr/>
          <a:lstStyle/>
          <a:p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Опасность для окружающих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определяет степень нуждаемости пострадавших в санитарной или специальной обработке, изоляции.</a:t>
            </a:r>
          </a:p>
          <a:p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Лечебный признак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определяет степень нуждаемости пострадавших в медицинской помощи, очередности и месте её оказания.</a:t>
            </a:r>
          </a:p>
          <a:p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Эвакуационный признак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определяет необходимость, очередность эвакуации, вид транспорта и положение пораженного на транспорте.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56813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9281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группы пораженных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838200" y="1190170"/>
            <a:ext cx="10515600" cy="5326743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Критическая группа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красная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– пораженные с тяжелыми повреждениями, сопровождающимися нарастающими расстройствами жизненных функций.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устранения нарушений необходимо срочное проведение лечебно-профилактических мероприятий. Пораженные этой сортировочной группы нуждаются в помощи по неотложным жизненным показаниям (в том числе в проведении срочных оперативных вмешательств). Временно нетранспортабельны. Эвакуация в другие больницы возможна только после стабилизации гемодинамических показателей, дыхания.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Пораженные направляются в противошоковую, реанимационную, в перевязочную, операционную и др. для получения неотложной медицинской помощи.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789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8245"/>
          </a:xfrm>
        </p:spPr>
        <p:txBody>
          <a:bodyPr/>
          <a:lstStyle/>
          <a:p>
            <a:pPr algn="ctr"/>
            <a:r>
              <a:rPr lang="ru-RU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группы пораженных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1611086"/>
            <a:ext cx="10515600" cy="4565877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Срочная (</a:t>
            </a:r>
            <a:r>
              <a:rPr lang="ru-RU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желтая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пораженные с тяжелыми и средней тяжести повреждениями, не представляющими непосредственной угрозы для жизни. Медицинская помощь оказывается во вторую очередь или может быть отсрочена на несколько часов.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Отсроченная (</a:t>
            </a:r>
            <a:r>
              <a:rPr lang="ru-R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зеленая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пораженные средней и легкой степени. Пораженные с не резко выраженными функциональными расстройствами или без них. Развитие опасных осложнений маловероятно. Нуждаются в амбулаторно-поликлиническом лечении по месту жительства.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96664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37961"/>
          </a:xfrm>
        </p:spPr>
        <p:txBody>
          <a:bodyPr/>
          <a:lstStyle/>
          <a:p>
            <a:pPr algn="ctr"/>
            <a:r>
              <a:rPr lang="ru-RU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группы пораженных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1103086"/>
            <a:ext cx="10515600" cy="5073877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Опасные для окружающих (белая)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пострадавшие, зараженные АХОВ, загрязненные РВ, инфекционные больные, пострадавшие с реактивными состояниями.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Мертвые или умирающие (черная)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пораженные с крайне тяжелыми, несовместимыми с жизнью повреждениями, а также находящиеся в терминальном состоянии, с четко выраженными нарушениями основных жизненных функций организма – глубокое нарушение сознания, стойкое снижение САД ниже критического уровня, острая дыхательная недостаточность и др. пораженные этой группы нуждаются в симптоматическом лечении, в облегчении страданий. Эвакуации в другие больницы не подлежат.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0787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6361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Медицинская эвакуация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1648692"/>
            <a:ext cx="10515600" cy="45282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 медицинской эвакуацией понимают вынос (вывоз) пораженных из очага чрезвычайной ситуации и транспортировку до этапов медицинской эвакуации или в лечебные учреждения с целью своевременного оказания пораженным необходимой медицинской помощи и проведения эффективного лечения и реабилитации.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30832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045028"/>
            <a:ext cx="10515600" cy="1915886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аршрут,  по которому осуществляют вынос и транспортировку пораженных, называется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путь медицинской эвакуации.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Расстояние от пункта отправки пораженного до места назначения принято считать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плечом медицинской эвакуации.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3802743"/>
            <a:ext cx="10515600" cy="237422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Совокупность путей эвакуации, расположенных на них этапов медицинской эвакуации и работающих санитарных и других транспортных средств называют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эвакуационным направлением.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3473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624818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Эвакуацию осуществляют по принципу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«на себя» 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(машины «скорой медицинской помощи», лечебно-профилактических учреждений, региональных, территориальных центров экстренной медицинской помощи и т. п.)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«от себя»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(транспортом пострадавшего объекта, спасательных отрядов и др.)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38200" y="3178629"/>
            <a:ext cx="10515600" cy="299833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Загрузка транспорта по возможности однопрофильными по характеру (хирургический, терапевтический профиль 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и локализации поражения.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2552346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452</TotalTime>
  <Words>1995</Words>
  <Application>Microsoft Office PowerPoint</Application>
  <PresentationFormat>Широкоэкранный</PresentationFormat>
  <Paragraphs>183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8" baseType="lpstr">
      <vt:lpstr>Arial</vt:lpstr>
      <vt:lpstr>Calibri</vt:lpstr>
      <vt:lpstr>Times New Roman</vt:lpstr>
      <vt:lpstr>Tw Cen MT</vt:lpstr>
      <vt:lpstr>Капля</vt:lpstr>
      <vt:lpstr>МЕДИЦИНА КАТАСТРОФ</vt:lpstr>
      <vt:lpstr>Презентация PowerPoint</vt:lpstr>
      <vt:lpstr>Катастрофа</vt:lpstr>
      <vt:lpstr>Классификация катастроф</vt:lpstr>
      <vt:lpstr>Чрезвычайная ситуация</vt:lpstr>
      <vt:lpstr>Классификация ЧС</vt:lpstr>
      <vt:lpstr>Поражающие факторы источников ЧС</vt:lpstr>
      <vt:lpstr>Медицина катастроф</vt:lpstr>
      <vt:lpstr>Всероссийская служба медицины катастроф </vt:lpstr>
      <vt:lpstr>Задачи службы медицины катастроф</vt:lpstr>
      <vt:lpstr>Формирования ВСМК</vt:lpstr>
      <vt:lpstr>Режимы функционирования ВСМК:</vt:lpstr>
      <vt:lpstr>Режимы функционирования ВСМК</vt:lpstr>
      <vt:lpstr>Виды и объём медицинской помощи</vt:lpstr>
      <vt:lpstr>Виды медицинской помощи</vt:lpstr>
      <vt:lpstr>Первая  помощь</vt:lpstr>
      <vt:lpstr>Доврачебная медицинская помощь</vt:lpstr>
      <vt:lpstr>Первая врачебная помощь</vt:lpstr>
      <vt:lpstr>Квалифицированная медицинская помощь</vt:lpstr>
      <vt:lpstr>Специализированная медицинская помощь</vt:lpstr>
      <vt:lpstr>Этап медицинской эвакуации</vt:lpstr>
      <vt:lpstr>Этапы медицинской эвакуации в системе Всероссийской службы медицины катастроф:</vt:lpstr>
      <vt:lpstr>В составе этапа медицинской эвакуации развертывают следующие функциональные подразделения:</vt:lpstr>
      <vt:lpstr>Медицинская сортировка пораженных в чрезвычайных ситуациях</vt:lpstr>
      <vt:lpstr>Виды сортировки</vt:lpstr>
      <vt:lpstr>Принципы медицинской сортировки</vt:lpstr>
      <vt:lpstr>Основные сортировочные признаки:</vt:lpstr>
      <vt:lpstr>Основные группы пораженных</vt:lpstr>
      <vt:lpstr>Основные группы пораженных</vt:lpstr>
      <vt:lpstr>Основные группы пораженных</vt:lpstr>
      <vt:lpstr>Медицинская эвакуация</vt:lpstr>
      <vt:lpstr>Маршрут,  по которому осуществляют вынос и транспортировку пораженных, называется путь медицинской эвакуации. Расстояние от пункта отправки пораженного до места назначения принято считать плечом медицинской эвакуации.</vt:lpstr>
      <vt:lpstr>Эвакуацию осуществляют по принципу «на себя»  (машины «скорой медицинской помощи», лечебно-профилактических учреждений, региональных, территориальных центров экстренной медицинской помощи и т. п.) «от себя» (транспортом пострадавшего объекта, спасательных отрядов и др.)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Задачи службы медицины катастроф</dc:title>
  <dc:creator>User</dc:creator>
  <cp:lastModifiedBy>User</cp:lastModifiedBy>
  <cp:revision>45</cp:revision>
  <dcterms:created xsi:type="dcterms:W3CDTF">2024-10-11T12:55:25Z</dcterms:created>
  <dcterms:modified xsi:type="dcterms:W3CDTF">2024-12-04T08:09:22Z</dcterms:modified>
</cp:coreProperties>
</file>