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notesSlides/notesSlide13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notesSlides/notesSlide124.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notesSlides/notesSlide129.xml" ContentType="application/vnd.openxmlformats-officedocument.presentationml.notesSlide+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65.xml" ContentType="application/vnd.openxmlformats-officedocument.presentationml.notesSlide+xml"/>
  <Override PartName="/ppt/notesSlides/notesSlide110.xml" ContentType="application/vnd.openxmlformats-officedocument.presentationml.notesSlide+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notesSlides/notesSlide137.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26.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notesSlides/notesSlide13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notesSlides/notesSlide122.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notesSlides/notesSlide134.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notesSlides/notesSlide12.xml" ContentType="application/vnd.openxmlformats-officedocument.presentationml.notesSlide+xml"/>
  <Override PartName="/ppt/notesSlides/notesSlide139.xml" ContentType="application/vnd.openxmlformats-officedocument.presentationml.notesSlide+xml"/>
  <Override PartName="/ppt/slides/slide118.xml" ContentType="application/vnd.openxmlformats-officedocument.presentationml.slide+xml"/>
  <Override PartName="/ppt/notesSlides/notesSlide128.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notesSlides/notesSlide131.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125.xml" ContentType="application/vnd.openxmlformats-officedocument.presentationml.notesSlide+xml"/>
  <Override PartName="/ppt/notesSlides/notesSlide136.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55" r:id="rId1"/>
  </p:sldMasterIdLst>
  <p:notesMasterIdLst>
    <p:notesMasterId r:id="rId141"/>
  </p:notesMasterIdLst>
  <p:handoutMasterIdLst>
    <p:handoutMasterId r:id="rId142"/>
  </p:handoutMasterIdLst>
  <p:sldIdLst>
    <p:sldId id="349" r:id="rId2"/>
    <p:sldId id="416" r:id="rId3"/>
    <p:sldId id="417" r:id="rId4"/>
    <p:sldId id="350" r:id="rId5"/>
    <p:sldId id="351" r:id="rId6"/>
    <p:sldId id="352" r:id="rId7"/>
    <p:sldId id="355" r:id="rId8"/>
    <p:sldId id="356" r:id="rId9"/>
    <p:sldId id="353" r:id="rId10"/>
    <p:sldId id="354" r:id="rId11"/>
    <p:sldId id="415" r:id="rId12"/>
    <p:sldId id="407" r:id="rId13"/>
    <p:sldId id="408" r:id="rId14"/>
    <p:sldId id="420" r:id="rId15"/>
    <p:sldId id="418" r:id="rId16"/>
    <p:sldId id="409" r:id="rId17"/>
    <p:sldId id="419" r:id="rId18"/>
    <p:sldId id="421" r:id="rId19"/>
    <p:sldId id="422" r:id="rId20"/>
    <p:sldId id="423" r:id="rId21"/>
    <p:sldId id="424" r:id="rId22"/>
    <p:sldId id="425" r:id="rId23"/>
    <p:sldId id="426" r:id="rId24"/>
    <p:sldId id="427" r:id="rId25"/>
    <p:sldId id="428" r:id="rId26"/>
    <p:sldId id="412" r:id="rId27"/>
    <p:sldId id="413" r:id="rId28"/>
    <p:sldId id="414" r:id="rId29"/>
    <p:sldId id="365" r:id="rId30"/>
    <p:sldId id="366" r:id="rId31"/>
    <p:sldId id="367" r:id="rId32"/>
    <p:sldId id="368" r:id="rId33"/>
    <p:sldId id="430" r:id="rId34"/>
    <p:sldId id="429" r:id="rId35"/>
    <p:sldId id="431" r:id="rId36"/>
    <p:sldId id="432" r:id="rId37"/>
    <p:sldId id="433" r:id="rId38"/>
    <p:sldId id="370" r:id="rId39"/>
    <p:sldId id="371" r:id="rId40"/>
    <p:sldId id="372" r:id="rId41"/>
    <p:sldId id="373" r:id="rId42"/>
    <p:sldId id="374" r:id="rId43"/>
    <p:sldId id="434" r:id="rId44"/>
    <p:sldId id="375" r:id="rId45"/>
    <p:sldId id="435" r:id="rId46"/>
    <p:sldId id="376" r:id="rId47"/>
    <p:sldId id="436" r:id="rId48"/>
    <p:sldId id="378" r:id="rId49"/>
    <p:sldId id="379" r:id="rId50"/>
    <p:sldId id="380" r:id="rId51"/>
    <p:sldId id="381" r:id="rId52"/>
    <p:sldId id="382" r:id="rId53"/>
    <p:sldId id="383" r:id="rId54"/>
    <p:sldId id="384" r:id="rId55"/>
    <p:sldId id="385" r:id="rId56"/>
    <p:sldId id="386" r:id="rId57"/>
    <p:sldId id="387" r:id="rId58"/>
    <p:sldId id="388" r:id="rId59"/>
    <p:sldId id="389" r:id="rId60"/>
    <p:sldId id="390" r:id="rId61"/>
    <p:sldId id="391" r:id="rId62"/>
    <p:sldId id="392" r:id="rId63"/>
    <p:sldId id="393" r:id="rId64"/>
    <p:sldId id="394" r:id="rId65"/>
    <p:sldId id="395" r:id="rId66"/>
    <p:sldId id="396" r:id="rId67"/>
    <p:sldId id="397" r:id="rId68"/>
    <p:sldId id="398" r:id="rId69"/>
    <p:sldId id="399" r:id="rId70"/>
    <p:sldId id="400" r:id="rId71"/>
    <p:sldId id="401" r:id="rId72"/>
    <p:sldId id="402" r:id="rId73"/>
    <p:sldId id="406" r:id="rId74"/>
    <p:sldId id="405" r:id="rId75"/>
    <p:sldId id="403" r:id="rId76"/>
    <p:sldId id="437" r:id="rId77"/>
    <p:sldId id="438" r:id="rId78"/>
    <p:sldId id="439" r:id="rId79"/>
    <p:sldId id="440" r:id="rId80"/>
    <p:sldId id="441" r:id="rId81"/>
    <p:sldId id="442" r:id="rId82"/>
    <p:sldId id="443" r:id="rId83"/>
    <p:sldId id="444" r:id="rId84"/>
    <p:sldId id="445" r:id="rId85"/>
    <p:sldId id="446" r:id="rId86"/>
    <p:sldId id="447" r:id="rId87"/>
    <p:sldId id="448" r:id="rId88"/>
    <p:sldId id="449" r:id="rId89"/>
    <p:sldId id="450" r:id="rId90"/>
    <p:sldId id="461" r:id="rId91"/>
    <p:sldId id="462" r:id="rId92"/>
    <p:sldId id="463" r:id="rId93"/>
    <p:sldId id="469" r:id="rId94"/>
    <p:sldId id="470" r:id="rId95"/>
    <p:sldId id="471" r:id="rId96"/>
    <p:sldId id="464" r:id="rId97"/>
    <p:sldId id="472" r:id="rId98"/>
    <p:sldId id="473" r:id="rId99"/>
    <p:sldId id="474" r:id="rId100"/>
    <p:sldId id="465" r:id="rId101"/>
    <p:sldId id="475" r:id="rId102"/>
    <p:sldId id="476" r:id="rId103"/>
    <p:sldId id="477" r:id="rId104"/>
    <p:sldId id="466" r:id="rId105"/>
    <p:sldId id="478" r:id="rId106"/>
    <p:sldId id="479" r:id="rId107"/>
    <p:sldId id="467" r:id="rId108"/>
    <p:sldId id="480" r:id="rId109"/>
    <p:sldId id="481" r:id="rId110"/>
    <p:sldId id="482" r:id="rId111"/>
    <p:sldId id="451" r:id="rId112"/>
    <p:sldId id="484" r:id="rId113"/>
    <p:sldId id="485" r:id="rId114"/>
    <p:sldId id="489" r:id="rId115"/>
    <p:sldId id="490" r:id="rId116"/>
    <p:sldId id="486" r:id="rId117"/>
    <p:sldId id="487" r:id="rId118"/>
    <p:sldId id="488" r:id="rId119"/>
    <p:sldId id="483" r:id="rId120"/>
    <p:sldId id="492" r:id="rId121"/>
    <p:sldId id="493" r:id="rId122"/>
    <p:sldId id="494" r:id="rId123"/>
    <p:sldId id="495" r:id="rId124"/>
    <p:sldId id="496" r:id="rId125"/>
    <p:sldId id="497" r:id="rId126"/>
    <p:sldId id="498" r:id="rId127"/>
    <p:sldId id="499" r:id="rId128"/>
    <p:sldId id="500" r:id="rId129"/>
    <p:sldId id="491" r:id="rId130"/>
    <p:sldId id="452" r:id="rId131"/>
    <p:sldId id="453" r:id="rId132"/>
    <p:sldId id="454" r:id="rId133"/>
    <p:sldId id="455" r:id="rId134"/>
    <p:sldId id="456" r:id="rId135"/>
    <p:sldId id="457" r:id="rId136"/>
    <p:sldId id="458" r:id="rId137"/>
    <p:sldId id="459" r:id="rId138"/>
    <p:sldId id="460" r:id="rId139"/>
    <p:sldId id="311" r:id="rId14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A544A"/>
    <a:srgbClr val="009900"/>
    <a:srgbClr val="0033CC"/>
    <a:srgbClr val="FF3300"/>
    <a:srgbClr val="CCFF99"/>
    <a:srgbClr val="99FF66"/>
    <a:srgbClr val="FF33CC"/>
    <a:srgbClr val="FF99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87" autoAdjust="0"/>
    <p:restoredTop sz="89833" autoAdjust="0"/>
  </p:normalViewPr>
  <p:slideViewPr>
    <p:cSldViewPr>
      <p:cViewPr varScale="1">
        <p:scale>
          <a:sx n="79" d="100"/>
          <a:sy n="79" d="100"/>
        </p:scale>
        <p:origin x="-146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notesMaster" Target="notesMasters/notesMaster1.xml"/><Relationship Id="rId14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63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ru-RU"/>
          </a:p>
        </p:txBody>
      </p:sp>
      <p:sp>
        <p:nvSpPr>
          <p:cNvPr id="1863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ru-RU"/>
          </a:p>
        </p:txBody>
      </p:sp>
      <p:sp>
        <p:nvSpPr>
          <p:cNvPr id="1863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ru-RU"/>
          </a:p>
        </p:txBody>
      </p:sp>
      <p:sp>
        <p:nvSpPr>
          <p:cNvPr id="1863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A5E6B74-72A1-4724-BE9E-A138F7920D68}" type="slidenum">
              <a:rPr lang="ru-RU"/>
              <a:pPr>
                <a:defRPr/>
              </a:pPr>
              <a:t>‹#›</a:t>
            </a:fld>
            <a:endParaRPr lang="ru-RU"/>
          </a:p>
        </p:txBody>
      </p:sp>
    </p:spTree>
    <p:extLst>
      <p:ext uri="{BB962C8B-B14F-4D97-AF65-F5344CB8AC3E}">
        <p14:creationId xmlns:p14="http://schemas.microsoft.com/office/powerpoint/2010/main" xmlns="" val="21223865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ru-RU"/>
          </a:p>
        </p:txBody>
      </p:sp>
      <p:sp>
        <p:nvSpPr>
          <p:cNvPr id="1843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ru-RU"/>
          </a:p>
        </p:txBody>
      </p:sp>
      <p:sp>
        <p:nvSpPr>
          <p:cNvPr id="727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843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1843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ru-RU"/>
          </a:p>
        </p:txBody>
      </p:sp>
      <p:sp>
        <p:nvSpPr>
          <p:cNvPr id="1843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B050394C-E54A-4A3F-9E8F-FF82B37715F8}" type="slidenum">
              <a:rPr lang="ru-RU"/>
              <a:pPr>
                <a:defRPr/>
              </a:pPr>
              <a:t>‹#›</a:t>
            </a:fld>
            <a:endParaRPr lang="ru-RU"/>
          </a:p>
        </p:txBody>
      </p:sp>
    </p:spTree>
    <p:extLst>
      <p:ext uri="{BB962C8B-B14F-4D97-AF65-F5344CB8AC3E}">
        <p14:creationId xmlns:p14="http://schemas.microsoft.com/office/powerpoint/2010/main" xmlns="" val="19970494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a:t>
            </a:fld>
            <a:endParaRPr lang="ru-RU"/>
          </a:p>
        </p:txBody>
      </p:sp>
    </p:spTree>
    <p:extLst>
      <p:ext uri="{BB962C8B-B14F-4D97-AF65-F5344CB8AC3E}">
        <p14:creationId xmlns:p14="http://schemas.microsoft.com/office/powerpoint/2010/main" xmlns="" val="2138297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a:t>
            </a:fld>
            <a:endParaRPr lang="ru-RU"/>
          </a:p>
        </p:txBody>
      </p:sp>
    </p:spTree>
    <p:extLst>
      <p:ext uri="{BB962C8B-B14F-4D97-AF65-F5344CB8AC3E}">
        <p14:creationId xmlns:p14="http://schemas.microsoft.com/office/powerpoint/2010/main" xmlns="" val="1016600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Образ слайда 1"/>
          <p:cNvSpPr>
            <a:spLocks noGrp="1" noRot="1" noChangeAspect="1" noTextEdit="1"/>
          </p:cNvSpPr>
          <p:nvPr>
            <p:ph type="sldImg"/>
          </p:nvPr>
        </p:nvSpPr>
        <p:spPr>
          <a:ln/>
        </p:spPr>
      </p:sp>
      <p:sp>
        <p:nvSpPr>
          <p:cNvPr id="74755" name="Заметки 2"/>
          <p:cNvSpPr>
            <a:spLocks noGrp="1"/>
          </p:cNvSpPr>
          <p:nvPr>
            <p:ph type="body" idx="1"/>
          </p:nvPr>
        </p:nvSpPr>
        <p:spPr>
          <a:noFill/>
          <a:ln/>
        </p:spPr>
        <p:txBody>
          <a:bodyPr/>
          <a:lstStyle/>
          <a:p>
            <a:pPr eaLnBrk="1" hangingPunct="1"/>
            <a:endParaRPr lang="ru-RU" smtClean="0"/>
          </a:p>
        </p:txBody>
      </p:sp>
      <p:sp>
        <p:nvSpPr>
          <p:cNvPr id="74756" name="Номер слайда 3"/>
          <p:cNvSpPr>
            <a:spLocks noGrp="1"/>
          </p:cNvSpPr>
          <p:nvPr>
            <p:ph type="sldNum" sz="quarter" idx="5"/>
          </p:nvPr>
        </p:nvSpPr>
        <p:spPr>
          <a:noFill/>
        </p:spPr>
        <p:txBody>
          <a:bodyPr/>
          <a:lstStyle/>
          <a:p>
            <a:fld id="{901FCE85-C0C9-424D-B70E-FA3DCAE05454}" type="slidenum">
              <a:rPr lang="ru-RU" smtClean="0"/>
              <a:pPr/>
              <a:t>4</a:t>
            </a:fld>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a:t>
            </a:fld>
            <a:endParaRPr lang="ru-RU"/>
          </a:p>
        </p:txBody>
      </p:sp>
    </p:spTree>
    <p:extLst>
      <p:ext uri="{BB962C8B-B14F-4D97-AF65-F5344CB8AC3E}">
        <p14:creationId xmlns:p14="http://schemas.microsoft.com/office/powerpoint/2010/main" xmlns="" val="1611985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pPr eaLnBrk="1" hangingPunct="1"/>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Внезапное – перфорация органа, разрыв аневризмы аорты;</a:t>
            </a:r>
          </a:p>
          <a:p>
            <a:r>
              <a:rPr lang="ru-RU" dirty="0" smtClean="0"/>
              <a:t>Постепенное</a:t>
            </a:r>
            <a:r>
              <a:rPr lang="ru-RU" baseline="0" dirty="0" smtClean="0"/>
              <a:t> – холецистит, аппендицит;</a:t>
            </a:r>
          </a:p>
          <a:p>
            <a:r>
              <a:rPr lang="ru-RU" baseline="0" dirty="0" smtClean="0"/>
              <a:t>Медленное – злокачественное новообразование;</a:t>
            </a:r>
          </a:p>
          <a:p>
            <a:r>
              <a:rPr lang="ru-RU" baseline="0" dirty="0" smtClean="0"/>
              <a:t>Отсроченное – после закрытой травмы живота;</a:t>
            </a:r>
          </a:p>
          <a:p>
            <a:r>
              <a:rPr lang="ru-RU" baseline="0" dirty="0" smtClean="0"/>
              <a:t>Постоянная – «острый живот»;</a:t>
            </a:r>
          </a:p>
          <a:p>
            <a:r>
              <a:rPr lang="ru-RU" baseline="0" dirty="0" smtClean="0"/>
              <a:t>Схваткообразная – печёночная, почечная, кишечная колика;</a:t>
            </a:r>
          </a:p>
          <a:p>
            <a:endParaRPr lang="ru-RU" dirty="0"/>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a:t>
            </a:fld>
            <a:endParaRPr lang="ru-RU"/>
          </a:p>
        </p:txBody>
      </p:sp>
    </p:spTree>
    <p:extLst>
      <p:ext uri="{BB962C8B-B14F-4D97-AF65-F5344CB8AC3E}">
        <p14:creationId xmlns:p14="http://schemas.microsoft.com/office/powerpoint/2010/main" xmlns="" val="3957374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a:t>
            </a:fld>
            <a:endParaRPr lang="ru-RU"/>
          </a:p>
        </p:txBody>
      </p:sp>
    </p:spTree>
    <p:extLst>
      <p:ext uri="{BB962C8B-B14F-4D97-AF65-F5344CB8AC3E}">
        <p14:creationId xmlns:p14="http://schemas.microsoft.com/office/powerpoint/2010/main" xmlns="" val="3250516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a:t>
            </a:fld>
            <a:endParaRPr lang="ru-RU"/>
          </a:p>
        </p:txBody>
      </p:sp>
    </p:spTree>
    <p:extLst>
      <p:ext uri="{BB962C8B-B14F-4D97-AF65-F5344CB8AC3E}">
        <p14:creationId xmlns:p14="http://schemas.microsoft.com/office/powerpoint/2010/main" xmlns="" val="32727286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a:t>
            </a:fld>
            <a:endParaRPr lang="ru-RU"/>
          </a:p>
        </p:txBody>
      </p:sp>
    </p:spTree>
    <p:extLst>
      <p:ext uri="{BB962C8B-B14F-4D97-AF65-F5344CB8AC3E}">
        <p14:creationId xmlns:p14="http://schemas.microsoft.com/office/powerpoint/2010/main" xmlns="" val="618027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a:t>
            </a:fld>
            <a:endParaRPr lang="ru-RU"/>
          </a:p>
        </p:txBody>
      </p:sp>
    </p:spTree>
    <p:extLst>
      <p:ext uri="{BB962C8B-B14F-4D97-AF65-F5344CB8AC3E}">
        <p14:creationId xmlns:p14="http://schemas.microsoft.com/office/powerpoint/2010/main" xmlns="" val="42018305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a:t>
            </a:fld>
            <a:endParaRPr lang="ru-RU"/>
          </a:p>
        </p:txBody>
      </p:sp>
    </p:spTree>
    <p:extLst>
      <p:ext uri="{BB962C8B-B14F-4D97-AF65-F5344CB8AC3E}">
        <p14:creationId xmlns:p14="http://schemas.microsoft.com/office/powerpoint/2010/main" xmlns="" val="989545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a:t>
            </a:fld>
            <a:endParaRPr lang="ru-RU"/>
          </a:p>
        </p:txBody>
      </p:sp>
    </p:spTree>
    <p:extLst>
      <p:ext uri="{BB962C8B-B14F-4D97-AF65-F5344CB8AC3E}">
        <p14:creationId xmlns:p14="http://schemas.microsoft.com/office/powerpoint/2010/main" xmlns="" val="349936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14</a:t>
            </a:fld>
            <a:endParaRPr lang="ru-RU"/>
          </a:p>
        </p:txBody>
      </p:sp>
    </p:spTree>
    <p:extLst>
      <p:ext uri="{BB962C8B-B14F-4D97-AF65-F5344CB8AC3E}">
        <p14:creationId xmlns:p14="http://schemas.microsoft.com/office/powerpoint/2010/main" xmlns="" val="19737570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15</a:t>
            </a:fld>
            <a:endParaRPr lang="ru-RU"/>
          </a:p>
        </p:txBody>
      </p:sp>
    </p:spTree>
    <p:extLst>
      <p:ext uri="{BB962C8B-B14F-4D97-AF65-F5344CB8AC3E}">
        <p14:creationId xmlns:p14="http://schemas.microsoft.com/office/powerpoint/2010/main" xmlns="" val="4087340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16</a:t>
            </a:fld>
            <a:endParaRPr lang="ru-RU"/>
          </a:p>
        </p:txBody>
      </p:sp>
    </p:spTree>
    <p:extLst>
      <p:ext uri="{BB962C8B-B14F-4D97-AF65-F5344CB8AC3E}">
        <p14:creationId xmlns:p14="http://schemas.microsoft.com/office/powerpoint/2010/main" xmlns="" val="22409382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17</a:t>
            </a:fld>
            <a:endParaRPr lang="ru-RU"/>
          </a:p>
        </p:txBody>
      </p:sp>
    </p:spTree>
    <p:extLst>
      <p:ext uri="{BB962C8B-B14F-4D97-AF65-F5344CB8AC3E}">
        <p14:creationId xmlns:p14="http://schemas.microsoft.com/office/powerpoint/2010/main" xmlns="" val="28187691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18</a:t>
            </a:fld>
            <a:endParaRPr lang="ru-RU"/>
          </a:p>
        </p:txBody>
      </p:sp>
    </p:spTree>
    <p:extLst>
      <p:ext uri="{BB962C8B-B14F-4D97-AF65-F5344CB8AC3E}">
        <p14:creationId xmlns:p14="http://schemas.microsoft.com/office/powerpoint/2010/main" xmlns="" val="2652657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19</a:t>
            </a:fld>
            <a:endParaRPr lang="ru-RU"/>
          </a:p>
        </p:txBody>
      </p:sp>
    </p:spTree>
    <p:extLst>
      <p:ext uri="{BB962C8B-B14F-4D97-AF65-F5344CB8AC3E}">
        <p14:creationId xmlns:p14="http://schemas.microsoft.com/office/powerpoint/2010/main" xmlns="" val="1023899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20</a:t>
            </a:fld>
            <a:endParaRPr lang="ru-RU"/>
          </a:p>
        </p:txBody>
      </p:sp>
    </p:spTree>
    <p:extLst>
      <p:ext uri="{BB962C8B-B14F-4D97-AF65-F5344CB8AC3E}">
        <p14:creationId xmlns:p14="http://schemas.microsoft.com/office/powerpoint/2010/main" xmlns="" val="1517259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21</a:t>
            </a:fld>
            <a:endParaRPr lang="ru-RU"/>
          </a:p>
        </p:txBody>
      </p:sp>
    </p:spTree>
    <p:extLst>
      <p:ext uri="{BB962C8B-B14F-4D97-AF65-F5344CB8AC3E}">
        <p14:creationId xmlns:p14="http://schemas.microsoft.com/office/powerpoint/2010/main" xmlns="" val="1712134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22</a:t>
            </a:fld>
            <a:endParaRPr lang="ru-RU"/>
          </a:p>
        </p:txBody>
      </p:sp>
    </p:spTree>
    <p:extLst>
      <p:ext uri="{BB962C8B-B14F-4D97-AF65-F5344CB8AC3E}">
        <p14:creationId xmlns:p14="http://schemas.microsoft.com/office/powerpoint/2010/main" xmlns="" val="663249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23</a:t>
            </a:fld>
            <a:endParaRPr lang="ru-RU"/>
          </a:p>
        </p:txBody>
      </p:sp>
    </p:spTree>
    <p:extLst>
      <p:ext uri="{BB962C8B-B14F-4D97-AF65-F5344CB8AC3E}">
        <p14:creationId xmlns:p14="http://schemas.microsoft.com/office/powerpoint/2010/main" xmlns="" val="37306561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24</a:t>
            </a:fld>
            <a:endParaRPr lang="ru-RU"/>
          </a:p>
        </p:txBody>
      </p:sp>
    </p:spTree>
    <p:extLst>
      <p:ext uri="{BB962C8B-B14F-4D97-AF65-F5344CB8AC3E}">
        <p14:creationId xmlns:p14="http://schemas.microsoft.com/office/powerpoint/2010/main" xmlns="" val="19818683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25</a:t>
            </a:fld>
            <a:endParaRPr lang="ru-RU"/>
          </a:p>
        </p:txBody>
      </p:sp>
    </p:spTree>
    <p:extLst>
      <p:ext uri="{BB962C8B-B14F-4D97-AF65-F5344CB8AC3E}">
        <p14:creationId xmlns:p14="http://schemas.microsoft.com/office/powerpoint/2010/main" xmlns="" val="2221715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26</a:t>
            </a:fld>
            <a:endParaRPr lang="ru-RU"/>
          </a:p>
        </p:txBody>
      </p:sp>
    </p:spTree>
    <p:extLst>
      <p:ext uri="{BB962C8B-B14F-4D97-AF65-F5344CB8AC3E}">
        <p14:creationId xmlns:p14="http://schemas.microsoft.com/office/powerpoint/2010/main" xmlns="" val="17225244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27</a:t>
            </a:fld>
            <a:endParaRPr lang="ru-RU"/>
          </a:p>
        </p:txBody>
      </p:sp>
    </p:spTree>
    <p:extLst>
      <p:ext uri="{BB962C8B-B14F-4D97-AF65-F5344CB8AC3E}">
        <p14:creationId xmlns:p14="http://schemas.microsoft.com/office/powerpoint/2010/main" xmlns="" val="10697066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28</a:t>
            </a:fld>
            <a:endParaRPr lang="ru-RU"/>
          </a:p>
        </p:txBody>
      </p:sp>
    </p:spTree>
    <p:extLst>
      <p:ext uri="{BB962C8B-B14F-4D97-AF65-F5344CB8AC3E}">
        <p14:creationId xmlns:p14="http://schemas.microsoft.com/office/powerpoint/2010/main" xmlns="" val="15162604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29</a:t>
            </a:fld>
            <a:endParaRPr lang="ru-RU"/>
          </a:p>
        </p:txBody>
      </p:sp>
    </p:spTree>
    <p:extLst>
      <p:ext uri="{BB962C8B-B14F-4D97-AF65-F5344CB8AC3E}">
        <p14:creationId xmlns:p14="http://schemas.microsoft.com/office/powerpoint/2010/main" xmlns="" val="14132857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30</a:t>
            </a:fld>
            <a:endParaRPr lang="ru-RU"/>
          </a:p>
        </p:txBody>
      </p:sp>
    </p:spTree>
    <p:extLst>
      <p:ext uri="{BB962C8B-B14F-4D97-AF65-F5344CB8AC3E}">
        <p14:creationId xmlns:p14="http://schemas.microsoft.com/office/powerpoint/2010/main" xmlns="" val="6073280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31</a:t>
            </a:fld>
            <a:endParaRPr lang="ru-RU"/>
          </a:p>
        </p:txBody>
      </p:sp>
    </p:spTree>
    <p:extLst>
      <p:ext uri="{BB962C8B-B14F-4D97-AF65-F5344CB8AC3E}">
        <p14:creationId xmlns:p14="http://schemas.microsoft.com/office/powerpoint/2010/main" xmlns="" val="37668661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32</a:t>
            </a:fld>
            <a:endParaRPr lang="ru-RU"/>
          </a:p>
        </p:txBody>
      </p:sp>
    </p:spTree>
    <p:extLst>
      <p:ext uri="{BB962C8B-B14F-4D97-AF65-F5344CB8AC3E}">
        <p14:creationId xmlns:p14="http://schemas.microsoft.com/office/powerpoint/2010/main" xmlns="" val="41880111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33</a:t>
            </a:fld>
            <a:endParaRPr lang="ru-RU"/>
          </a:p>
        </p:txBody>
      </p:sp>
    </p:spTree>
    <p:extLst>
      <p:ext uri="{BB962C8B-B14F-4D97-AF65-F5344CB8AC3E}">
        <p14:creationId xmlns:p14="http://schemas.microsoft.com/office/powerpoint/2010/main" xmlns="" val="8552008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34</a:t>
            </a:fld>
            <a:endParaRPr lang="ru-RU"/>
          </a:p>
        </p:txBody>
      </p:sp>
    </p:spTree>
    <p:extLst>
      <p:ext uri="{BB962C8B-B14F-4D97-AF65-F5344CB8AC3E}">
        <p14:creationId xmlns:p14="http://schemas.microsoft.com/office/powerpoint/2010/main" xmlns="" val="36844363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35</a:t>
            </a:fld>
            <a:endParaRPr lang="ru-RU"/>
          </a:p>
        </p:txBody>
      </p:sp>
    </p:spTree>
    <p:extLst>
      <p:ext uri="{BB962C8B-B14F-4D97-AF65-F5344CB8AC3E}">
        <p14:creationId xmlns:p14="http://schemas.microsoft.com/office/powerpoint/2010/main" xmlns="" val="29967063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36</a:t>
            </a:fld>
            <a:endParaRPr lang="ru-RU"/>
          </a:p>
        </p:txBody>
      </p:sp>
    </p:spTree>
    <p:extLst>
      <p:ext uri="{BB962C8B-B14F-4D97-AF65-F5344CB8AC3E}">
        <p14:creationId xmlns:p14="http://schemas.microsoft.com/office/powerpoint/2010/main" xmlns="" val="842814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37</a:t>
            </a:fld>
            <a:endParaRPr lang="ru-RU"/>
          </a:p>
        </p:txBody>
      </p:sp>
    </p:spTree>
    <p:extLst>
      <p:ext uri="{BB962C8B-B14F-4D97-AF65-F5344CB8AC3E}">
        <p14:creationId xmlns:p14="http://schemas.microsoft.com/office/powerpoint/2010/main" xmlns="" val="19833806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38</a:t>
            </a:fld>
            <a:endParaRPr lang="ru-RU"/>
          </a:p>
        </p:txBody>
      </p:sp>
    </p:spTree>
    <p:extLst>
      <p:ext uri="{BB962C8B-B14F-4D97-AF65-F5344CB8AC3E}">
        <p14:creationId xmlns:p14="http://schemas.microsoft.com/office/powerpoint/2010/main" xmlns="" val="30138200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39</a:t>
            </a:fld>
            <a:endParaRPr lang="ru-RU"/>
          </a:p>
        </p:txBody>
      </p:sp>
    </p:spTree>
    <p:extLst>
      <p:ext uri="{BB962C8B-B14F-4D97-AF65-F5344CB8AC3E}">
        <p14:creationId xmlns:p14="http://schemas.microsoft.com/office/powerpoint/2010/main" xmlns="" val="26960327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40</a:t>
            </a:fld>
            <a:endParaRPr lang="ru-RU"/>
          </a:p>
        </p:txBody>
      </p:sp>
    </p:spTree>
    <p:extLst>
      <p:ext uri="{BB962C8B-B14F-4D97-AF65-F5344CB8AC3E}">
        <p14:creationId xmlns:p14="http://schemas.microsoft.com/office/powerpoint/2010/main" xmlns="" val="40642805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41</a:t>
            </a:fld>
            <a:endParaRPr lang="ru-RU"/>
          </a:p>
        </p:txBody>
      </p:sp>
    </p:spTree>
    <p:extLst>
      <p:ext uri="{BB962C8B-B14F-4D97-AF65-F5344CB8AC3E}">
        <p14:creationId xmlns:p14="http://schemas.microsoft.com/office/powerpoint/2010/main" xmlns="" val="4095099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42</a:t>
            </a:fld>
            <a:endParaRPr lang="ru-RU"/>
          </a:p>
        </p:txBody>
      </p:sp>
    </p:spTree>
    <p:extLst>
      <p:ext uri="{BB962C8B-B14F-4D97-AF65-F5344CB8AC3E}">
        <p14:creationId xmlns:p14="http://schemas.microsoft.com/office/powerpoint/2010/main" xmlns="" val="17140954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43</a:t>
            </a:fld>
            <a:endParaRPr lang="ru-RU"/>
          </a:p>
        </p:txBody>
      </p:sp>
    </p:spTree>
    <p:extLst>
      <p:ext uri="{BB962C8B-B14F-4D97-AF65-F5344CB8AC3E}">
        <p14:creationId xmlns:p14="http://schemas.microsoft.com/office/powerpoint/2010/main" xmlns="" val="33102844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44</a:t>
            </a:fld>
            <a:endParaRPr lang="ru-RU"/>
          </a:p>
        </p:txBody>
      </p:sp>
    </p:spTree>
    <p:extLst>
      <p:ext uri="{BB962C8B-B14F-4D97-AF65-F5344CB8AC3E}">
        <p14:creationId xmlns:p14="http://schemas.microsoft.com/office/powerpoint/2010/main" xmlns="" val="33802505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45</a:t>
            </a:fld>
            <a:endParaRPr lang="ru-RU"/>
          </a:p>
        </p:txBody>
      </p:sp>
    </p:spTree>
    <p:extLst>
      <p:ext uri="{BB962C8B-B14F-4D97-AF65-F5344CB8AC3E}">
        <p14:creationId xmlns:p14="http://schemas.microsoft.com/office/powerpoint/2010/main" xmlns="" val="13259861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46</a:t>
            </a:fld>
            <a:endParaRPr lang="ru-RU"/>
          </a:p>
        </p:txBody>
      </p:sp>
    </p:spTree>
    <p:extLst>
      <p:ext uri="{BB962C8B-B14F-4D97-AF65-F5344CB8AC3E}">
        <p14:creationId xmlns:p14="http://schemas.microsoft.com/office/powerpoint/2010/main" xmlns="" val="216126015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47</a:t>
            </a:fld>
            <a:endParaRPr lang="ru-RU"/>
          </a:p>
        </p:txBody>
      </p:sp>
    </p:spTree>
    <p:extLst>
      <p:ext uri="{BB962C8B-B14F-4D97-AF65-F5344CB8AC3E}">
        <p14:creationId xmlns:p14="http://schemas.microsoft.com/office/powerpoint/2010/main" xmlns="" val="80197749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48</a:t>
            </a:fld>
            <a:endParaRPr lang="ru-RU"/>
          </a:p>
        </p:txBody>
      </p:sp>
    </p:spTree>
    <p:extLst>
      <p:ext uri="{BB962C8B-B14F-4D97-AF65-F5344CB8AC3E}">
        <p14:creationId xmlns:p14="http://schemas.microsoft.com/office/powerpoint/2010/main" xmlns="" val="18913364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49</a:t>
            </a:fld>
            <a:endParaRPr lang="ru-RU"/>
          </a:p>
        </p:txBody>
      </p:sp>
    </p:spTree>
    <p:extLst>
      <p:ext uri="{BB962C8B-B14F-4D97-AF65-F5344CB8AC3E}">
        <p14:creationId xmlns:p14="http://schemas.microsoft.com/office/powerpoint/2010/main" xmlns="" val="184368704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50</a:t>
            </a:fld>
            <a:endParaRPr lang="ru-RU"/>
          </a:p>
        </p:txBody>
      </p:sp>
    </p:spTree>
    <p:extLst>
      <p:ext uri="{BB962C8B-B14F-4D97-AF65-F5344CB8AC3E}">
        <p14:creationId xmlns:p14="http://schemas.microsoft.com/office/powerpoint/2010/main" xmlns="" val="144612059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51</a:t>
            </a:fld>
            <a:endParaRPr lang="ru-RU"/>
          </a:p>
        </p:txBody>
      </p:sp>
    </p:spTree>
    <p:extLst>
      <p:ext uri="{BB962C8B-B14F-4D97-AF65-F5344CB8AC3E}">
        <p14:creationId xmlns:p14="http://schemas.microsoft.com/office/powerpoint/2010/main" xmlns="" val="11542751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52</a:t>
            </a:fld>
            <a:endParaRPr lang="ru-RU"/>
          </a:p>
        </p:txBody>
      </p:sp>
    </p:spTree>
    <p:extLst>
      <p:ext uri="{BB962C8B-B14F-4D97-AF65-F5344CB8AC3E}">
        <p14:creationId xmlns:p14="http://schemas.microsoft.com/office/powerpoint/2010/main" xmlns="" val="32026783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53</a:t>
            </a:fld>
            <a:endParaRPr lang="ru-RU"/>
          </a:p>
        </p:txBody>
      </p:sp>
    </p:spTree>
    <p:extLst>
      <p:ext uri="{BB962C8B-B14F-4D97-AF65-F5344CB8AC3E}">
        <p14:creationId xmlns:p14="http://schemas.microsoft.com/office/powerpoint/2010/main" xmlns="" val="14057112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54</a:t>
            </a:fld>
            <a:endParaRPr lang="ru-RU"/>
          </a:p>
        </p:txBody>
      </p:sp>
    </p:spTree>
    <p:extLst>
      <p:ext uri="{BB962C8B-B14F-4D97-AF65-F5344CB8AC3E}">
        <p14:creationId xmlns:p14="http://schemas.microsoft.com/office/powerpoint/2010/main" xmlns="" val="329336073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55</a:t>
            </a:fld>
            <a:endParaRPr lang="ru-RU"/>
          </a:p>
        </p:txBody>
      </p:sp>
    </p:spTree>
    <p:extLst>
      <p:ext uri="{BB962C8B-B14F-4D97-AF65-F5344CB8AC3E}">
        <p14:creationId xmlns:p14="http://schemas.microsoft.com/office/powerpoint/2010/main" xmlns="" val="268526391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56</a:t>
            </a:fld>
            <a:endParaRPr lang="ru-RU"/>
          </a:p>
        </p:txBody>
      </p:sp>
    </p:spTree>
    <p:extLst>
      <p:ext uri="{BB962C8B-B14F-4D97-AF65-F5344CB8AC3E}">
        <p14:creationId xmlns:p14="http://schemas.microsoft.com/office/powerpoint/2010/main" xmlns="" val="31833614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57</a:t>
            </a:fld>
            <a:endParaRPr lang="ru-RU"/>
          </a:p>
        </p:txBody>
      </p:sp>
    </p:spTree>
    <p:extLst>
      <p:ext uri="{BB962C8B-B14F-4D97-AF65-F5344CB8AC3E}">
        <p14:creationId xmlns:p14="http://schemas.microsoft.com/office/powerpoint/2010/main" xmlns="" val="25228055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58</a:t>
            </a:fld>
            <a:endParaRPr lang="ru-RU"/>
          </a:p>
        </p:txBody>
      </p:sp>
    </p:spTree>
    <p:extLst>
      <p:ext uri="{BB962C8B-B14F-4D97-AF65-F5344CB8AC3E}">
        <p14:creationId xmlns:p14="http://schemas.microsoft.com/office/powerpoint/2010/main" xmlns="" val="42886591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59</a:t>
            </a:fld>
            <a:endParaRPr lang="ru-RU"/>
          </a:p>
        </p:txBody>
      </p:sp>
    </p:spTree>
    <p:extLst>
      <p:ext uri="{BB962C8B-B14F-4D97-AF65-F5344CB8AC3E}">
        <p14:creationId xmlns:p14="http://schemas.microsoft.com/office/powerpoint/2010/main" xmlns="" val="3365812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182563" indent="-182563" eaLnBrk="1" hangingPunct="1">
              <a:lnSpc>
                <a:spcPct val="80000"/>
              </a:lnSpc>
              <a:buFont typeface="Wingdings" pitchFamily="2" charset="2"/>
              <a:buNone/>
            </a:pPr>
            <a:r>
              <a:rPr lang="ru-RU" sz="1200" dirty="0" smtClean="0">
                <a:effectLst/>
                <a:latin typeface="Calibri" pitchFamily="34" charset="0"/>
              </a:rPr>
              <a:t>Динамика заболевания:</a:t>
            </a:r>
          </a:p>
          <a:p>
            <a:pPr marL="0" indent="0" algn="just" eaLnBrk="1" hangingPunct="1">
              <a:lnSpc>
                <a:spcPct val="80000"/>
              </a:lnSpc>
              <a:spcBef>
                <a:spcPts val="0"/>
              </a:spcBef>
              <a:buFont typeface="Wingdings" pitchFamily="2" charset="2"/>
              <a:buNone/>
            </a:pPr>
            <a:r>
              <a:rPr lang="ru-RU" sz="1200" dirty="0" smtClean="0">
                <a:effectLst/>
                <a:latin typeface="Calibri" pitchFamily="34" charset="0"/>
              </a:rPr>
              <a:t>Через несколько часов после ущемления некроз ущемленного органа, боль уменьшается. На первый план выходят симптомы нарушения функции органов, находящихся в грыжевом мешке. Позже, при развитии перитонита, боль в животе возобновляется и развивается картина острого живота.</a:t>
            </a:r>
          </a:p>
          <a:p>
            <a:endParaRPr lang="ru-RU" dirty="0"/>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60</a:t>
            </a:fld>
            <a:endParaRPr lang="ru-RU"/>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61</a:t>
            </a:fld>
            <a:endParaRPr lang="ru-RU"/>
          </a:p>
        </p:txBody>
      </p:sp>
    </p:spTree>
    <p:extLst>
      <p:ext uri="{BB962C8B-B14F-4D97-AF65-F5344CB8AC3E}">
        <p14:creationId xmlns:p14="http://schemas.microsoft.com/office/powerpoint/2010/main" xmlns="" val="17198663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62</a:t>
            </a:fld>
            <a:endParaRPr lang="ru-RU"/>
          </a:p>
        </p:txBody>
      </p:sp>
    </p:spTree>
    <p:extLst>
      <p:ext uri="{BB962C8B-B14F-4D97-AF65-F5344CB8AC3E}">
        <p14:creationId xmlns:p14="http://schemas.microsoft.com/office/powerpoint/2010/main" xmlns="" val="33502255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63</a:t>
            </a:fld>
            <a:endParaRPr lang="ru-RU"/>
          </a:p>
        </p:txBody>
      </p:sp>
    </p:spTree>
    <p:extLst>
      <p:ext uri="{BB962C8B-B14F-4D97-AF65-F5344CB8AC3E}">
        <p14:creationId xmlns:p14="http://schemas.microsoft.com/office/powerpoint/2010/main" xmlns="" val="389564106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64</a:t>
            </a:fld>
            <a:endParaRPr lang="ru-RU"/>
          </a:p>
        </p:txBody>
      </p:sp>
    </p:spTree>
    <p:extLst>
      <p:ext uri="{BB962C8B-B14F-4D97-AF65-F5344CB8AC3E}">
        <p14:creationId xmlns:p14="http://schemas.microsoft.com/office/powerpoint/2010/main" xmlns="" val="380505252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65</a:t>
            </a:fld>
            <a:endParaRPr lang="ru-RU"/>
          </a:p>
        </p:txBody>
      </p:sp>
    </p:spTree>
    <p:extLst>
      <p:ext uri="{BB962C8B-B14F-4D97-AF65-F5344CB8AC3E}">
        <p14:creationId xmlns:p14="http://schemas.microsoft.com/office/powerpoint/2010/main" xmlns="" val="226350426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66</a:t>
            </a:fld>
            <a:endParaRPr lang="ru-RU"/>
          </a:p>
        </p:txBody>
      </p:sp>
    </p:spTree>
    <p:extLst>
      <p:ext uri="{BB962C8B-B14F-4D97-AF65-F5344CB8AC3E}">
        <p14:creationId xmlns:p14="http://schemas.microsoft.com/office/powerpoint/2010/main" xmlns="" val="72506196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67</a:t>
            </a:fld>
            <a:endParaRPr lang="ru-RU"/>
          </a:p>
        </p:txBody>
      </p:sp>
    </p:spTree>
    <p:extLst>
      <p:ext uri="{BB962C8B-B14F-4D97-AF65-F5344CB8AC3E}">
        <p14:creationId xmlns:p14="http://schemas.microsoft.com/office/powerpoint/2010/main" xmlns="" val="24946054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68</a:t>
            </a:fld>
            <a:endParaRPr lang="ru-RU"/>
          </a:p>
        </p:txBody>
      </p:sp>
    </p:spTree>
    <p:extLst>
      <p:ext uri="{BB962C8B-B14F-4D97-AF65-F5344CB8AC3E}">
        <p14:creationId xmlns:p14="http://schemas.microsoft.com/office/powerpoint/2010/main" xmlns="" val="3886422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69</a:t>
            </a:fld>
            <a:endParaRPr lang="ru-RU"/>
          </a:p>
        </p:txBody>
      </p:sp>
    </p:spTree>
    <p:extLst>
      <p:ext uri="{BB962C8B-B14F-4D97-AF65-F5344CB8AC3E}">
        <p14:creationId xmlns:p14="http://schemas.microsoft.com/office/powerpoint/2010/main" xmlns="" val="160869503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70</a:t>
            </a:fld>
            <a:endParaRPr lang="ru-RU"/>
          </a:p>
        </p:txBody>
      </p:sp>
    </p:spTree>
    <p:extLst>
      <p:ext uri="{BB962C8B-B14F-4D97-AF65-F5344CB8AC3E}">
        <p14:creationId xmlns:p14="http://schemas.microsoft.com/office/powerpoint/2010/main" xmlns="" val="130499473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71</a:t>
            </a:fld>
            <a:endParaRPr lang="ru-RU"/>
          </a:p>
        </p:txBody>
      </p:sp>
    </p:spTree>
    <p:extLst>
      <p:ext uri="{BB962C8B-B14F-4D97-AF65-F5344CB8AC3E}">
        <p14:creationId xmlns:p14="http://schemas.microsoft.com/office/powerpoint/2010/main" xmlns="" val="338805240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72</a:t>
            </a:fld>
            <a:endParaRPr lang="ru-RU"/>
          </a:p>
        </p:txBody>
      </p:sp>
    </p:spTree>
    <p:extLst>
      <p:ext uri="{BB962C8B-B14F-4D97-AF65-F5344CB8AC3E}">
        <p14:creationId xmlns:p14="http://schemas.microsoft.com/office/powerpoint/2010/main" xmlns="" val="9167691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73</a:t>
            </a:fld>
            <a:endParaRPr lang="ru-RU"/>
          </a:p>
        </p:txBody>
      </p:sp>
    </p:spTree>
    <p:extLst>
      <p:ext uri="{BB962C8B-B14F-4D97-AF65-F5344CB8AC3E}">
        <p14:creationId xmlns:p14="http://schemas.microsoft.com/office/powerpoint/2010/main" xmlns="" val="201160996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9DD15AA-CD88-43F1-8EA4-99BCE905FD58}" type="slidenum">
              <a:rPr lang="ru-RU" smtClean="0"/>
              <a:pPr/>
              <a:t>74</a:t>
            </a:fld>
            <a:endParaRPr lang="ru-RU"/>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ru-RU" sz="1200" dirty="0" smtClean="0"/>
              <a:t>Термины «коллоид» и «кристаллоид» ввел Томас </a:t>
            </a:r>
            <a:r>
              <a:rPr lang="ru-RU" sz="1200" dirty="0" err="1" smtClean="0"/>
              <a:t>Грехэм</a:t>
            </a:r>
            <a:r>
              <a:rPr lang="ru-RU" sz="1200" dirty="0" smtClean="0"/>
              <a:t> (19 в.), который все вещества в водном растворе разделил на проходящие через пергаментную мембрану и не проходящие через нее.</a:t>
            </a:r>
            <a:br>
              <a:rPr lang="ru-RU" sz="1200" dirty="0" smtClean="0"/>
            </a:br>
            <a:r>
              <a:rPr lang="ru-RU" sz="1200" dirty="0" smtClean="0"/>
              <a:t/>
            </a:r>
            <a:br>
              <a:rPr lang="ru-RU" sz="1200" dirty="0" smtClean="0"/>
            </a:br>
            <a:r>
              <a:rPr lang="ru-RU" sz="1200" dirty="0" smtClean="0"/>
              <a:t>Кристаллоиды – кристаллические вещества (соли), коллоиды – в переводе с греческого «клей»</a:t>
            </a:r>
            <a:endParaRPr lang="ru-RU" dirty="0" smtClean="0"/>
          </a:p>
          <a:p>
            <a:endParaRPr lang="ru-RU" dirty="0"/>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75</a:t>
            </a:fld>
            <a:endParaRPr lang="ru-RU"/>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76</a:t>
            </a:fld>
            <a:endParaRPr lang="ru-RU"/>
          </a:p>
        </p:txBody>
      </p:sp>
    </p:spTree>
    <p:extLst>
      <p:ext uri="{BB962C8B-B14F-4D97-AF65-F5344CB8AC3E}">
        <p14:creationId xmlns:p14="http://schemas.microsoft.com/office/powerpoint/2010/main" xmlns="" val="148270274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77</a:t>
            </a:fld>
            <a:endParaRPr lang="ru-RU"/>
          </a:p>
        </p:txBody>
      </p:sp>
    </p:spTree>
    <p:extLst>
      <p:ext uri="{BB962C8B-B14F-4D97-AF65-F5344CB8AC3E}">
        <p14:creationId xmlns:p14="http://schemas.microsoft.com/office/powerpoint/2010/main" xmlns="" val="253274108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78</a:t>
            </a:fld>
            <a:endParaRPr lang="ru-RU"/>
          </a:p>
        </p:txBody>
      </p:sp>
    </p:spTree>
    <p:extLst>
      <p:ext uri="{BB962C8B-B14F-4D97-AF65-F5344CB8AC3E}">
        <p14:creationId xmlns:p14="http://schemas.microsoft.com/office/powerpoint/2010/main" xmlns="" val="378991603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79</a:t>
            </a:fld>
            <a:endParaRPr lang="ru-RU"/>
          </a:p>
        </p:txBody>
      </p:sp>
    </p:spTree>
    <p:extLst>
      <p:ext uri="{BB962C8B-B14F-4D97-AF65-F5344CB8AC3E}">
        <p14:creationId xmlns:p14="http://schemas.microsoft.com/office/powerpoint/2010/main" xmlns="" val="176981209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80</a:t>
            </a:fld>
            <a:endParaRPr lang="ru-RU"/>
          </a:p>
        </p:txBody>
      </p:sp>
    </p:spTree>
    <p:extLst>
      <p:ext uri="{BB962C8B-B14F-4D97-AF65-F5344CB8AC3E}">
        <p14:creationId xmlns:p14="http://schemas.microsoft.com/office/powerpoint/2010/main" xmlns="" val="182205401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81</a:t>
            </a:fld>
            <a:endParaRPr lang="ru-RU"/>
          </a:p>
        </p:txBody>
      </p:sp>
    </p:spTree>
    <p:extLst>
      <p:ext uri="{BB962C8B-B14F-4D97-AF65-F5344CB8AC3E}">
        <p14:creationId xmlns:p14="http://schemas.microsoft.com/office/powerpoint/2010/main" xmlns="" val="242718964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82</a:t>
            </a:fld>
            <a:endParaRPr lang="ru-RU"/>
          </a:p>
        </p:txBody>
      </p:sp>
    </p:spTree>
    <p:extLst>
      <p:ext uri="{BB962C8B-B14F-4D97-AF65-F5344CB8AC3E}">
        <p14:creationId xmlns:p14="http://schemas.microsoft.com/office/powerpoint/2010/main" xmlns="" val="310260329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83</a:t>
            </a:fld>
            <a:endParaRPr lang="ru-RU"/>
          </a:p>
        </p:txBody>
      </p:sp>
    </p:spTree>
    <p:extLst>
      <p:ext uri="{BB962C8B-B14F-4D97-AF65-F5344CB8AC3E}">
        <p14:creationId xmlns:p14="http://schemas.microsoft.com/office/powerpoint/2010/main" xmlns="" val="38783326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84</a:t>
            </a:fld>
            <a:endParaRPr lang="ru-RU"/>
          </a:p>
        </p:txBody>
      </p:sp>
    </p:spTree>
    <p:extLst>
      <p:ext uri="{BB962C8B-B14F-4D97-AF65-F5344CB8AC3E}">
        <p14:creationId xmlns:p14="http://schemas.microsoft.com/office/powerpoint/2010/main" xmlns="" val="2224471439"/>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85</a:t>
            </a:fld>
            <a:endParaRPr lang="ru-RU"/>
          </a:p>
        </p:txBody>
      </p:sp>
    </p:spTree>
    <p:extLst>
      <p:ext uri="{BB962C8B-B14F-4D97-AF65-F5344CB8AC3E}">
        <p14:creationId xmlns:p14="http://schemas.microsoft.com/office/powerpoint/2010/main" xmlns="" val="300113179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86</a:t>
            </a:fld>
            <a:endParaRPr lang="ru-RU"/>
          </a:p>
        </p:txBody>
      </p:sp>
    </p:spTree>
    <p:extLst>
      <p:ext uri="{BB962C8B-B14F-4D97-AF65-F5344CB8AC3E}">
        <p14:creationId xmlns:p14="http://schemas.microsoft.com/office/powerpoint/2010/main" xmlns="" val="46586917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87</a:t>
            </a:fld>
            <a:endParaRPr lang="ru-RU"/>
          </a:p>
        </p:txBody>
      </p:sp>
    </p:spTree>
    <p:extLst>
      <p:ext uri="{BB962C8B-B14F-4D97-AF65-F5344CB8AC3E}">
        <p14:creationId xmlns:p14="http://schemas.microsoft.com/office/powerpoint/2010/main" xmlns="" val="2246676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88</a:t>
            </a:fld>
            <a:endParaRPr lang="ru-RU"/>
          </a:p>
        </p:txBody>
      </p:sp>
    </p:spTree>
    <p:extLst>
      <p:ext uri="{BB962C8B-B14F-4D97-AF65-F5344CB8AC3E}">
        <p14:creationId xmlns:p14="http://schemas.microsoft.com/office/powerpoint/2010/main" xmlns="" val="30654623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89</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90</a:t>
            </a:fld>
            <a:endParaRPr lang="ru-RU"/>
          </a:p>
        </p:txBody>
      </p:sp>
    </p:spTree>
    <p:extLst>
      <p:ext uri="{BB962C8B-B14F-4D97-AF65-F5344CB8AC3E}">
        <p14:creationId xmlns:p14="http://schemas.microsoft.com/office/powerpoint/2010/main" xmlns="" val="350098978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91</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92</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93</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94</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95</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96</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97</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98</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99</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100</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101</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102</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103</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104</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105</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106</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107</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108</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109</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110</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111</a:t>
            </a:fld>
            <a:endParaRPr lang="ru-RU"/>
          </a:p>
        </p:txBody>
      </p:sp>
    </p:spTree>
    <p:extLst>
      <p:ext uri="{BB962C8B-B14F-4D97-AF65-F5344CB8AC3E}">
        <p14:creationId xmlns:p14="http://schemas.microsoft.com/office/powerpoint/2010/main" xmlns="" val="3500989787"/>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112</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113</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114</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115</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116</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117</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118</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119</a:t>
            </a:fld>
            <a:endParaRPr lang="ru-RU"/>
          </a:p>
        </p:txBody>
      </p:sp>
    </p:spTree>
    <p:extLst>
      <p:ext uri="{BB962C8B-B14F-4D97-AF65-F5344CB8AC3E}">
        <p14:creationId xmlns:p14="http://schemas.microsoft.com/office/powerpoint/2010/main" xmlns="" val="3500989787"/>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120</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121</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122</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123</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124</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125</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126</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127</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128</a:t>
            </a:fld>
            <a:endParaRPr lang="ru-RU"/>
          </a:p>
        </p:txBody>
      </p:sp>
    </p:spTree>
    <p:extLst>
      <p:ext uri="{BB962C8B-B14F-4D97-AF65-F5344CB8AC3E}">
        <p14:creationId xmlns:p14="http://schemas.microsoft.com/office/powerpoint/2010/main" xmlns="" val="1300184454"/>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129</a:t>
            </a:fld>
            <a:endParaRPr lang="ru-RU"/>
          </a:p>
        </p:txBody>
      </p:sp>
    </p:spTree>
    <p:extLst>
      <p:ext uri="{BB962C8B-B14F-4D97-AF65-F5344CB8AC3E}">
        <p14:creationId xmlns:p14="http://schemas.microsoft.com/office/powerpoint/2010/main" xmlns="" val="3500989787"/>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130</a:t>
            </a:fld>
            <a:endParaRPr lang="ru-RU"/>
          </a:p>
        </p:txBody>
      </p:sp>
    </p:spTree>
    <p:extLst>
      <p:ext uri="{BB962C8B-B14F-4D97-AF65-F5344CB8AC3E}">
        <p14:creationId xmlns:p14="http://schemas.microsoft.com/office/powerpoint/2010/main" xmlns="" val="3879500808"/>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131</a:t>
            </a:fld>
            <a:endParaRPr lang="ru-RU"/>
          </a:p>
        </p:txBody>
      </p:sp>
    </p:spTree>
    <p:extLst>
      <p:ext uri="{BB962C8B-B14F-4D97-AF65-F5344CB8AC3E}">
        <p14:creationId xmlns:p14="http://schemas.microsoft.com/office/powerpoint/2010/main" xmlns="" val="2255053963"/>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132</a:t>
            </a:fld>
            <a:endParaRPr lang="ru-RU"/>
          </a:p>
        </p:txBody>
      </p:sp>
    </p:spTree>
    <p:extLst>
      <p:ext uri="{BB962C8B-B14F-4D97-AF65-F5344CB8AC3E}">
        <p14:creationId xmlns:p14="http://schemas.microsoft.com/office/powerpoint/2010/main" xmlns="" val="1618707690"/>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133</a:t>
            </a:fld>
            <a:endParaRPr lang="ru-RU"/>
          </a:p>
        </p:txBody>
      </p:sp>
    </p:spTree>
    <p:extLst>
      <p:ext uri="{BB962C8B-B14F-4D97-AF65-F5344CB8AC3E}">
        <p14:creationId xmlns:p14="http://schemas.microsoft.com/office/powerpoint/2010/main" xmlns="" val="4179389055"/>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134</a:t>
            </a:fld>
            <a:endParaRPr lang="ru-RU"/>
          </a:p>
        </p:txBody>
      </p:sp>
    </p:spTree>
    <p:extLst>
      <p:ext uri="{BB962C8B-B14F-4D97-AF65-F5344CB8AC3E}">
        <p14:creationId xmlns:p14="http://schemas.microsoft.com/office/powerpoint/2010/main" xmlns="" val="3089528705"/>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135</a:t>
            </a:fld>
            <a:endParaRPr lang="ru-RU"/>
          </a:p>
        </p:txBody>
      </p:sp>
    </p:spTree>
    <p:extLst>
      <p:ext uri="{BB962C8B-B14F-4D97-AF65-F5344CB8AC3E}">
        <p14:creationId xmlns:p14="http://schemas.microsoft.com/office/powerpoint/2010/main" xmlns="" val="786425879"/>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136</a:t>
            </a:fld>
            <a:endParaRPr lang="ru-RU"/>
          </a:p>
        </p:txBody>
      </p:sp>
    </p:spTree>
    <p:extLst>
      <p:ext uri="{BB962C8B-B14F-4D97-AF65-F5344CB8AC3E}">
        <p14:creationId xmlns:p14="http://schemas.microsoft.com/office/powerpoint/2010/main" xmlns="" val="2624603652"/>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137</a:t>
            </a:fld>
            <a:endParaRPr lang="ru-RU"/>
          </a:p>
        </p:txBody>
      </p:sp>
    </p:spTree>
    <p:extLst>
      <p:ext uri="{BB962C8B-B14F-4D97-AF65-F5344CB8AC3E}">
        <p14:creationId xmlns:p14="http://schemas.microsoft.com/office/powerpoint/2010/main" xmlns="" val="198430631"/>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138</a:t>
            </a:fld>
            <a:endParaRPr lang="ru-RU"/>
          </a:p>
        </p:txBody>
      </p:sp>
    </p:spTree>
    <p:extLst>
      <p:ext uri="{BB962C8B-B14F-4D97-AF65-F5344CB8AC3E}">
        <p14:creationId xmlns:p14="http://schemas.microsoft.com/office/powerpoint/2010/main" xmlns="" val="310761598"/>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B050394C-E54A-4A3F-9E8F-FF82B37715F8}" type="slidenum">
              <a:rPr lang="ru-RU" smtClean="0"/>
              <a:pPr>
                <a:defRPr/>
              </a:pPr>
              <a:t>139</a:t>
            </a:fld>
            <a:endParaRPr lang="ru-RU"/>
          </a:p>
        </p:txBody>
      </p:sp>
    </p:spTree>
    <p:extLst>
      <p:ext uri="{BB962C8B-B14F-4D97-AF65-F5344CB8AC3E}">
        <p14:creationId xmlns:p14="http://schemas.microsoft.com/office/powerpoint/2010/main" xmlns="" val="1880000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ru-RU"/>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ru-RU"/>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ru-RU"/>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ru-RU"/>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ru-RU"/>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ru-RU"/>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ru-RU"/>
            </a:p>
          </p:txBody>
        </p:sp>
      </p:grpSp>
      <p:sp>
        <p:nvSpPr>
          <p:cNvPr id="406539" name="Rectangle 11"/>
          <p:cNvSpPr>
            <a:spLocks noGrp="1" noChangeArrowheads="1"/>
          </p:cNvSpPr>
          <p:nvPr>
            <p:ph type="ctrTitle" sz="quarter"/>
          </p:nvPr>
        </p:nvSpPr>
        <p:spPr>
          <a:xfrm>
            <a:off x="685800" y="1736725"/>
            <a:ext cx="7772400" cy="1920875"/>
          </a:xfrm>
        </p:spPr>
        <p:txBody>
          <a:bodyPr/>
          <a:lstStyle>
            <a:lvl1pPr>
              <a:defRPr sz="6000"/>
            </a:lvl1pPr>
          </a:lstStyle>
          <a:p>
            <a:r>
              <a:rPr lang="ru-RU"/>
              <a:t>Образец заголовка</a:t>
            </a:r>
          </a:p>
        </p:txBody>
      </p:sp>
      <p:sp>
        <p:nvSpPr>
          <p:cNvPr id="40654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ru-RU"/>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r>
              <a:rPr lang="ru-RU"/>
              <a:t>Гребенников В.А., СПб ГУЗ ГССМП</a:t>
            </a:r>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718A23A1-6116-4EC1-B48D-997CE141321E}" type="slidenum">
              <a:rPr lang="ru-RU"/>
              <a:pPr>
                <a:defRPr/>
              </a:pPr>
              <a:t>‹#›</a:t>
            </a:fld>
            <a:endParaRPr lang="ru-RU"/>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8283090E-385C-4FFB-B8E8-528074531CCB}"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792E6FEA-6F27-420F-932D-F288105B3A9A}"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457B826A-A9C2-4F30-B95A-50EB6D889010}"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dt" sz="half" idx="10"/>
          </p:nvPr>
        </p:nvSpPr>
        <p:spPr>
          <a:ln/>
        </p:spPr>
        <p:txBody>
          <a:bodyPr/>
          <a:lstStyle>
            <a:lvl1pPr>
              <a:defRPr/>
            </a:lvl1pPr>
          </a:lstStyle>
          <a:p>
            <a:pPr>
              <a:defRPr/>
            </a:pPr>
            <a:endParaRPr lang="ru-RU"/>
          </a:p>
        </p:txBody>
      </p:sp>
      <p:sp>
        <p:nvSpPr>
          <p:cNvPr id="8" name="Rectangle 3"/>
          <p:cNvSpPr>
            <a:spLocks noGrp="1" noChangeArrowheads="1"/>
          </p:cNvSpPr>
          <p:nvPr>
            <p:ph type="sldNum" sz="quarter" idx="11"/>
          </p:nvPr>
        </p:nvSpPr>
        <p:spPr>
          <a:ln/>
        </p:spPr>
        <p:txBody>
          <a:bodyPr/>
          <a:lstStyle>
            <a:lvl1pPr>
              <a:defRPr/>
            </a:lvl1pPr>
          </a:lstStyle>
          <a:p>
            <a:pPr>
              <a:defRPr/>
            </a:pPr>
            <a:fld id="{0E8D5390-4ECE-4339-9736-5F5C56E8E912}" type="slidenum">
              <a:rPr lang="ru-RU"/>
              <a:pPr>
                <a:defRPr/>
              </a:pPr>
              <a:t>‹#›</a:t>
            </a:fld>
            <a:endParaRPr lang="ru-RU"/>
          </a:p>
        </p:txBody>
      </p:sp>
      <p:sp>
        <p:nvSpPr>
          <p:cNvPr id="9"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dt" sz="half" idx="10"/>
          </p:nvPr>
        </p:nvSpPr>
        <p:spPr>
          <a:ln/>
        </p:spPr>
        <p:txBody>
          <a:bodyPr/>
          <a:lstStyle>
            <a:lvl1pPr>
              <a:defRPr/>
            </a:lvl1pPr>
          </a:lstStyle>
          <a:p>
            <a:pPr>
              <a:defRPr/>
            </a:pPr>
            <a:endParaRPr lang="ru-RU"/>
          </a:p>
        </p:txBody>
      </p:sp>
      <p:sp>
        <p:nvSpPr>
          <p:cNvPr id="4" name="Rectangle 3"/>
          <p:cNvSpPr>
            <a:spLocks noGrp="1" noChangeArrowheads="1"/>
          </p:cNvSpPr>
          <p:nvPr>
            <p:ph type="sldNum" sz="quarter" idx="11"/>
          </p:nvPr>
        </p:nvSpPr>
        <p:spPr>
          <a:ln/>
        </p:spPr>
        <p:txBody>
          <a:bodyPr/>
          <a:lstStyle>
            <a:lvl1pPr>
              <a:defRPr/>
            </a:lvl1pPr>
          </a:lstStyle>
          <a:p>
            <a:pPr>
              <a:defRPr/>
            </a:pPr>
            <a:fld id="{AD618000-3BC9-4CAE-A5DD-3EACBE99823C}" type="slidenum">
              <a:rPr lang="ru-RU"/>
              <a:pPr>
                <a:defRPr/>
              </a:pPr>
              <a:t>‹#›</a:t>
            </a:fld>
            <a:endParaRPr lang="ru-RU"/>
          </a:p>
        </p:txBody>
      </p:sp>
      <p:sp>
        <p:nvSpPr>
          <p:cNvPr id="5"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ru-RU"/>
          </a:p>
        </p:txBody>
      </p:sp>
      <p:sp>
        <p:nvSpPr>
          <p:cNvPr id="3" name="Rectangle 3"/>
          <p:cNvSpPr>
            <a:spLocks noGrp="1" noChangeArrowheads="1"/>
          </p:cNvSpPr>
          <p:nvPr>
            <p:ph type="sldNum" sz="quarter" idx="11"/>
          </p:nvPr>
        </p:nvSpPr>
        <p:spPr>
          <a:ln/>
        </p:spPr>
        <p:txBody>
          <a:bodyPr/>
          <a:lstStyle>
            <a:lvl1pPr>
              <a:defRPr/>
            </a:lvl1pPr>
          </a:lstStyle>
          <a:p>
            <a:pPr>
              <a:defRPr/>
            </a:pPr>
            <a:fld id="{33BA957C-D5A4-44B8-B1E9-53B2E8E10C57}" type="slidenum">
              <a:rPr lang="ru-RU"/>
              <a:pPr>
                <a:defRPr/>
              </a:pPr>
              <a:t>‹#›</a:t>
            </a:fld>
            <a:endParaRPr lang="ru-RU"/>
          </a:p>
        </p:txBody>
      </p:sp>
      <p:sp>
        <p:nvSpPr>
          <p:cNvPr id="4"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FDC33C7C-EC64-4012-9465-D647A6DCA901}"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35CA4156-BD6A-4ADE-B0AC-D9A5E22C1228}"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95ECBA00-229B-4DE3-A09F-660F487B7C19}"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F1B5BECB-C52F-421C-B2BF-833DE16A3738}"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6ADDB8EC-85A8-431E-9CF9-466395EADCAF}"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2"/>
          <p:cNvSpPr>
            <a:spLocks noGrp="1" noChangeArrowheads="1"/>
          </p:cNvSpPr>
          <p:nvPr>
            <p:ph type="dt" sz="half" idx="10"/>
          </p:nvPr>
        </p:nvSpPr>
        <p:spPr>
          <a:ln/>
        </p:spPr>
        <p:txBody>
          <a:bodyPr/>
          <a:lstStyle>
            <a:lvl1pPr>
              <a:defRPr/>
            </a:lvl1pPr>
          </a:lstStyle>
          <a:p>
            <a:pPr>
              <a:defRPr/>
            </a:pPr>
            <a:endParaRPr lang="ru-RU"/>
          </a:p>
        </p:txBody>
      </p:sp>
      <p:sp>
        <p:nvSpPr>
          <p:cNvPr id="7" name="Rectangle 3"/>
          <p:cNvSpPr>
            <a:spLocks noGrp="1" noChangeArrowheads="1"/>
          </p:cNvSpPr>
          <p:nvPr>
            <p:ph type="sldNum" sz="quarter" idx="11"/>
          </p:nvPr>
        </p:nvSpPr>
        <p:spPr>
          <a:ln/>
        </p:spPr>
        <p:txBody>
          <a:bodyPr/>
          <a:lstStyle>
            <a:lvl1pPr>
              <a:defRPr/>
            </a:lvl1pPr>
          </a:lstStyle>
          <a:p>
            <a:pPr>
              <a:defRPr/>
            </a:pPr>
            <a:fld id="{3EFE12ED-F06D-4BBC-A7DB-A1F33FB31179}" type="slidenum">
              <a:rPr lang="ru-RU"/>
              <a:pPr>
                <a:defRPr/>
              </a:pPr>
              <a:t>‹#›</a:t>
            </a:fld>
            <a:endParaRPr lang="ru-RU"/>
          </a:p>
        </p:txBody>
      </p:sp>
      <p:sp>
        <p:nvSpPr>
          <p:cNvPr id="8" name="Rectangle 14"/>
          <p:cNvSpPr>
            <a:spLocks noGrp="1" noChangeArrowheads="1"/>
          </p:cNvSpPr>
          <p:nvPr>
            <p:ph type="ftr" sz="quarter" idx="12"/>
          </p:nvPr>
        </p:nvSpPr>
        <p:spPr>
          <a:ln/>
        </p:spPr>
        <p:txBody>
          <a:bodyPr/>
          <a:lstStyle>
            <a:lvl1pPr>
              <a:defRPr/>
            </a:lvl1pPr>
          </a:lstStyle>
          <a:p>
            <a:pPr>
              <a:defRPr/>
            </a:pPr>
            <a:r>
              <a:rPr lang="ru-RU"/>
              <a:t>Гребенников В.А., СПб ГУЗ ГССМП</a:t>
            </a:r>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550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ru-RU"/>
          </a:p>
        </p:txBody>
      </p:sp>
      <p:sp>
        <p:nvSpPr>
          <p:cNvPr id="40550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D766491-F75C-446C-8564-3263B2A0C078}" type="slidenum">
              <a:rPr lang="ru-RU"/>
              <a:pPr>
                <a:defRPr/>
              </a:pPr>
              <a:t>‹#›</a:t>
            </a:fld>
            <a:endParaRPr lang="ru-RU"/>
          </a:p>
        </p:txBody>
      </p:sp>
      <p:grpSp>
        <p:nvGrpSpPr>
          <p:cNvPr id="2052" name="Group 4"/>
          <p:cNvGrpSpPr>
            <a:grpSpLocks/>
          </p:cNvGrpSpPr>
          <p:nvPr/>
        </p:nvGrpSpPr>
        <p:grpSpPr bwMode="auto">
          <a:xfrm>
            <a:off x="0" y="0"/>
            <a:ext cx="9140825" cy="6850063"/>
            <a:chOff x="0" y="0"/>
            <a:chExt cx="5758" cy="4315"/>
          </a:xfrm>
        </p:grpSpPr>
        <p:grpSp>
          <p:nvGrpSpPr>
            <p:cNvPr id="2056" name="Group 5"/>
            <p:cNvGrpSpPr>
              <a:grpSpLocks/>
            </p:cNvGrpSpPr>
            <p:nvPr userDrawn="1"/>
          </p:nvGrpSpPr>
          <p:grpSpPr bwMode="auto">
            <a:xfrm>
              <a:off x="1728" y="2230"/>
              <a:ext cx="4027" cy="2085"/>
              <a:chOff x="1728" y="2230"/>
              <a:chExt cx="4027" cy="2085"/>
            </a:xfrm>
          </p:grpSpPr>
          <p:sp>
            <p:nvSpPr>
              <p:cNvPr id="40551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ru-RU"/>
              </a:p>
            </p:txBody>
          </p:sp>
          <p:sp>
            <p:nvSpPr>
              <p:cNvPr id="40551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ru-RU"/>
              </a:p>
            </p:txBody>
          </p:sp>
          <p:sp>
            <p:nvSpPr>
              <p:cNvPr id="40551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ru-RU"/>
              </a:p>
            </p:txBody>
          </p:sp>
          <p:sp>
            <p:nvSpPr>
              <p:cNvPr id="40551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ru-RU"/>
              </a:p>
            </p:txBody>
          </p:sp>
          <p:sp>
            <p:nvSpPr>
              <p:cNvPr id="40551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ru-RU"/>
              </a:p>
            </p:txBody>
          </p:sp>
        </p:grpSp>
        <p:sp>
          <p:nvSpPr>
            <p:cNvPr id="40551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ru-RU"/>
            </a:p>
          </p:txBody>
        </p:sp>
        <p:sp>
          <p:nvSpPr>
            <p:cNvPr id="40551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ru-RU"/>
            </a:p>
          </p:txBody>
        </p:sp>
      </p:grpSp>
      <p:sp>
        <p:nvSpPr>
          <p:cNvPr id="40551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40551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pPr>
              <a:defRPr/>
            </a:pPr>
            <a:r>
              <a:rPr lang="ru-RU"/>
              <a:t>Гребенников В.А., СПб ГУЗ ГССМП</a:t>
            </a:r>
          </a:p>
        </p:txBody>
      </p:sp>
      <p:sp>
        <p:nvSpPr>
          <p:cNvPr id="40551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Tree>
  </p:cSld>
  <p:clrMap bg1="lt1" tx1="dk1" bg2="lt2" tx2="dk2" accent1="accent1" accent2="accent2" accent3="accent3" accent4="accent4" accent5="accent5" accent6="accent6" hlink="hlink" folHlink="folHlink"/>
  <p:sldLayoutIdLst>
    <p:sldLayoutId id="2147484052"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med">
    <p:fade/>
  </p:transition>
  <p:timing>
    <p:tnLst>
      <p:par>
        <p:cTn id="1" dur="indefinite" restart="never" nodeType="tmRoot"/>
      </p:par>
    </p:tnLst>
  </p:timing>
  <p:hf sldNum="0" hdr="0" ftr="0" dt="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ru.wikipedia.org/wiki/%D0%A4%D0%B0%D0%B9%D0%BB:Wiki_letter_w.svg"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ru.wikipedia.org/wiki/%D0%94%D1%80%D0%B5%D0%B2%D0%BD%D0%B5%D0%B3%D1%80%D0%B5%D1%87%D0%B5%D1%81%D0%BA%D0%B8%D0%B9_%D1%8F%D0%B7%D1%8B%D0%BA"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6.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4.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6.xml"/></Relationships>
</file>

<file path=ppt/slides/_rels/slide1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6.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71600" y="764704"/>
            <a:ext cx="7537450" cy="2736304"/>
          </a:xfrm>
        </p:spPr>
        <p:txBody>
          <a:bodyPr/>
          <a:lstStyle/>
          <a:p>
            <a:pPr eaLnBrk="1" hangingPunct="1">
              <a:defRPr/>
            </a:pPr>
            <a:r>
              <a:rPr lang="ru-RU" sz="5400" dirty="0" smtClean="0">
                <a:latin typeface="Bookman Old Style" pitchFamily="18" charset="0"/>
              </a:rPr>
              <a:t>Неотложные состояния в хирургии.</a:t>
            </a:r>
          </a:p>
        </p:txBody>
      </p:sp>
      <p:sp>
        <p:nvSpPr>
          <p:cNvPr id="4099" name="Rectangle 3"/>
          <p:cNvSpPr>
            <a:spLocks noGrp="1" noChangeArrowheads="1"/>
          </p:cNvSpPr>
          <p:nvPr>
            <p:ph type="subTitle" idx="1"/>
          </p:nvPr>
        </p:nvSpPr>
        <p:spPr>
          <a:xfrm>
            <a:off x="2339752" y="6065912"/>
            <a:ext cx="4176464" cy="792088"/>
          </a:xfrm>
        </p:spPr>
        <p:txBody>
          <a:bodyPr/>
          <a:lstStyle/>
          <a:p>
            <a:pPr eaLnBrk="1" hangingPunct="1"/>
            <a:r>
              <a:rPr lang="ru-RU" sz="1800" b="1" dirty="0" err="1" smtClean="0">
                <a:effectLst/>
                <a:latin typeface="Bookman Old Style" pitchFamily="18" charset="0"/>
              </a:rPr>
              <a:t>Манташян</a:t>
            </a:r>
            <a:r>
              <a:rPr lang="ru-RU" sz="1800" b="1" dirty="0" smtClean="0">
                <a:effectLst/>
                <a:latin typeface="Bookman Old Style" pitchFamily="18" charset="0"/>
              </a:rPr>
              <a:t> Ю.В.</a:t>
            </a:r>
            <a:br>
              <a:rPr lang="ru-RU" sz="1800" b="1" dirty="0" smtClean="0">
                <a:effectLst/>
                <a:latin typeface="Bookman Old Style" pitchFamily="18" charset="0"/>
              </a:rPr>
            </a:br>
            <a:r>
              <a:rPr lang="ru-RU" sz="1800" b="1" u="sng" dirty="0" smtClean="0">
                <a:solidFill>
                  <a:schemeClr val="bg2">
                    <a:lumMod val="10000"/>
                  </a:schemeClr>
                </a:solidFill>
                <a:latin typeface="Times New Roman" pitchFamily="18" charset="0"/>
                <a:cs typeface="Times New Roman" pitchFamily="18" charset="0"/>
              </a:rPr>
              <a:t> ОАУЗ «МЦРСД</a:t>
            </a:r>
            <a:endParaRPr lang="ru-RU" sz="1800" b="1" dirty="0" smtClean="0">
              <a:effectLst/>
              <a:latin typeface="Bookman Old Style" pitchFamily="18" charset="0"/>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467544" y="692696"/>
            <a:ext cx="8229600" cy="4896544"/>
          </a:xfrm>
        </p:spPr>
        <p:txBody>
          <a:bodyPr anchor="ctr"/>
          <a:lstStyle/>
          <a:p>
            <a:r>
              <a:rPr lang="ru-RU" sz="6000" dirty="0" smtClean="0"/>
              <a:t>Неотложные состояния при заболеваниях органов брюшной полости</a:t>
            </a:r>
            <a:r>
              <a:rPr lang="ru-RU" sz="4800" dirty="0" smtClean="0"/>
              <a:t>.</a:t>
            </a:r>
            <a:endParaRPr lang="ru-RU" sz="4800" dirty="0"/>
          </a:p>
        </p:txBody>
      </p:sp>
    </p:spTree>
    <p:extLst>
      <p:ext uri="{BB962C8B-B14F-4D97-AF65-F5344CB8AC3E}">
        <p14:creationId xmlns:p14="http://schemas.microsoft.com/office/powerpoint/2010/main" xmlns="" val="654442104"/>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74638"/>
            <a:ext cx="7488832" cy="1354162"/>
          </a:xfrm>
        </p:spPr>
        <p:txBody>
          <a:bodyPr/>
          <a:lstStyle/>
          <a:p>
            <a:r>
              <a:rPr lang="ru-RU" sz="4800" dirty="0">
                <a:effectLst/>
              </a:rPr>
              <a:t>Острая абдоминальная </a:t>
            </a:r>
            <a:r>
              <a:rPr lang="ru-RU" sz="4800" dirty="0" smtClean="0">
                <a:effectLst/>
              </a:rPr>
              <a:t>боль.</a:t>
            </a:r>
            <a:endParaRPr lang="ru-RU" sz="4800" dirty="0"/>
          </a:p>
        </p:txBody>
      </p:sp>
      <p:sp>
        <p:nvSpPr>
          <p:cNvPr id="3" name="Объект 2"/>
          <p:cNvSpPr>
            <a:spLocks noGrp="1"/>
          </p:cNvSpPr>
          <p:nvPr>
            <p:ph idx="1"/>
          </p:nvPr>
        </p:nvSpPr>
        <p:spPr>
          <a:xfrm>
            <a:off x="467544" y="1916832"/>
            <a:ext cx="8229600" cy="3777283"/>
          </a:xfrm>
        </p:spPr>
        <p:txBody>
          <a:bodyPr anchor="ctr"/>
          <a:lstStyle/>
          <a:p>
            <a:pPr marL="0" indent="0" algn="ctr">
              <a:buNone/>
            </a:pPr>
            <a:r>
              <a:rPr lang="ru-RU" sz="4400" dirty="0" smtClean="0">
                <a:effectLst/>
                <a:latin typeface="Calibri" pitchFamily="34" charset="0"/>
              </a:rPr>
              <a:t>Под «острой» понимают боль в животе, </a:t>
            </a:r>
            <a:r>
              <a:rPr lang="ru-RU" sz="4400" dirty="0" err="1" smtClean="0">
                <a:effectLst/>
                <a:latin typeface="Calibri" pitchFamily="34" charset="0"/>
              </a:rPr>
              <a:t>развившуюся</a:t>
            </a:r>
            <a:r>
              <a:rPr lang="ru-RU" sz="4400" dirty="0" smtClean="0">
                <a:effectLst/>
                <a:latin typeface="Calibri" pitchFamily="34" charset="0"/>
              </a:rPr>
              <a:t> в течение периода времени от нескольких минут до 7 дней.</a:t>
            </a:r>
            <a:endParaRPr lang="ru-RU" sz="4400" dirty="0">
              <a:effectLst/>
              <a:latin typeface="Calibri" pitchFamily="34" charset="0"/>
            </a:endParaRPr>
          </a:p>
        </p:txBody>
      </p:sp>
    </p:spTree>
    <p:extLst>
      <p:ext uri="{BB962C8B-B14F-4D97-AF65-F5344CB8AC3E}">
        <p14:creationId xmlns:p14="http://schemas.microsoft.com/office/powerpoint/2010/main" xmlns="" val="1097981266"/>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a:xfrm>
            <a:off x="827088" y="1844675"/>
            <a:ext cx="8137525" cy="3960813"/>
          </a:xfrm>
        </p:spPr>
        <p:txBody>
          <a:bodyPr/>
          <a:lstStyle/>
          <a:p>
            <a:pPr marL="609600" indent="-609600" eaLnBrk="1" hangingPunct="1">
              <a:lnSpc>
                <a:spcPct val="80000"/>
              </a:lnSpc>
              <a:buFont typeface="Wingdings" pitchFamily="2" charset="2"/>
              <a:buNone/>
            </a:pPr>
            <a:r>
              <a:rPr lang="ru-RU" sz="2400" dirty="0" smtClean="0">
                <a:effectLst/>
                <a:latin typeface="Calibri" pitchFamily="34" charset="0"/>
              </a:rPr>
              <a:t>Различают острую абдоминальную боль по происхождению:</a:t>
            </a:r>
          </a:p>
          <a:p>
            <a:pPr marL="609600" indent="-609600" eaLnBrk="1" hangingPunct="1">
              <a:lnSpc>
                <a:spcPct val="80000"/>
              </a:lnSpc>
              <a:buFont typeface="Wingdings" pitchFamily="2" charset="2"/>
              <a:buNone/>
            </a:pPr>
            <a:endParaRPr lang="ru-RU" sz="2400" dirty="0" smtClean="0">
              <a:effectLst/>
              <a:latin typeface="Calibri" pitchFamily="34" charset="0"/>
            </a:endParaRPr>
          </a:p>
          <a:p>
            <a:pPr marL="609600" indent="-609600" eaLnBrk="1" hangingPunct="1">
              <a:lnSpc>
                <a:spcPct val="80000"/>
              </a:lnSpc>
              <a:buClr>
                <a:schemeClr val="tx1"/>
              </a:buClr>
              <a:buSzTx/>
              <a:buFont typeface="Wingdings" pitchFamily="2" charset="2"/>
              <a:buAutoNum type="arabicParenR"/>
            </a:pPr>
            <a:r>
              <a:rPr lang="ru-RU" sz="2400" b="1" dirty="0" smtClean="0">
                <a:effectLst/>
                <a:latin typeface="Calibri" pitchFamily="34" charset="0"/>
              </a:rPr>
              <a:t>Хирургическую</a:t>
            </a:r>
            <a:r>
              <a:rPr lang="ru-RU" sz="2400" dirty="0" smtClean="0">
                <a:effectLst/>
                <a:latin typeface="Calibri" pitchFamily="34" charset="0"/>
              </a:rPr>
              <a:t>, которая требует госпитализации в хирургическое отделение стационара.</a:t>
            </a:r>
          </a:p>
          <a:p>
            <a:pPr marL="609600" indent="-609600" eaLnBrk="1" hangingPunct="1">
              <a:lnSpc>
                <a:spcPct val="80000"/>
              </a:lnSpc>
              <a:buClr>
                <a:schemeClr val="tx1"/>
              </a:buClr>
              <a:buSzTx/>
              <a:buFont typeface="Wingdings" pitchFamily="2" charset="2"/>
              <a:buAutoNum type="arabicParenR"/>
            </a:pPr>
            <a:r>
              <a:rPr lang="ru-RU" sz="2400" b="1" dirty="0" smtClean="0">
                <a:effectLst/>
                <a:latin typeface="Calibri" pitchFamily="34" charset="0"/>
              </a:rPr>
              <a:t>Гинекологическую</a:t>
            </a:r>
            <a:r>
              <a:rPr lang="ru-RU" sz="2400" dirty="0" smtClean="0">
                <a:effectLst/>
                <a:latin typeface="Calibri" pitchFamily="34" charset="0"/>
              </a:rPr>
              <a:t> - в гинекологическое отделение стационара.</a:t>
            </a:r>
          </a:p>
          <a:p>
            <a:pPr marL="609600" indent="-609600" eaLnBrk="1" hangingPunct="1">
              <a:lnSpc>
                <a:spcPct val="80000"/>
              </a:lnSpc>
              <a:buClr>
                <a:schemeClr val="tx1"/>
              </a:buClr>
              <a:buSzTx/>
              <a:buFont typeface="Wingdings" pitchFamily="2" charset="2"/>
              <a:buAutoNum type="arabicParenR"/>
            </a:pPr>
            <a:r>
              <a:rPr lang="ru-RU" sz="2400" b="1" dirty="0" smtClean="0">
                <a:effectLst/>
                <a:latin typeface="Calibri" pitchFamily="34" charset="0"/>
              </a:rPr>
              <a:t>Урологическую</a:t>
            </a:r>
            <a:r>
              <a:rPr lang="ru-RU" sz="2400" dirty="0" smtClean="0">
                <a:effectLst/>
                <a:latin typeface="Calibri" pitchFamily="34" charset="0"/>
              </a:rPr>
              <a:t> - в урологическое отделение стационара.</a:t>
            </a:r>
          </a:p>
          <a:p>
            <a:pPr marL="609600" indent="-609600" eaLnBrk="1" hangingPunct="1">
              <a:lnSpc>
                <a:spcPct val="80000"/>
              </a:lnSpc>
              <a:buClr>
                <a:schemeClr val="tx1"/>
              </a:buClr>
              <a:buSzTx/>
              <a:buFont typeface="Wingdings" pitchFamily="2" charset="2"/>
              <a:buAutoNum type="arabicParenR"/>
            </a:pPr>
            <a:r>
              <a:rPr lang="ru-RU" sz="2400" b="1" dirty="0" smtClean="0">
                <a:effectLst/>
                <a:latin typeface="Calibri" pitchFamily="34" charset="0"/>
              </a:rPr>
              <a:t>Нехирургическую</a:t>
            </a:r>
            <a:r>
              <a:rPr lang="ru-RU" sz="2400" dirty="0" smtClean="0">
                <a:effectLst/>
                <a:latin typeface="Calibri" pitchFamily="34" charset="0"/>
              </a:rPr>
              <a:t> - в многопрофильный стационар.</a:t>
            </a:r>
          </a:p>
          <a:p>
            <a:pPr marL="609600" indent="-609600" eaLnBrk="1" hangingPunct="1">
              <a:lnSpc>
                <a:spcPct val="80000"/>
              </a:lnSpc>
              <a:buClr>
                <a:schemeClr val="tx1"/>
              </a:buClr>
              <a:buSzTx/>
              <a:buFont typeface="Wingdings" pitchFamily="2" charset="2"/>
              <a:buAutoNum type="arabicParenR"/>
            </a:pPr>
            <a:r>
              <a:rPr lang="ru-RU" sz="2400" b="1" dirty="0" smtClean="0">
                <a:effectLst/>
                <a:latin typeface="Calibri" pitchFamily="34" charset="0"/>
              </a:rPr>
              <a:t>При инфекционных заболеваниях</a:t>
            </a:r>
            <a:r>
              <a:rPr lang="ru-RU" sz="2400" dirty="0" smtClean="0">
                <a:effectLst/>
                <a:latin typeface="Calibri" pitchFamily="34" charset="0"/>
              </a:rPr>
              <a:t> - инфекционный стационар.</a:t>
            </a:r>
            <a:br>
              <a:rPr lang="ru-RU" sz="2400" dirty="0" smtClean="0">
                <a:effectLst/>
                <a:latin typeface="Calibri" pitchFamily="34" charset="0"/>
              </a:rPr>
            </a:br>
            <a:endParaRPr lang="ru-RU" sz="2400" dirty="0" smtClean="0">
              <a:effectLst/>
              <a:latin typeface="Calibri" pitchFamily="34" charset="0"/>
            </a:endParaRPr>
          </a:p>
          <a:p>
            <a:pPr marL="609600" indent="-609600" eaLnBrk="1" hangingPunct="1">
              <a:lnSpc>
                <a:spcPct val="80000"/>
              </a:lnSpc>
              <a:buClr>
                <a:schemeClr val="tx2"/>
              </a:buClr>
              <a:buFontTx/>
              <a:buNone/>
            </a:pPr>
            <a:endParaRPr lang="ru-RU" sz="2400" i="1" dirty="0" smtClean="0">
              <a:effectLst/>
              <a:latin typeface="Calibri" pitchFamily="34" charset="0"/>
            </a:endParaRPr>
          </a:p>
        </p:txBody>
      </p:sp>
      <p:sp>
        <p:nvSpPr>
          <p:cNvPr id="5123" name="Rectangle 6"/>
          <p:cNvSpPr>
            <a:spLocks noGrp="1" noChangeArrowheads="1"/>
          </p:cNvSpPr>
          <p:nvPr>
            <p:ph type="title"/>
          </p:nvPr>
        </p:nvSpPr>
        <p:spPr>
          <a:xfrm>
            <a:off x="1035050" y="288925"/>
            <a:ext cx="7402513" cy="1339875"/>
          </a:xfrm>
        </p:spPr>
        <p:txBody>
          <a:bodyPr/>
          <a:lstStyle/>
          <a:p>
            <a:pPr eaLnBrk="1" hangingPunct="1"/>
            <a:r>
              <a:rPr lang="ru-RU" sz="4800" dirty="0" smtClean="0">
                <a:effectLst/>
              </a:rPr>
              <a:t>Острая абдоминальная боль</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idx="1"/>
          </p:nvPr>
        </p:nvSpPr>
        <p:spPr>
          <a:xfrm>
            <a:off x="755650" y="1268413"/>
            <a:ext cx="8208963" cy="4608512"/>
          </a:xfrm>
        </p:spPr>
        <p:txBody>
          <a:bodyPr/>
          <a:lstStyle/>
          <a:p>
            <a:pPr marL="263525" indent="-263525" eaLnBrk="1" hangingPunct="1">
              <a:lnSpc>
                <a:spcPct val="80000"/>
              </a:lnSpc>
              <a:spcBef>
                <a:spcPct val="0"/>
              </a:spcBef>
              <a:buFontTx/>
              <a:buNone/>
            </a:pPr>
            <a:endParaRPr lang="ru-RU" sz="2000" b="1" dirty="0" smtClean="0">
              <a:effectLst/>
              <a:latin typeface="Calibri" pitchFamily="34" charset="0"/>
            </a:endParaRPr>
          </a:p>
          <a:p>
            <a:pPr marL="263525" indent="-263525" eaLnBrk="1" hangingPunct="1">
              <a:lnSpc>
                <a:spcPct val="80000"/>
              </a:lnSpc>
              <a:spcBef>
                <a:spcPct val="0"/>
              </a:spcBef>
              <a:buFontTx/>
              <a:buNone/>
            </a:pPr>
            <a:r>
              <a:rPr lang="ru-RU" sz="2400" i="1" dirty="0" smtClean="0">
                <a:effectLst/>
                <a:latin typeface="Calibri" pitchFamily="34" charset="0"/>
              </a:rPr>
              <a:t>Гинекологические причины  </a:t>
            </a:r>
            <a:r>
              <a:rPr lang="ru-RU" sz="2000" dirty="0" smtClean="0">
                <a:effectLst/>
                <a:latin typeface="Calibri" pitchFamily="34" charset="0"/>
              </a:rPr>
              <a:t>(острый аднексит, </a:t>
            </a:r>
            <a:r>
              <a:rPr lang="ru-RU" sz="2000" dirty="0" err="1" smtClean="0">
                <a:effectLst/>
                <a:latin typeface="Calibri" pitchFamily="34" charset="0"/>
              </a:rPr>
              <a:t>перекрут</a:t>
            </a:r>
            <a:r>
              <a:rPr lang="ru-RU" sz="2000" dirty="0" smtClean="0">
                <a:effectLst/>
                <a:latin typeface="Calibri" pitchFamily="34" charset="0"/>
              </a:rPr>
              <a:t> ножки опухоли или кисты яичника, некроз </a:t>
            </a:r>
            <a:r>
              <a:rPr lang="ru-RU" sz="2000" dirty="0" err="1" smtClean="0">
                <a:effectLst/>
                <a:latin typeface="Calibri" pitchFamily="34" charset="0"/>
              </a:rPr>
              <a:t>миоматозного</a:t>
            </a:r>
            <a:r>
              <a:rPr lang="ru-RU" sz="2000" dirty="0" smtClean="0">
                <a:effectLst/>
                <a:latin typeface="Calibri" pitchFamily="34" charset="0"/>
              </a:rPr>
              <a:t> узла матки, эктопическая беременность и др.)</a:t>
            </a:r>
          </a:p>
          <a:p>
            <a:pPr marL="263525" indent="-263525" eaLnBrk="1" hangingPunct="1">
              <a:lnSpc>
                <a:spcPct val="80000"/>
              </a:lnSpc>
              <a:spcBef>
                <a:spcPct val="0"/>
              </a:spcBef>
              <a:buFontTx/>
              <a:buNone/>
            </a:pPr>
            <a:endParaRPr lang="ru-RU" sz="1800" dirty="0" smtClean="0">
              <a:effectLst/>
              <a:latin typeface="Calibri" pitchFamily="34" charset="0"/>
            </a:endParaRPr>
          </a:p>
          <a:p>
            <a:pPr marL="263525" indent="-263525" eaLnBrk="1" hangingPunct="1">
              <a:lnSpc>
                <a:spcPct val="80000"/>
              </a:lnSpc>
              <a:buFont typeface="Wingdings" pitchFamily="2" charset="2"/>
              <a:buNone/>
            </a:pPr>
            <a:r>
              <a:rPr lang="ru-RU" sz="2400" i="1" dirty="0" smtClean="0">
                <a:effectLst/>
                <a:latin typeface="Calibri" pitchFamily="34" charset="0"/>
              </a:rPr>
              <a:t>Урологические причины</a:t>
            </a:r>
            <a:r>
              <a:rPr lang="ru-RU" sz="2000" dirty="0" smtClean="0">
                <a:effectLst/>
                <a:latin typeface="Calibri" pitchFamily="34" charset="0"/>
              </a:rPr>
              <a:t>  (почечная колика, острый пиелонефрит, паранефрит, заболевания половых органов и др.)</a:t>
            </a:r>
          </a:p>
          <a:p>
            <a:pPr marL="263525" indent="-263525" eaLnBrk="1" hangingPunct="1">
              <a:lnSpc>
                <a:spcPct val="70000"/>
              </a:lnSpc>
              <a:buFont typeface="Wingdings" pitchFamily="2" charset="2"/>
              <a:buNone/>
            </a:pPr>
            <a:endParaRPr lang="ru-RU" sz="1800" dirty="0" smtClean="0">
              <a:effectLst/>
              <a:latin typeface="Calibri" pitchFamily="34" charset="0"/>
            </a:endParaRPr>
          </a:p>
          <a:p>
            <a:pPr marL="263525" indent="-263525" eaLnBrk="1" hangingPunct="1">
              <a:lnSpc>
                <a:spcPct val="80000"/>
              </a:lnSpc>
              <a:buFont typeface="Wingdings" pitchFamily="2" charset="2"/>
              <a:buNone/>
            </a:pPr>
            <a:r>
              <a:rPr lang="ru-RU" sz="2400" i="1" dirty="0" smtClean="0">
                <a:effectLst/>
                <a:latin typeface="Calibri" pitchFamily="34" charset="0"/>
              </a:rPr>
              <a:t>Инфекционные заболевания </a:t>
            </a:r>
            <a:r>
              <a:rPr lang="ru-RU" sz="2000" dirty="0" smtClean="0">
                <a:effectLst/>
                <a:latin typeface="Calibri" pitchFamily="34" charset="0"/>
              </a:rPr>
              <a:t> (гастроэнтерит, гепатит, герпес, инфекционный мононуклеоз, сепсис и др.)</a:t>
            </a:r>
          </a:p>
          <a:p>
            <a:pPr marL="263525" indent="-263525" eaLnBrk="1" hangingPunct="1">
              <a:lnSpc>
                <a:spcPct val="70000"/>
              </a:lnSpc>
              <a:buFont typeface="Wingdings" pitchFamily="2" charset="2"/>
              <a:buNone/>
            </a:pPr>
            <a:endParaRPr lang="ru-RU" sz="1800" dirty="0" smtClean="0">
              <a:effectLst/>
              <a:latin typeface="Calibri" pitchFamily="34" charset="0"/>
            </a:endParaRPr>
          </a:p>
          <a:p>
            <a:pPr marL="263525" indent="-263525" eaLnBrk="1" hangingPunct="1">
              <a:lnSpc>
                <a:spcPct val="80000"/>
              </a:lnSpc>
              <a:buFont typeface="Wingdings" pitchFamily="2" charset="2"/>
              <a:buNone/>
            </a:pPr>
            <a:r>
              <a:rPr lang="ru-RU" sz="2400" i="1" dirty="0" smtClean="0">
                <a:effectLst/>
                <a:latin typeface="Calibri" pitchFamily="34" charset="0"/>
              </a:rPr>
              <a:t>Острая или хроническая экзогенная интоксикация</a:t>
            </a:r>
            <a:r>
              <a:rPr lang="ru-RU" sz="2000" dirty="0" smtClean="0">
                <a:effectLst/>
                <a:latin typeface="Calibri" pitchFamily="34" charset="0"/>
              </a:rPr>
              <a:t>  (отравление ртутью и свинцом, отравление метиловым спиртом, укусы ядовитых насекомых, передозировка или кумуляция ЛС и др.)</a:t>
            </a:r>
          </a:p>
          <a:p>
            <a:pPr marL="263525" indent="-263525" eaLnBrk="1" hangingPunct="1">
              <a:lnSpc>
                <a:spcPct val="80000"/>
              </a:lnSpc>
              <a:spcBef>
                <a:spcPct val="0"/>
              </a:spcBef>
              <a:buFontTx/>
              <a:buNone/>
            </a:pPr>
            <a:endParaRPr lang="ru-RU" sz="1800" dirty="0" smtClean="0">
              <a:effectLst/>
              <a:latin typeface="Calibri" pitchFamily="34" charset="0"/>
            </a:endParaRPr>
          </a:p>
          <a:p>
            <a:pPr marL="263525" indent="-263525" eaLnBrk="1" hangingPunct="1">
              <a:lnSpc>
                <a:spcPct val="80000"/>
              </a:lnSpc>
              <a:spcBef>
                <a:spcPct val="0"/>
              </a:spcBef>
              <a:buFontTx/>
              <a:buNone/>
            </a:pPr>
            <a:r>
              <a:rPr lang="ru-RU" sz="2400" i="1" dirty="0" smtClean="0">
                <a:effectLst/>
                <a:latin typeface="Calibri" pitchFamily="34" charset="0"/>
              </a:rPr>
              <a:t>Прочие причины</a:t>
            </a:r>
            <a:r>
              <a:rPr lang="ru-RU" sz="2000" dirty="0" smtClean="0">
                <a:effectLst/>
                <a:latin typeface="Calibri" pitchFamily="34" charset="0"/>
              </a:rPr>
              <a:t>  (диафрагмальный плеврит, нижнедолевая пневмония, ОИМ в нижней стенке, сердечная </a:t>
            </a:r>
            <a:r>
              <a:rPr lang="ru-RU" sz="2000" dirty="0" err="1" smtClean="0">
                <a:effectLst/>
                <a:latin typeface="Calibri" pitchFamily="34" charset="0"/>
              </a:rPr>
              <a:t>нед-ть</a:t>
            </a:r>
            <a:r>
              <a:rPr lang="ru-RU" sz="2000" dirty="0" smtClean="0">
                <a:effectLst/>
                <a:latin typeface="Calibri" pitchFamily="34" charset="0"/>
              </a:rPr>
              <a:t>, забрюшинная гематома, травмы ребер, позвоночника, костей таза и др.) </a:t>
            </a:r>
            <a:br>
              <a:rPr lang="ru-RU" sz="2000" dirty="0" smtClean="0">
                <a:effectLst/>
                <a:latin typeface="Calibri" pitchFamily="34" charset="0"/>
              </a:rPr>
            </a:br>
            <a:endParaRPr lang="ru-RU" sz="2000" dirty="0" smtClean="0">
              <a:effectLst/>
              <a:latin typeface="Calibri" pitchFamily="34" charset="0"/>
            </a:endParaRPr>
          </a:p>
          <a:p>
            <a:pPr marL="263525" indent="-263525" eaLnBrk="1" hangingPunct="1">
              <a:lnSpc>
                <a:spcPct val="80000"/>
              </a:lnSpc>
              <a:buClr>
                <a:schemeClr val="tx2"/>
              </a:buClr>
              <a:buFontTx/>
              <a:buNone/>
            </a:pPr>
            <a:endParaRPr lang="ru-RU" sz="2000" dirty="0" smtClean="0">
              <a:effectLst/>
              <a:latin typeface="Calibri" pitchFamily="34" charset="0"/>
            </a:endParaRPr>
          </a:p>
        </p:txBody>
      </p:sp>
      <p:sp>
        <p:nvSpPr>
          <p:cNvPr id="6147" name="Rectangle 3"/>
          <p:cNvSpPr>
            <a:spLocks noGrp="1" noChangeArrowheads="1"/>
          </p:cNvSpPr>
          <p:nvPr>
            <p:ph type="title"/>
          </p:nvPr>
        </p:nvSpPr>
        <p:spPr>
          <a:xfrm>
            <a:off x="971550" y="288925"/>
            <a:ext cx="7632700" cy="1008063"/>
          </a:xfrm>
        </p:spPr>
        <p:txBody>
          <a:bodyPr/>
          <a:lstStyle/>
          <a:p>
            <a:pPr eaLnBrk="1" hangingPunct="1"/>
            <a:r>
              <a:rPr lang="ru-RU" sz="4000" smtClean="0">
                <a:effectLst/>
              </a:rPr>
              <a:t>Псевдоабдоминальный синдром</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611188" y="260350"/>
            <a:ext cx="8229600" cy="1440458"/>
          </a:xfrm>
        </p:spPr>
        <p:txBody>
          <a:bodyPr anchor="t"/>
          <a:lstStyle/>
          <a:p>
            <a:pPr eaLnBrk="1" hangingPunct="1"/>
            <a:r>
              <a:rPr lang="ru-RU" sz="4800" dirty="0" smtClean="0">
                <a:effectLst/>
              </a:rPr>
              <a:t>«Острый живот»</a:t>
            </a:r>
            <a:br>
              <a:rPr lang="ru-RU" sz="4800" dirty="0" smtClean="0">
                <a:effectLst/>
              </a:rPr>
            </a:br>
            <a:r>
              <a:rPr lang="ru-RU" sz="3200" dirty="0">
                <a:effectLst/>
                <a:latin typeface="Calibri" pitchFamily="34" charset="0"/>
              </a:rPr>
              <a:t> (или абдоминальный синдром)</a:t>
            </a:r>
            <a:endParaRPr lang="ru-RU" sz="3200" dirty="0" smtClean="0">
              <a:effectLst/>
            </a:endParaRPr>
          </a:p>
        </p:txBody>
      </p:sp>
      <p:sp>
        <p:nvSpPr>
          <p:cNvPr id="7171" name="Rectangle 4"/>
          <p:cNvSpPr>
            <a:spLocks noGrp="1" noChangeArrowheads="1"/>
          </p:cNvSpPr>
          <p:nvPr>
            <p:ph type="body" idx="1"/>
          </p:nvPr>
        </p:nvSpPr>
        <p:spPr>
          <a:xfrm>
            <a:off x="251520" y="1556792"/>
            <a:ext cx="8712968" cy="5112567"/>
          </a:xfrm>
        </p:spPr>
        <p:txBody>
          <a:bodyPr/>
          <a:lstStyle/>
          <a:p>
            <a:pPr marL="636588" indent="-457200" eaLnBrk="1" hangingPunct="1"/>
            <a:r>
              <a:rPr lang="ru-RU" dirty="0" smtClean="0">
                <a:effectLst/>
                <a:latin typeface="Calibri" pitchFamily="34" charset="0"/>
              </a:rPr>
              <a:t>общепризнанное собирательное понятие!</a:t>
            </a:r>
          </a:p>
          <a:p>
            <a:pPr marL="179388" indent="0" eaLnBrk="1" hangingPunct="1">
              <a:buNone/>
            </a:pPr>
            <a:r>
              <a:rPr lang="ru-RU" sz="2400" dirty="0" smtClean="0">
                <a:effectLst/>
                <a:latin typeface="Calibri" pitchFamily="34" charset="0"/>
              </a:rPr>
              <a:t>     </a:t>
            </a:r>
            <a:r>
              <a:rPr lang="ru-RU" sz="2800" dirty="0" smtClean="0">
                <a:effectLst/>
                <a:latin typeface="Calibri" pitchFamily="34" charset="0"/>
              </a:rPr>
              <a:t>Под этим термином понимают продолжительную и внезапную возникшую боль, резко усиливающуюся при малейшем физическом усилии, движении, сотрясении живота и даже кровати.</a:t>
            </a:r>
            <a:r>
              <a:rPr lang="ru-RU" dirty="0">
                <a:effectLst/>
                <a:latin typeface="Calibri" pitchFamily="34" charset="0"/>
              </a:rPr>
              <a:t>	</a:t>
            </a:r>
            <a:endParaRPr lang="ru-RU" dirty="0" smtClean="0">
              <a:effectLst/>
              <a:latin typeface="Calibri" pitchFamily="34" charset="0"/>
            </a:endParaRPr>
          </a:p>
          <a:p>
            <a:pPr marL="636588" indent="-457200" eaLnBrk="1" hangingPunct="1"/>
            <a:r>
              <a:rPr lang="ru-RU" dirty="0" smtClean="0">
                <a:effectLst/>
                <a:latin typeface="Calibri" pitchFamily="34" charset="0"/>
              </a:rPr>
              <a:t>необходимо во всех случаях на основании тщательно собранного анамнеза, объективных признаков, динамики болезни стремится к установке нозологического диагноза! </a:t>
            </a:r>
            <a:r>
              <a:rPr lang="ru-RU" b="1" dirty="0" smtClean="0">
                <a:effectLst/>
                <a:latin typeface="Calibri" pitchFamily="34" charset="0"/>
              </a:rPr>
              <a:t/>
            </a:r>
            <a:br>
              <a:rPr lang="ru-RU" b="1" dirty="0" smtClean="0">
                <a:effectLst/>
                <a:latin typeface="Calibri" pitchFamily="34" charset="0"/>
              </a:rPr>
            </a:br>
            <a:endParaRPr lang="ru-RU" b="1"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251520" y="908720"/>
            <a:ext cx="8712968" cy="5832648"/>
          </a:xfrm>
        </p:spPr>
        <p:txBody>
          <a:bodyPr/>
          <a:lstStyle/>
          <a:p>
            <a:pPr marL="266700" indent="-266700" eaLnBrk="1" hangingPunct="1">
              <a:lnSpc>
                <a:spcPct val="80000"/>
              </a:lnSpc>
              <a:buFont typeface="Wingdings" pitchFamily="2" charset="2"/>
              <a:buNone/>
            </a:pPr>
            <a:endParaRPr lang="ru-RU" sz="2400" b="1" dirty="0" smtClean="0">
              <a:effectLst/>
            </a:endParaRPr>
          </a:p>
          <a:p>
            <a:pPr marL="266700" indent="-266700" eaLnBrk="1" hangingPunct="1">
              <a:lnSpc>
                <a:spcPct val="80000"/>
              </a:lnSpc>
              <a:buSzTx/>
              <a:buFont typeface="Wingdings" pitchFamily="2" charset="2"/>
              <a:buChar char="§"/>
            </a:pPr>
            <a:r>
              <a:rPr lang="ru-RU" sz="2800" dirty="0" smtClean="0">
                <a:effectLst/>
              </a:rPr>
              <a:t>Начало (внезапное, постепенное, медленное, отсроченное)</a:t>
            </a:r>
          </a:p>
          <a:p>
            <a:pPr marL="266700" indent="-266700" eaLnBrk="1" hangingPunct="1">
              <a:lnSpc>
                <a:spcPct val="80000"/>
              </a:lnSpc>
              <a:buSzTx/>
              <a:buFont typeface="Wingdings" pitchFamily="2" charset="2"/>
              <a:buChar char="§"/>
            </a:pPr>
            <a:r>
              <a:rPr lang="ru-RU" sz="2800" dirty="0" smtClean="0">
                <a:effectLst/>
              </a:rPr>
              <a:t>Интенсивность (сильная, умеренная, лёгкая)</a:t>
            </a:r>
          </a:p>
          <a:p>
            <a:pPr marL="266700" indent="-266700" eaLnBrk="1" hangingPunct="1">
              <a:lnSpc>
                <a:spcPct val="80000"/>
              </a:lnSpc>
              <a:buSzTx/>
              <a:buFont typeface="Wingdings" pitchFamily="2" charset="2"/>
              <a:buChar char="§"/>
            </a:pPr>
            <a:r>
              <a:rPr lang="ru-RU" sz="2800" dirty="0" smtClean="0">
                <a:effectLst/>
              </a:rPr>
              <a:t>Динамика (стихание, нарастание, изменение характера)</a:t>
            </a:r>
          </a:p>
          <a:p>
            <a:pPr marL="266700" indent="-266700" eaLnBrk="1" hangingPunct="1">
              <a:lnSpc>
                <a:spcPct val="80000"/>
              </a:lnSpc>
              <a:buSzTx/>
              <a:buFont typeface="Wingdings" pitchFamily="2" charset="2"/>
              <a:buChar char="§"/>
            </a:pPr>
            <a:r>
              <a:rPr lang="ru-RU" sz="2800" dirty="0" smtClean="0">
                <a:effectLst/>
              </a:rPr>
              <a:t>Характер (постоянная, схваткообразная)</a:t>
            </a:r>
          </a:p>
          <a:p>
            <a:pPr marL="266700" indent="-266700" eaLnBrk="1" hangingPunct="1">
              <a:lnSpc>
                <a:spcPct val="80000"/>
              </a:lnSpc>
              <a:buSzTx/>
              <a:buFont typeface="Wingdings" pitchFamily="2" charset="2"/>
              <a:buChar char="§"/>
            </a:pPr>
            <a:r>
              <a:rPr lang="ru-RU" sz="2800" dirty="0" smtClean="0">
                <a:effectLst/>
              </a:rPr>
              <a:t>Глубина (глубокая, поверхностная)</a:t>
            </a:r>
          </a:p>
          <a:p>
            <a:pPr marL="266700" indent="-266700" eaLnBrk="1" hangingPunct="1">
              <a:lnSpc>
                <a:spcPct val="80000"/>
              </a:lnSpc>
              <a:buSzTx/>
              <a:buFont typeface="Wingdings" pitchFamily="2" charset="2"/>
              <a:buChar char="§"/>
            </a:pPr>
            <a:r>
              <a:rPr lang="ru-RU" sz="2800" dirty="0" smtClean="0">
                <a:effectLst/>
              </a:rPr>
              <a:t>Зависимость (от движения, дефекации, приёма пищи и др.)</a:t>
            </a:r>
          </a:p>
          <a:p>
            <a:pPr marL="266700" indent="-266700" eaLnBrk="1" hangingPunct="1">
              <a:lnSpc>
                <a:spcPct val="80000"/>
              </a:lnSpc>
              <a:buSzTx/>
              <a:buFont typeface="Wingdings" pitchFamily="2" charset="2"/>
              <a:buChar char="§"/>
            </a:pPr>
            <a:r>
              <a:rPr lang="ru-RU" sz="2800" dirty="0" smtClean="0">
                <a:effectLst/>
              </a:rPr>
              <a:t>Локализация (в конкретной зоне, диффузная, вне живота)</a:t>
            </a:r>
          </a:p>
          <a:p>
            <a:pPr marL="266700" indent="-266700" eaLnBrk="1" hangingPunct="1">
              <a:lnSpc>
                <a:spcPct val="80000"/>
              </a:lnSpc>
              <a:buSzTx/>
              <a:buFont typeface="Wingdings" pitchFamily="2" charset="2"/>
              <a:buChar char="§"/>
            </a:pPr>
            <a:r>
              <a:rPr lang="ru-RU" sz="2800" dirty="0" smtClean="0">
                <a:effectLst/>
              </a:rPr>
              <a:t>Устойчивость (стабильная, миграция)</a:t>
            </a:r>
          </a:p>
          <a:p>
            <a:pPr marL="266700" indent="-266700" eaLnBrk="1" hangingPunct="1">
              <a:lnSpc>
                <a:spcPct val="80000"/>
              </a:lnSpc>
              <a:buSzTx/>
              <a:buFont typeface="Wingdings" pitchFamily="2" charset="2"/>
              <a:buChar char="§"/>
            </a:pPr>
            <a:r>
              <a:rPr lang="ru-RU" sz="2800" dirty="0" smtClean="0">
                <a:effectLst/>
              </a:rPr>
              <a:t>Иррадиация </a:t>
            </a:r>
            <a:endParaRPr lang="ru-RU" sz="2800" b="1" dirty="0" smtClean="0">
              <a:effectLst/>
            </a:endParaRPr>
          </a:p>
          <a:p>
            <a:pPr marL="266700" indent="-266700" eaLnBrk="1" hangingPunct="1">
              <a:lnSpc>
                <a:spcPct val="80000"/>
              </a:lnSpc>
              <a:buSzTx/>
              <a:buFont typeface="Wingdings" pitchFamily="2" charset="2"/>
              <a:buChar char="§"/>
            </a:pPr>
            <a:r>
              <a:rPr lang="ru-RU" sz="2800" dirty="0" smtClean="0">
                <a:effectLst/>
              </a:rPr>
              <a:t>Фармакологический анамнез</a:t>
            </a:r>
          </a:p>
          <a:p>
            <a:pPr marL="266700" indent="-266700" eaLnBrk="1" hangingPunct="1">
              <a:lnSpc>
                <a:spcPct val="80000"/>
              </a:lnSpc>
            </a:pPr>
            <a:endParaRPr lang="ru-RU" sz="2400" dirty="0" smtClean="0">
              <a:effectLst/>
            </a:endParaRPr>
          </a:p>
        </p:txBody>
      </p:sp>
      <p:sp>
        <p:nvSpPr>
          <p:cNvPr id="10243" name="Rectangle 3"/>
          <p:cNvSpPr>
            <a:spLocks noGrp="1" noChangeArrowheads="1"/>
          </p:cNvSpPr>
          <p:nvPr>
            <p:ph type="title"/>
          </p:nvPr>
        </p:nvSpPr>
        <p:spPr>
          <a:xfrm>
            <a:off x="1043608" y="116633"/>
            <a:ext cx="7402513" cy="864096"/>
          </a:xfrm>
        </p:spPr>
        <p:txBody>
          <a:bodyPr/>
          <a:lstStyle/>
          <a:p>
            <a:pPr eaLnBrk="1" hangingPunct="1"/>
            <a:r>
              <a:rPr lang="ru-RU" sz="4800" dirty="0" smtClean="0">
                <a:effectLst/>
              </a:rPr>
              <a:t>Критерии оценки боли:</a:t>
            </a:r>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title"/>
          </p:nvPr>
        </p:nvSpPr>
        <p:spPr>
          <a:xfrm>
            <a:off x="457200" y="274638"/>
            <a:ext cx="8229600" cy="1000125"/>
          </a:xfrm>
        </p:spPr>
        <p:txBody>
          <a:bodyPr/>
          <a:lstStyle/>
          <a:p>
            <a:pPr eaLnBrk="1" hangingPunct="1"/>
            <a:r>
              <a:rPr lang="ru-RU" sz="4800" dirty="0" smtClean="0">
                <a:effectLst/>
              </a:rPr>
              <a:t>Области живота</a:t>
            </a:r>
            <a:r>
              <a:rPr lang="en-US" sz="1000" dirty="0" smtClean="0">
                <a:effectLst/>
              </a:rPr>
              <a:t> </a:t>
            </a:r>
            <a:endParaRPr lang="ru-RU" sz="4800" i="1" dirty="0" smtClean="0">
              <a:effectLst/>
            </a:endParaRPr>
          </a:p>
        </p:txBody>
      </p:sp>
      <p:sp>
        <p:nvSpPr>
          <p:cNvPr id="11267" name="Rectangle 2"/>
          <p:cNvSpPr>
            <a:spLocks noGrp="1" noChangeArrowheads="1"/>
          </p:cNvSpPr>
          <p:nvPr>
            <p:ph type="body" sz="half" idx="1"/>
          </p:nvPr>
        </p:nvSpPr>
        <p:spPr>
          <a:xfrm>
            <a:off x="4356100" y="1500174"/>
            <a:ext cx="4608513" cy="4603764"/>
          </a:xfrm>
        </p:spPr>
        <p:txBody>
          <a:bodyPr/>
          <a:lstStyle/>
          <a:p>
            <a:pPr marL="263525" indent="-263525" eaLnBrk="1" hangingPunct="1">
              <a:lnSpc>
                <a:spcPct val="80000"/>
              </a:lnSpc>
              <a:buFont typeface="Wingdings" pitchFamily="2" charset="2"/>
              <a:buNone/>
            </a:pPr>
            <a:r>
              <a:rPr lang="ru-RU" sz="2200" b="1" dirty="0" smtClean="0">
                <a:effectLst/>
              </a:rPr>
              <a:t>Отделы живота:</a:t>
            </a:r>
          </a:p>
          <a:p>
            <a:pPr marL="263525" indent="-263525" eaLnBrk="1" hangingPunct="1">
              <a:lnSpc>
                <a:spcPct val="80000"/>
              </a:lnSpc>
              <a:buFont typeface="Wingdings" pitchFamily="2" charset="2"/>
              <a:buNone/>
            </a:pPr>
            <a:r>
              <a:rPr lang="en-US" sz="2000" dirty="0" smtClean="0">
                <a:solidFill>
                  <a:srgbClr val="FF3300"/>
                </a:solidFill>
                <a:effectLst/>
              </a:rPr>
              <a:t>I.</a:t>
            </a:r>
            <a:r>
              <a:rPr lang="en-US" sz="2000" dirty="0" smtClean="0">
                <a:effectLst/>
              </a:rPr>
              <a:t> </a:t>
            </a:r>
            <a:r>
              <a:rPr lang="en-US" sz="2000" i="1" dirty="0" err="1" smtClean="0">
                <a:effectLst/>
              </a:rPr>
              <a:t>Epigastrium</a:t>
            </a:r>
            <a:r>
              <a:rPr lang="en-US" sz="2000" dirty="0" smtClean="0">
                <a:effectLst/>
              </a:rPr>
              <a:t> (</a:t>
            </a:r>
            <a:r>
              <a:rPr lang="ru-RU" sz="2000" dirty="0" err="1" smtClean="0">
                <a:effectLst/>
              </a:rPr>
              <a:t>эпигастрий</a:t>
            </a:r>
            <a:r>
              <a:rPr lang="ru-RU" sz="2000" dirty="0" smtClean="0">
                <a:effectLst/>
              </a:rPr>
              <a:t>, </a:t>
            </a:r>
            <a:r>
              <a:rPr lang="ru-RU" sz="2000" dirty="0" err="1" smtClean="0">
                <a:effectLst/>
              </a:rPr>
              <a:t>надчревье</a:t>
            </a:r>
            <a:r>
              <a:rPr lang="ru-RU" sz="2000" dirty="0" smtClean="0">
                <a:effectLst/>
              </a:rPr>
              <a:t>);</a:t>
            </a:r>
          </a:p>
          <a:p>
            <a:pPr marL="263525" indent="-263525" eaLnBrk="1" hangingPunct="1">
              <a:lnSpc>
                <a:spcPct val="80000"/>
              </a:lnSpc>
              <a:buClr>
                <a:schemeClr val="tx1"/>
              </a:buClr>
              <a:buSzTx/>
              <a:buFont typeface="Wingdings" pitchFamily="2" charset="2"/>
              <a:buNone/>
            </a:pPr>
            <a:r>
              <a:rPr lang="en-US" sz="2000" dirty="0" smtClean="0">
                <a:solidFill>
                  <a:srgbClr val="0033CC"/>
                </a:solidFill>
                <a:effectLst/>
              </a:rPr>
              <a:t>II.</a:t>
            </a:r>
            <a:r>
              <a:rPr lang="en-US" sz="2000" i="1" dirty="0" smtClean="0">
                <a:effectLst/>
              </a:rPr>
              <a:t> </a:t>
            </a:r>
            <a:r>
              <a:rPr lang="en-US" sz="2000" i="1" dirty="0" err="1" smtClean="0">
                <a:effectLst/>
              </a:rPr>
              <a:t>Mesogasrium</a:t>
            </a:r>
            <a:r>
              <a:rPr lang="en-US" sz="2000" dirty="0" smtClean="0">
                <a:effectLst/>
              </a:rPr>
              <a:t> (</a:t>
            </a:r>
            <a:r>
              <a:rPr lang="ru-RU" sz="2000" dirty="0" err="1" smtClean="0">
                <a:effectLst/>
              </a:rPr>
              <a:t>мезогастрий</a:t>
            </a:r>
            <a:r>
              <a:rPr lang="ru-RU" sz="2000" dirty="0" smtClean="0">
                <a:effectLst/>
              </a:rPr>
              <a:t>, </a:t>
            </a:r>
            <a:r>
              <a:rPr lang="ru-RU" sz="2000" dirty="0" err="1" smtClean="0">
                <a:effectLst/>
              </a:rPr>
              <a:t>чревье</a:t>
            </a:r>
            <a:r>
              <a:rPr lang="ru-RU" sz="2000" dirty="0" smtClean="0">
                <a:effectLst/>
              </a:rPr>
              <a:t>);</a:t>
            </a:r>
          </a:p>
          <a:p>
            <a:pPr marL="263525" indent="-263525" eaLnBrk="1" hangingPunct="1">
              <a:lnSpc>
                <a:spcPct val="80000"/>
              </a:lnSpc>
              <a:buClr>
                <a:schemeClr val="tx1"/>
              </a:buClr>
              <a:buSzTx/>
              <a:buFont typeface="Wingdings" pitchFamily="2" charset="2"/>
              <a:buNone/>
            </a:pPr>
            <a:r>
              <a:rPr lang="en-US" sz="2000" dirty="0" smtClean="0">
                <a:solidFill>
                  <a:srgbClr val="008000"/>
                </a:solidFill>
                <a:effectLst/>
              </a:rPr>
              <a:t>III.</a:t>
            </a:r>
            <a:r>
              <a:rPr lang="en-US" sz="2000" i="1" dirty="0" smtClean="0">
                <a:effectLst/>
              </a:rPr>
              <a:t> </a:t>
            </a:r>
            <a:r>
              <a:rPr lang="en-US" sz="2000" i="1" dirty="0" err="1" smtClean="0">
                <a:effectLst/>
              </a:rPr>
              <a:t>Hypogasrium</a:t>
            </a:r>
            <a:r>
              <a:rPr lang="en-US" sz="2000" dirty="0" smtClean="0">
                <a:effectLst/>
              </a:rPr>
              <a:t> </a:t>
            </a:r>
            <a:r>
              <a:rPr lang="ru-RU" sz="2000" dirty="0" smtClean="0">
                <a:effectLst/>
              </a:rPr>
              <a:t>(</a:t>
            </a:r>
            <a:r>
              <a:rPr lang="ru-RU" sz="2000" dirty="0" err="1" smtClean="0">
                <a:effectLst/>
              </a:rPr>
              <a:t>гипогастрий</a:t>
            </a:r>
            <a:r>
              <a:rPr lang="ru-RU" sz="2000" dirty="0" smtClean="0">
                <a:effectLst/>
              </a:rPr>
              <a:t>, </a:t>
            </a:r>
            <a:r>
              <a:rPr lang="ru-RU" sz="2000" dirty="0" err="1" smtClean="0">
                <a:effectLst/>
              </a:rPr>
              <a:t>подчревье</a:t>
            </a:r>
            <a:r>
              <a:rPr lang="ru-RU" sz="2000" dirty="0" smtClean="0">
                <a:effectLst/>
              </a:rPr>
              <a:t>).</a:t>
            </a:r>
          </a:p>
          <a:p>
            <a:pPr marL="263525" indent="-263525" eaLnBrk="1" hangingPunct="1">
              <a:lnSpc>
                <a:spcPct val="80000"/>
              </a:lnSpc>
              <a:buFont typeface="Wingdings" pitchFamily="2" charset="2"/>
              <a:buNone/>
            </a:pPr>
            <a:endParaRPr lang="en-US" sz="2000" b="1" dirty="0" smtClean="0">
              <a:effectLst/>
            </a:endParaRPr>
          </a:p>
          <a:p>
            <a:pPr marL="263525" indent="-263525" eaLnBrk="1" hangingPunct="1">
              <a:lnSpc>
                <a:spcPct val="80000"/>
              </a:lnSpc>
              <a:buFont typeface="Wingdings" pitchFamily="2" charset="2"/>
              <a:buNone/>
            </a:pPr>
            <a:r>
              <a:rPr lang="ru-RU" sz="2200" b="1" dirty="0" smtClean="0">
                <a:effectLst/>
              </a:rPr>
              <a:t>Области живота:</a:t>
            </a:r>
          </a:p>
          <a:p>
            <a:pPr marL="263525" indent="-263525" eaLnBrk="1" hangingPunct="1">
              <a:lnSpc>
                <a:spcPct val="80000"/>
              </a:lnSpc>
              <a:buClr>
                <a:schemeClr val="tx1"/>
              </a:buClr>
              <a:buSzTx/>
              <a:buFont typeface="Wingdings" pitchFamily="2" charset="2"/>
              <a:buAutoNum type="arabicPeriod"/>
            </a:pPr>
            <a:r>
              <a:rPr lang="ru-RU" sz="2000" dirty="0" smtClean="0">
                <a:effectLst/>
              </a:rPr>
              <a:t>Надчревная область</a:t>
            </a:r>
            <a:r>
              <a:rPr lang="en-US" sz="2000" dirty="0" smtClean="0">
                <a:effectLst/>
              </a:rPr>
              <a:t> - </a:t>
            </a:r>
            <a:r>
              <a:rPr lang="en-US" sz="2000" i="1" dirty="0" err="1" smtClean="0">
                <a:effectLst/>
              </a:rPr>
              <a:t>regio</a:t>
            </a:r>
            <a:r>
              <a:rPr lang="en-US" sz="2000" i="1" dirty="0" smtClean="0">
                <a:effectLst/>
              </a:rPr>
              <a:t> </a:t>
            </a:r>
            <a:r>
              <a:rPr lang="en-US" sz="2000" i="1" dirty="0" err="1" smtClean="0">
                <a:effectLst/>
              </a:rPr>
              <a:t>epigastrica</a:t>
            </a:r>
            <a:r>
              <a:rPr lang="ru-RU" sz="2000" i="1" dirty="0" smtClean="0">
                <a:effectLst/>
              </a:rPr>
              <a:t>;</a:t>
            </a:r>
            <a:r>
              <a:rPr lang="en-US" sz="2000" dirty="0" smtClean="0">
                <a:effectLst/>
              </a:rPr>
              <a:t> </a:t>
            </a:r>
            <a:endParaRPr lang="ru-RU" sz="2000" dirty="0" smtClean="0">
              <a:effectLst/>
            </a:endParaRPr>
          </a:p>
          <a:p>
            <a:pPr marL="263525" indent="-263525" eaLnBrk="1" hangingPunct="1">
              <a:lnSpc>
                <a:spcPct val="80000"/>
              </a:lnSpc>
              <a:buClr>
                <a:schemeClr val="tx1"/>
              </a:buClr>
              <a:buSzTx/>
              <a:buFont typeface="Wingdings" pitchFamily="2" charset="2"/>
              <a:buAutoNum type="arabicPeriod"/>
            </a:pPr>
            <a:r>
              <a:rPr lang="ru-RU" sz="2000" dirty="0" smtClean="0">
                <a:effectLst/>
              </a:rPr>
              <a:t>Подреберные области</a:t>
            </a:r>
            <a:r>
              <a:rPr lang="en-US" sz="2000" dirty="0" smtClean="0">
                <a:effectLst/>
              </a:rPr>
              <a:t> (</a:t>
            </a:r>
            <a:r>
              <a:rPr lang="ru-RU" sz="2000" dirty="0" smtClean="0">
                <a:effectLst/>
              </a:rPr>
              <a:t>подреберья</a:t>
            </a:r>
            <a:r>
              <a:rPr lang="en-US" sz="2000" dirty="0" smtClean="0">
                <a:effectLst/>
              </a:rPr>
              <a:t>) - </a:t>
            </a:r>
            <a:r>
              <a:rPr lang="en-US" sz="2000" i="1" dirty="0" err="1" smtClean="0">
                <a:effectLst/>
              </a:rPr>
              <a:t>regiones</a:t>
            </a:r>
            <a:r>
              <a:rPr lang="en-US" sz="2000" i="1" dirty="0" smtClean="0">
                <a:effectLst/>
              </a:rPr>
              <a:t> </a:t>
            </a:r>
            <a:r>
              <a:rPr lang="en-US" sz="2000" i="1" dirty="0" err="1" smtClean="0">
                <a:effectLst/>
              </a:rPr>
              <a:t>hypochondriacae</a:t>
            </a:r>
            <a:r>
              <a:rPr lang="en-US" sz="2000" i="1" dirty="0" smtClean="0">
                <a:effectLst/>
              </a:rPr>
              <a:t> </a:t>
            </a:r>
            <a:r>
              <a:rPr lang="en-US" sz="2000" i="1" dirty="0" err="1" smtClean="0">
                <a:effectLst/>
              </a:rPr>
              <a:t>dext</a:t>
            </a:r>
            <a:r>
              <a:rPr lang="en-US" sz="2000" i="1" dirty="0" smtClean="0">
                <a:effectLst/>
              </a:rPr>
              <a:t>. et sin.</a:t>
            </a:r>
            <a:r>
              <a:rPr lang="ru-RU" sz="2000" i="1" dirty="0" smtClean="0">
                <a:effectLst/>
              </a:rPr>
              <a:t>;</a:t>
            </a:r>
          </a:p>
          <a:p>
            <a:pPr marL="263525" indent="-263525" eaLnBrk="1" hangingPunct="1">
              <a:lnSpc>
                <a:spcPct val="80000"/>
              </a:lnSpc>
              <a:buClr>
                <a:schemeClr val="tx1"/>
              </a:buClr>
              <a:buSzTx/>
              <a:buFont typeface="Wingdings" pitchFamily="2" charset="2"/>
              <a:buAutoNum type="arabicPeriod"/>
            </a:pPr>
            <a:r>
              <a:rPr lang="ru-RU" sz="2000" dirty="0" smtClean="0">
                <a:effectLst/>
              </a:rPr>
              <a:t>Пупочная область - </a:t>
            </a:r>
            <a:r>
              <a:rPr lang="en-US" sz="2000" i="1" dirty="0" err="1" smtClean="0">
                <a:effectLst/>
              </a:rPr>
              <a:t>regio</a:t>
            </a:r>
            <a:r>
              <a:rPr lang="en-US" sz="2000" i="1" dirty="0" smtClean="0">
                <a:effectLst/>
              </a:rPr>
              <a:t> </a:t>
            </a:r>
            <a:r>
              <a:rPr lang="en-US" sz="2000" i="1" dirty="0" err="1" smtClean="0">
                <a:effectLst/>
              </a:rPr>
              <a:t>umbilicalis</a:t>
            </a:r>
            <a:r>
              <a:rPr lang="ru-RU" sz="2000" i="1" dirty="0" smtClean="0">
                <a:effectLst/>
              </a:rPr>
              <a:t>;</a:t>
            </a:r>
            <a:endParaRPr lang="en-US" sz="2000" i="1" dirty="0" smtClean="0">
              <a:effectLst/>
            </a:endParaRPr>
          </a:p>
          <a:p>
            <a:pPr marL="263525" indent="-263525" eaLnBrk="1" hangingPunct="1">
              <a:lnSpc>
                <a:spcPct val="80000"/>
              </a:lnSpc>
              <a:buClr>
                <a:schemeClr val="tx1"/>
              </a:buClr>
              <a:buSzTx/>
              <a:buFont typeface="Wingdings" pitchFamily="2" charset="2"/>
              <a:buAutoNum type="arabicPeriod"/>
            </a:pPr>
            <a:r>
              <a:rPr lang="ru-RU" sz="2000" dirty="0" smtClean="0">
                <a:effectLst/>
              </a:rPr>
              <a:t>Боковые области живота - </a:t>
            </a:r>
            <a:r>
              <a:rPr lang="en-US" sz="2000" i="1" dirty="0" err="1" smtClean="0">
                <a:effectLst/>
              </a:rPr>
              <a:t>regiones</a:t>
            </a:r>
            <a:r>
              <a:rPr lang="en-US" sz="2000" i="1" dirty="0" smtClean="0">
                <a:effectLst/>
              </a:rPr>
              <a:t> </a:t>
            </a:r>
            <a:r>
              <a:rPr lang="en-US" sz="2000" i="1" dirty="0" err="1" smtClean="0">
                <a:effectLst/>
              </a:rPr>
              <a:t>laterales</a:t>
            </a:r>
            <a:r>
              <a:rPr lang="en-US" sz="2000" i="1" dirty="0" smtClean="0">
                <a:effectLst/>
              </a:rPr>
              <a:t> </a:t>
            </a:r>
            <a:r>
              <a:rPr lang="en-US" sz="2000" i="1" dirty="0" err="1" smtClean="0">
                <a:effectLst/>
              </a:rPr>
              <a:t>dext</a:t>
            </a:r>
            <a:r>
              <a:rPr lang="en-US" sz="2000" i="1" dirty="0" smtClean="0">
                <a:effectLst/>
              </a:rPr>
              <a:t>. et sin.</a:t>
            </a:r>
            <a:r>
              <a:rPr lang="ru-RU" sz="2000" i="1" dirty="0" smtClean="0">
                <a:effectLst/>
              </a:rPr>
              <a:t>;</a:t>
            </a:r>
            <a:r>
              <a:rPr lang="en-US" sz="2000" i="1" dirty="0" smtClean="0">
                <a:effectLst/>
              </a:rPr>
              <a:t> </a:t>
            </a:r>
          </a:p>
          <a:p>
            <a:pPr marL="263525" indent="-263525" eaLnBrk="1" hangingPunct="1">
              <a:lnSpc>
                <a:spcPct val="80000"/>
              </a:lnSpc>
              <a:buClr>
                <a:schemeClr val="tx1"/>
              </a:buClr>
              <a:buSzTx/>
              <a:buFont typeface="Wingdings" pitchFamily="2" charset="2"/>
              <a:buAutoNum type="arabicPeriod"/>
            </a:pPr>
            <a:r>
              <a:rPr lang="ru-RU" sz="2000" dirty="0" smtClean="0">
                <a:effectLst/>
              </a:rPr>
              <a:t>Лобковая область -</a:t>
            </a:r>
            <a:r>
              <a:rPr lang="en-US" sz="2000" dirty="0" smtClean="0">
                <a:effectLst/>
              </a:rPr>
              <a:t> </a:t>
            </a:r>
            <a:r>
              <a:rPr lang="en-US" sz="2000" i="1" dirty="0" err="1" smtClean="0">
                <a:effectLst/>
              </a:rPr>
              <a:t>regio</a:t>
            </a:r>
            <a:r>
              <a:rPr lang="en-US" sz="2000" i="1" dirty="0" smtClean="0">
                <a:effectLst/>
              </a:rPr>
              <a:t> </a:t>
            </a:r>
            <a:r>
              <a:rPr lang="en-US" sz="2000" i="1" dirty="0" err="1" smtClean="0">
                <a:effectLst/>
              </a:rPr>
              <a:t>pubica</a:t>
            </a:r>
            <a:r>
              <a:rPr lang="ru-RU" sz="2000" i="1" dirty="0" smtClean="0">
                <a:effectLst/>
              </a:rPr>
              <a:t>;</a:t>
            </a:r>
          </a:p>
          <a:p>
            <a:pPr marL="263525" indent="-263525" eaLnBrk="1" hangingPunct="1">
              <a:lnSpc>
                <a:spcPct val="80000"/>
              </a:lnSpc>
              <a:buClr>
                <a:schemeClr val="tx1"/>
              </a:buClr>
              <a:buSzTx/>
              <a:buFont typeface="Wingdings" pitchFamily="2" charset="2"/>
              <a:buAutoNum type="arabicPeriod"/>
            </a:pPr>
            <a:r>
              <a:rPr lang="ru-RU" sz="2000" dirty="0" smtClean="0">
                <a:effectLst/>
              </a:rPr>
              <a:t>Паховые (подвздошные) области</a:t>
            </a:r>
            <a:r>
              <a:rPr lang="en-US" sz="2000" dirty="0" smtClean="0">
                <a:effectLst/>
              </a:rPr>
              <a:t> - </a:t>
            </a:r>
            <a:r>
              <a:rPr lang="en-US" sz="2000" i="1" dirty="0" err="1" smtClean="0">
                <a:effectLst/>
              </a:rPr>
              <a:t>regiones</a:t>
            </a:r>
            <a:r>
              <a:rPr lang="en-US" sz="2000" i="1" dirty="0" smtClean="0">
                <a:effectLst/>
              </a:rPr>
              <a:t> </a:t>
            </a:r>
            <a:r>
              <a:rPr lang="en-US" sz="2000" i="1" dirty="0" err="1" smtClean="0">
                <a:effectLst/>
              </a:rPr>
              <a:t>inguinales</a:t>
            </a:r>
            <a:r>
              <a:rPr lang="en-US" sz="2000" i="1" dirty="0" smtClean="0">
                <a:effectLst/>
              </a:rPr>
              <a:t> </a:t>
            </a:r>
            <a:r>
              <a:rPr lang="en-US" sz="2000" i="1" dirty="0" err="1" smtClean="0">
                <a:effectLst/>
              </a:rPr>
              <a:t>dext</a:t>
            </a:r>
            <a:r>
              <a:rPr lang="en-US" sz="2000" i="1" dirty="0" smtClean="0">
                <a:effectLst/>
              </a:rPr>
              <a:t>. et sin. </a:t>
            </a:r>
            <a:endParaRPr lang="ru-RU" sz="2000" i="1" dirty="0" smtClean="0">
              <a:effectLst/>
            </a:endParaRPr>
          </a:p>
        </p:txBody>
      </p:sp>
      <p:sp>
        <p:nvSpPr>
          <p:cNvPr id="206863" name="Rectangle 15"/>
          <p:cNvSpPr>
            <a:spLocks noChangeArrowheads="1"/>
          </p:cNvSpPr>
          <p:nvPr/>
        </p:nvSpPr>
        <p:spPr bwMode="auto">
          <a:xfrm>
            <a:off x="714375" y="5857875"/>
            <a:ext cx="3286125" cy="142875"/>
          </a:xfrm>
          <a:prstGeom prst="rect">
            <a:avLst/>
          </a:prstGeom>
          <a:noFill/>
          <a:ln w="9525">
            <a:noFill/>
            <a:miter lim="800000"/>
            <a:headEnd/>
            <a:tailEnd/>
          </a:ln>
          <a:effectLst/>
        </p:spPr>
        <p:txBody>
          <a:bodyPr/>
          <a:lstStyle/>
          <a:p>
            <a:pPr marL="263525" indent="-263525">
              <a:lnSpc>
                <a:spcPct val="80000"/>
              </a:lnSpc>
              <a:spcBef>
                <a:spcPct val="20000"/>
              </a:spcBef>
              <a:buClr>
                <a:schemeClr val="hlink"/>
              </a:buClr>
              <a:buSzPct val="70000"/>
              <a:buFont typeface="Wingdings" pitchFamily="2" charset="2"/>
              <a:buNone/>
              <a:defRPr/>
            </a:pPr>
            <a:r>
              <a:rPr lang="ru-RU" sz="1000" i="1" dirty="0">
                <a:effectLst>
                  <a:outerShdw blurRad="38100" dist="38100" dir="2700000" algn="tl">
                    <a:srgbClr val="C0C0C0"/>
                  </a:outerShdw>
                </a:effectLst>
              </a:rPr>
              <a:t>Привес М.Г., «Анатомия человека», М. «Медицина», 1985</a:t>
            </a:r>
            <a:r>
              <a:rPr lang="en-US" sz="1000" i="1" dirty="0">
                <a:effectLst>
                  <a:outerShdw blurRad="38100" dist="38100" dir="2700000" algn="tl">
                    <a:srgbClr val="C0C0C0"/>
                  </a:outerShdw>
                </a:effectLst>
              </a:rPr>
              <a:t>. </a:t>
            </a:r>
            <a:endParaRPr lang="ru-RU" sz="1000" i="1" dirty="0">
              <a:effectLst>
                <a:outerShdw blurRad="38100" dist="38100" dir="2700000" algn="tl">
                  <a:srgbClr val="C0C0C0"/>
                </a:outerShdw>
              </a:effectLst>
            </a:endParaRPr>
          </a:p>
        </p:txBody>
      </p:sp>
      <p:pic>
        <p:nvPicPr>
          <p:cNvPr id="49153"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00034" y="1424228"/>
            <a:ext cx="3286148" cy="4505102"/>
          </a:xfrm>
          <a:prstGeom prst="rect">
            <a:avLst/>
          </a:prstGeom>
          <a:noFill/>
          <a:ln w="9525">
            <a:noFill/>
            <a:miter lim="800000"/>
            <a:headEnd/>
            <a:tailEnd/>
          </a:ln>
          <a:effectLst/>
        </p:spPr>
      </p:pic>
      <p:cxnSp>
        <p:nvCxnSpPr>
          <p:cNvPr id="9" name="Прямая соединительная линия 8"/>
          <p:cNvCxnSpPr/>
          <p:nvPr/>
        </p:nvCxnSpPr>
        <p:spPr>
          <a:xfrm>
            <a:off x="1142976" y="4143380"/>
            <a:ext cx="1928826" cy="1588"/>
          </a:xfrm>
          <a:prstGeom prst="line">
            <a:avLst/>
          </a:prstGeom>
          <a:ln w="50800">
            <a:solidFill>
              <a:srgbClr val="0033CC"/>
            </a:solidFill>
            <a:headEnd type="oval" w="sm" len="med"/>
            <a:tailEnd type="oval" w="sm" len="med"/>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a:off x="1142976" y="3214686"/>
            <a:ext cx="1928826" cy="1588"/>
          </a:xfrm>
          <a:prstGeom prst="line">
            <a:avLst/>
          </a:prstGeom>
          <a:ln w="50800">
            <a:solidFill>
              <a:srgbClr val="0033CC"/>
            </a:solidFill>
            <a:headEnd type="oval" w="sm" len="med"/>
            <a:tailEnd type="oval" w="sm" len="med"/>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14282" y="2643182"/>
            <a:ext cx="428628" cy="400110"/>
          </a:xfrm>
          <a:prstGeom prst="rect">
            <a:avLst/>
          </a:prstGeom>
          <a:noFill/>
        </p:spPr>
        <p:txBody>
          <a:bodyPr wrap="square" rtlCol="0">
            <a:spAutoFit/>
          </a:bodyPr>
          <a:lstStyle/>
          <a:p>
            <a:pPr algn="ctr"/>
            <a:r>
              <a:rPr lang="en-US" sz="2000" b="1" dirty="0" smtClean="0">
                <a:solidFill>
                  <a:srgbClr val="FF3300"/>
                </a:solidFill>
              </a:rPr>
              <a:t>I</a:t>
            </a:r>
            <a:endParaRPr lang="ru-RU" sz="2000" b="1" dirty="0">
              <a:solidFill>
                <a:srgbClr val="FF3300"/>
              </a:solidFill>
            </a:endParaRPr>
          </a:p>
        </p:txBody>
      </p:sp>
      <p:sp>
        <p:nvSpPr>
          <p:cNvPr id="16" name="TextBox 15"/>
          <p:cNvSpPr txBox="1"/>
          <p:nvPr/>
        </p:nvSpPr>
        <p:spPr>
          <a:xfrm>
            <a:off x="214282" y="3429000"/>
            <a:ext cx="500066" cy="400110"/>
          </a:xfrm>
          <a:prstGeom prst="rect">
            <a:avLst/>
          </a:prstGeom>
          <a:noFill/>
        </p:spPr>
        <p:txBody>
          <a:bodyPr wrap="square" rtlCol="0">
            <a:spAutoFit/>
          </a:bodyPr>
          <a:lstStyle/>
          <a:p>
            <a:pPr algn="ctr"/>
            <a:r>
              <a:rPr lang="en-US" sz="2000" b="1" dirty="0" smtClean="0">
                <a:solidFill>
                  <a:srgbClr val="0033CC"/>
                </a:solidFill>
              </a:rPr>
              <a:t>II</a:t>
            </a:r>
            <a:endParaRPr lang="ru-RU" sz="2000" b="1" dirty="0">
              <a:solidFill>
                <a:srgbClr val="0033CC"/>
              </a:solidFill>
            </a:endParaRPr>
          </a:p>
        </p:txBody>
      </p:sp>
      <p:sp>
        <p:nvSpPr>
          <p:cNvPr id="17" name="TextBox 16"/>
          <p:cNvSpPr txBox="1"/>
          <p:nvPr/>
        </p:nvSpPr>
        <p:spPr>
          <a:xfrm>
            <a:off x="214282" y="4286256"/>
            <a:ext cx="501364" cy="400110"/>
          </a:xfrm>
          <a:prstGeom prst="rect">
            <a:avLst/>
          </a:prstGeom>
          <a:noFill/>
        </p:spPr>
        <p:txBody>
          <a:bodyPr wrap="square" rtlCol="0">
            <a:spAutoFit/>
          </a:bodyPr>
          <a:lstStyle/>
          <a:p>
            <a:pPr algn="ctr"/>
            <a:r>
              <a:rPr lang="en-US" sz="2000" b="1" dirty="0" smtClean="0">
                <a:solidFill>
                  <a:srgbClr val="009900"/>
                </a:solidFill>
              </a:rPr>
              <a:t>III</a:t>
            </a:r>
            <a:endParaRPr lang="ru-RU" sz="2000" b="1" dirty="0">
              <a:solidFill>
                <a:srgbClr val="009900"/>
              </a:solidFill>
            </a:endParaRPr>
          </a:p>
        </p:txBody>
      </p:sp>
      <p:sp>
        <p:nvSpPr>
          <p:cNvPr id="18" name="TextBox 17"/>
          <p:cNvSpPr txBox="1"/>
          <p:nvPr/>
        </p:nvSpPr>
        <p:spPr>
          <a:xfrm>
            <a:off x="1928794" y="2643182"/>
            <a:ext cx="357190" cy="369332"/>
          </a:xfrm>
          <a:prstGeom prst="rect">
            <a:avLst/>
          </a:prstGeom>
          <a:noFill/>
        </p:spPr>
        <p:txBody>
          <a:bodyPr wrap="square" rtlCol="0">
            <a:spAutoFit/>
          </a:bodyPr>
          <a:lstStyle/>
          <a:p>
            <a:pPr algn="ctr"/>
            <a:r>
              <a:rPr lang="en-US" b="1" dirty="0" smtClean="0">
                <a:solidFill>
                  <a:srgbClr val="FF3300"/>
                </a:solidFill>
              </a:rPr>
              <a:t>1</a:t>
            </a:r>
            <a:endParaRPr lang="ru-RU" b="1" dirty="0">
              <a:solidFill>
                <a:srgbClr val="FF3300"/>
              </a:solidFill>
            </a:endParaRPr>
          </a:p>
        </p:txBody>
      </p:sp>
      <p:sp>
        <p:nvSpPr>
          <p:cNvPr id="19" name="TextBox 18"/>
          <p:cNvSpPr txBox="1"/>
          <p:nvPr/>
        </p:nvSpPr>
        <p:spPr>
          <a:xfrm>
            <a:off x="1142976" y="2643182"/>
            <a:ext cx="293670" cy="369332"/>
          </a:xfrm>
          <a:prstGeom prst="rect">
            <a:avLst/>
          </a:prstGeom>
          <a:solidFill>
            <a:schemeClr val="bg1">
              <a:lumMod val="75000"/>
            </a:schemeClr>
          </a:solidFill>
          <a:ln>
            <a:noFill/>
          </a:ln>
          <a:effectLst>
            <a:glow rad="228600">
              <a:schemeClr val="tx1">
                <a:alpha val="40000"/>
              </a:schemeClr>
            </a:glow>
            <a:outerShdw blurRad="44450" dist="27940" dir="5400000" algn="ctr">
              <a:srgbClr val="000000">
                <a:alpha val="32000"/>
              </a:srgbClr>
            </a:outerShdw>
            <a:softEdge rad="63500"/>
          </a:effectLst>
        </p:spPr>
        <p:txBody>
          <a:bodyPr wrap="none" rtlCol="0">
            <a:spAutoFit/>
          </a:bodyPr>
          <a:lstStyle/>
          <a:p>
            <a:r>
              <a:rPr lang="en-US" b="1" dirty="0" smtClean="0">
                <a:solidFill>
                  <a:srgbClr val="FF3300"/>
                </a:solidFill>
              </a:rPr>
              <a:t>2</a:t>
            </a:r>
            <a:endParaRPr lang="ru-RU" b="1" dirty="0">
              <a:solidFill>
                <a:srgbClr val="FF3300"/>
              </a:solidFill>
            </a:endParaRPr>
          </a:p>
        </p:txBody>
      </p:sp>
      <p:sp>
        <p:nvSpPr>
          <p:cNvPr id="20" name="TextBox 19"/>
          <p:cNvSpPr txBox="1"/>
          <p:nvPr/>
        </p:nvSpPr>
        <p:spPr>
          <a:xfrm>
            <a:off x="2714612" y="2643182"/>
            <a:ext cx="293670" cy="369332"/>
          </a:xfrm>
          <a:prstGeom prst="rect">
            <a:avLst/>
          </a:prstGeom>
          <a:solidFill>
            <a:schemeClr val="bg1">
              <a:lumMod val="75000"/>
            </a:schemeClr>
          </a:solidFill>
          <a:ln>
            <a:noFill/>
          </a:ln>
          <a:effectLst>
            <a:glow rad="228600">
              <a:schemeClr val="tx1">
                <a:alpha val="40000"/>
              </a:schemeClr>
            </a:glow>
            <a:outerShdw blurRad="44450" dist="27940" dir="5400000" algn="ctr">
              <a:srgbClr val="000000">
                <a:alpha val="32000"/>
              </a:srgbClr>
            </a:outerShdw>
            <a:softEdge rad="63500"/>
          </a:effectLst>
        </p:spPr>
        <p:txBody>
          <a:bodyPr wrap="none" rtlCol="0">
            <a:spAutoFit/>
          </a:bodyPr>
          <a:lstStyle/>
          <a:p>
            <a:r>
              <a:rPr lang="en-US" b="1" dirty="0" smtClean="0">
                <a:solidFill>
                  <a:srgbClr val="FF3300"/>
                </a:solidFill>
              </a:rPr>
              <a:t>2</a:t>
            </a:r>
            <a:endParaRPr lang="ru-RU" b="1" dirty="0">
              <a:solidFill>
                <a:srgbClr val="FF3300"/>
              </a:solidFill>
            </a:endParaRPr>
          </a:p>
        </p:txBody>
      </p:sp>
      <p:sp>
        <p:nvSpPr>
          <p:cNvPr id="21" name="TextBox 20"/>
          <p:cNvSpPr txBox="1"/>
          <p:nvPr/>
        </p:nvSpPr>
        <p:spPr>
          <a:xfrm>
            <a:off x="1928794" y="3286124"/>
            <a:ext cx="365108" cy="369332"/>
          </a:xfrm>
          <a:prstGeom prst="rect">
            <a:avLst/>
          </a:prstGeom>
          <a:noFill/>
        </p:spPr>
        <p:txBody>
          <a:bodyPr wrap="square" rtlCol="0">
            <a:spAutoFit/>
          </a:bodyPr>
          <a:lstStyle/>
          <a:p>
            <a:pPr algn="ctr"/>
            <a:r>
              <a:rPr lang="en-US" b="1" dirty="0" smtClean="0">
                <a:solidFill>
                  <a:srgbClr val="0033CC"/>
                </a:solidFill>
              </a:rPr>
              <a:t>3</a:t>
            </a:r>
            <a:endParaRPr lang="ru-RU" b="1" dirty="0">
              <a:solidFill>
                <a:srgbClr val="0033CC"/>
              </a:solidFill>
            </a:endParaRPr>
          </a:p>
        </p:txBody>
      </p:sp>
      <p:sp>
        <p:nvSpPr>
          <p:cNvPr id="22" name="TextBox 21"/>
          <p:cNvSpPr txBox="1"/>
          <p:nvPr/>
        </p:nvSpPr>
        <p:spPr>
          <a:xfrm>
            <a:off x="2928926" y="3571876"/>
            <a:ext cx="293670" cy="369332"/>
          </a:xfrm>
          <a:prstGeom prst="rect">
            <a:avLst/>
          </a:prstGeom>
          <a:noFill/>
        </p:spPr>
        <p:txBody>
          <a:bodyPr wrap="none" rtlCol="0">
            <a:spAutoFit/>
          </a:bodyPr>
          <a:lstStyle/>
          <a:p>
            <a:r>
              <a:rPr lang="en-US" b="1" dirty="0" smtClean="0">
                <a:solidFill>
                  <a:srgbClr val="0033CC"/>
                </a:solidFill>
              </a:rPr>
              <a:t>4</a:t>
            </a:r>
            <a:endParaRPr lang="ru-RU" b="1" dirty="0">
              <a:solidFill>
                <a:srgbClr val="0033CC"/>
              </a:solidFill>
            </a:endParaRPr>
          </a:p>
        </p:txBody>
      </p:sp>
      <p:sp>
        <p:nvSpPr>
          <p:cNvPr id="23" name="TextBox 22"/>
          <p:cNvSpPr txBox="1"/>
          <p:nvPr/>
        </p:nvSpPr>
        <p:spPr>
          <a:xfrm>
            <a:off x="1071538" y="3571876"/>
            <a:ext cx="293670" cy="369332"/>
          </a:xfrm>
          <a:prstGeom prst="rect">
            <a:avLst/>
          </a:prstGeom>
          <a:noFill/>
        </p:spPr>
        <p:txBody>
          <a:bodyPr wrap="none" rtlCol="0">
            <a:spAutoFit/>
          </a:bodyPr>
          <a:lstStyle/>
          <a:p>
            <a:r>
              <a:rPr lang="en-US" b="1" dirty="0" smtClean="0">
                <a:solidFill>
                  <a:srgbClr val="0033CC"/>
                </a:solidFill>
              </a:rPr>
              <a:t>4</a:t>
            </a:r>
            <a:endParaRPr lang="ru-RU" b="1" dirty="0">
              <a:solidFill>
                <a:srgbClr val="0033CC"/>
              </a:solidFill>
            </a:endParaRPr>
          </a:p>
        </p:txBody>
      </p:sp>
      <p:sp>
        <p:nvSpPr>
          <p:cNvPr id="24" name="TextBox 23"/>
          <p:cNvSpPr txBox="1"/>
          <p:nvPr/>
        </p:nvSpPr>
        <p:spPr>
          <a:xfrm>
            <a:off x="1285852" y="4143380"/>
            <a:ext cx="293670" cy="369332"/>
          </a:xfrm>
          <a:prstGeom prst="rect">
            <a:avLst/>
          </a:prstGeom>
          <a:noFill/>
        </p:spPr>
        <p:txBody>
          <a:bodyPr wrap="none" rtlCol="0">
            <a:spAutoFit/>
          </a:bodyPr>
          <a:lstStyle/>
          <a:p>
            <a:r>
              <a:rPr lang="en-US" b="1" dirty="0" smtClean="0">
                <a:solidFill>
                  <a:srgbClr val="009900"/>
                </a:solidFill>
              </a:rPr>
              <a:t>6</a:t>
            </a:r>
            <a:endParaRPr lang="ru-RU" b="1" dirty="0">
              <a:solidFill>
                <a:srgbClr val="009900"/>
              </a:solidFill>
            </a:endParaRPr>
          </a:p>
        </p:txBody>
      </p:sp>
      <p:sp>
        <p:nvSpPr>
          <p:cNvPr id="25" name="TextBox 24"/>
          <p:cNvSpPr txBox="1"/>
          <p:nvPr/>
        </p:nvSpPr>
        <p:spPr>
          <a:xfrm>
            <a:off x="2643174" y="4143380"/>
            <a:ext cx="293670" cy="369332"/>
          </a:xfrm>
          <a:prstGeom prst="rect">
            <a:avLst/>
          </a:prstGeom>
          <a:noFill/>
        </p:spPr>
        <p:txBody>
          <a:bodyPr wrap="none" rtlCol="0">
            <a:spAutoFit/>
          </a:bodyPr>
          <a:lstStyle/>
          <a:p>
            <a:r>
              <a:rPr lang="en-US" b="1" dirty="0" smtClean="0">
                <a:solidFill>
                  <a:srgbClr val="009900"/>
                </a:solidFill>
              </a:rPr>
              <a:t>6</a:t>
            </a:r>
            <a:endParaRPr lang="ru-RU" b="1" dirty="0">
              <a:solidFill>
                <a:srgbClr val="009900"/>
              </a:solidFill>
            </a:endParaRPr>
          </a:p>
        </p:txBody>
      </p:sp>
      <p:sp>
        <p:nvSpPr>
          <p:cNvPr id="26" name="TextBox 25"/>
          <p:cNvSpPr txBox="1"/>
          <p:nvPr/>
        </p:nvSpPr>
        <p:spPr>
          <a:xfrm>
            <a:off x="1928794" y="4286256"/>
            <a:ext cx="365108" cy="369332"/>
          </a:xfrm>
          <a:prstGeom prst="rect">
            <a:avLst/>
          </a:prstGeom>
          <a:noFill/>
        </p:spPr>
        <p:txBody>
          <a:bodyPr wrap="square" rtlCol="0">
            <a:spAutoFit/>
          </a:bodyPr>
          <a:lstStyle/>
          <a:p>
            <a:pPr algn="ctr"/>
            <a:r>
              <a:rPr lang="en-US" b="1" dirty="0" smtClean="0">
                <a:solidFill>
                  <a:srgbClr val="009900"/>
                </a:solidFill>
              </a:rPr>
              <a:t>5</a:t>
            </a:r>
            <a:endParaRPr lang="ru-RU" b="1" dirty="0">
              <a:solidFill>
                <a:srgbClr val="009900"/>
              </a:solidFill>
            </a:endParaRPr>
          </a:p>
        </p:txBody>
      </p:sp>
      <p:cxnSp>
        <p:nvCxnSpPr>
          <p:cNvPr id="28" name="Прямая соединительная линия 27"/>
          <p:cNvCxnSpPr/>
          <p:nvPr/>
        </p:nvCxnSpPr>
        <p:spPr>
          <a:xfrm rot="16200000" flipH="1">
            <a:off x="785786" y="3857628"/>
            <a:ext cx="1785950" cy="357190"/>
          </a:xfrm>
          <a:prstGeom prst="line">
            <a:avLst/>
          </a:prstGeom>
          <a:ln w="38100">
            <a:solidFill>
              <a:srgbClr val="009900"/>
            </a:solidFill>
            <a:prstDash val="dash"/>
            <a:headEnd type="oval" w="sm" len="med"/>
            <a:tailEnd type="oval" w="sm" len="med"/>
          </a:ln>
        </p:spPr>
        <p:style>
          <a:lnRef idx="1">
            <a:schemeClr val="accent1"/>
          </a:lnRef>
          <a:fillRef idx="0">
            <a:schemeClr val="accent1"/>
          </a:fillRef>
          <a:effectRef idx="0">
            <a:schemeClr val="accent1"/>
          </a:effectRef>
          <a:fontRef idx="minor">
            <a:schemeClr val="tx1"/>
          </a:fontRef>
        </p:style>
      </p:cxnSp>
      <p:cxnSp>
        <p:nvCxnSpPr>
          <p:cNvPr id="29" name="Прямая соединительная линия 28"/>
          <p:cNvCxnSpPr/>
          <p:nvPr/>
        </p:nvCxnSpPr>
        <p:spPr>
          <a:xfrm rot="5400000">
            <a:off x="1607323" y="3821909"/>
            <a:ext cx="1857388" cy="357190"/>
          </a:xfrm>
          <a:prstGeom prst="line">
            <a:avLst/>
          </a:prstGeom>
          <a:ln w="38100">
            <a:solidFill>
              <a:srgbClr val="009900"/>
            </a:solidFill>
            <a:prstDash val="dash"/>
            <a:headEnd type="oval" w="sm" len="med"/>
            <a:tailEnd type="oval" w="sm"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153"/>
                                        </p:tgtEl>
                                        <p:attrNameLst>
                                          <p:attrName>style.visibility</p:attrName>
                                        </p:attrNameLst>
                                      </p:cBhvr>
                                      <p:to>
                                        <p:strVal val="visible"/>
                                      </p:to>
                                    </p:set>
                                    <p:animEffect transition="in" filter="fade">
                                      <p:cBhvr>
                                        <p:cTn id="7" dur="500"/>
                                        <p:tgtEl>
                                          <p:spTgt spid="4915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6863"/>
                                        </p:tgtEl>
                                        <p:attrNameLst>
                                          <p:attrName>style.visibility</p:attrName>
                                        </p:attrNameLst>
                                      </p:cBhvr>
                                      <p:to>
                                        <p:strVal val="visible"/>
                                      </p:to>
                                    </p:set>
                                    <p:animEffect transition="in" filter="fade">
                                      <p:cBhvr>
                                        <p:cTn id="10" dur="500"/>
                                        <p:tgtEl>
                                          <p:spTgt spid="206863"/>
                                        </p:tgtEl>
                                      </p:cBhvr>
                                    </p:animEffect>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strVal val="#ppt_h"/>
                                          </p:val>
                                        </p:tav>
                                        <p:tav tm="100000">
                                          <p:val>
                                            <p:strVal val="#ppt_h"/>
                                          </p:val>
                                        </p:tav>
                                      </p:tavLst>
                                    </p:anim>
                                  </p:childTnLst>
                                </p:cTn>
                              </p:par>
                            </p:childTnLst>
                          </p:cTn>
                        </p:par>
                        <p:par>
                          <p:cTn id="17" fill="hold">
                            <p:stCondLst>
                              <p:cond delay="500"/>
                            </p:stCondLst>
                            <p:childTnLst>
                              <p:par>
                                <p:cTn id="18" presetID="17" presetClass="entr" presetSubtype="1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strVal val="#ppt_h"/>
                                          </p:val>
                                        </p:tav>
                                        <p:tav tm="100000">
                                          <p:val>
                                            <p:strVal val="#ppt_h"/>
                                          </p:val>
                                        </p:tav>
                                      </p:tavLst>
                                    </p:anim>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11267">
                                            <p:txEl>
                                              <p:pRg st="0" end="0"/>
                                            </p:txEl>
                                          </p:spTgt>
                                        </p:tgtEl>
                                        <p:attrNameLst>
                                          <p:attrName>style.visibility</p:attrName>
                                        </p:attrNameLst>
                                      </p:cBhvr>
                                      <p:to>
                                        <p:strVal val="visible"/>
                                      </p:to>
                                    </p:set>
                                    <p:animEffect transition="in" filter="fade">
                                      <p:cBhvr>
                                        <p:cTn id="25" dur="500"/>
                                        <p:tgtEl>
                                          <p:spTgt spid="1126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par>
                          <p:cTn id="39" fill="hold">
                            <p:stCondLst>
                              <p:cond delay="1500"/>
                            </p:stCondLst>
                            <p:childTnLst>
                              <p:par>
                                <p:cTn id="40" presetID="10" presetClass="entr" presetSubtype="0" fill="hold" nodeType="afterEffect">
                                  <p:stCondLst>
                                    <p:cond delay="0"/>
                                  </p:stCondLst>
                                  <p:childTnLst>
                                    <p:set>
                                      <p:cBhvr>
                                        <p:cTn id="41" dur="1" fill="hold">
                                          <p:stCondLst>
                                            <p:cond delay="0"/>
                                          </p:stCondLst>
                                        </p:cTn>
                                        <p:tgtEl>
                                          <p:spTgt spid="11267">
                                            <p:txEl>
                                              <p:pRg st="1" end="1"/>
                                            </p:txEl>
                                          </p:spTgt>
                                        </p:tgtEl>
                                        <p:attrNameLst>
                                          <p:attrName>style.visibility</p:attrName>
                                        </p:attrNameLst>
                                      </p:cBhvr>
                                      <p:to>
                                        <p:strVal val="visible"/>
                                      </p:to>
                                    </p:set>
                                    <p:animEffect transition="in" filter="fade">
                                      <p:cBhvr>
                                        <p:cTn id="42" dur="500"/>
                                        <p:tgtEl>
                                          <p:spTgt spid="11267">
                                            <p:txEl>
                                              <p:pRg st="1" end="1"/>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11267">
                                            <p:txEl>
                                              <p:pRg st="2" end="2"/>
                                            </p:txEl>
                                          </p:spTgt>
                                        </p:tgtEl>
                                        <p:attrNameLst>
                                          <p:attrName>style.visibility</p:attrName>
                                        </p:attrNameLst>
                                      </p:cBhvr>
                                      <p:to>
                                        <p:strVal val="visible"/>
                                      </p:to>
                                    </p:set>
                                    <p:animEffect transition="in" filter="fade">
                                      <p:cBhvr>
                                        <p:cTn id="45" dur="500"/>
                                        <p:tgtEl>
                                          <p:spTgt spid="11267">
                                            <p:txEl>
                                              <p:pRg st="2" end="2"/>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11267">
                                            <p:txEl>
                                              <p:pRg st="3" end="3"/>
                                            </p:txEl>
                                          </p:spTgt>
                                        </p:tgtEl>
                                        <p:attrNameLst>
                                          <p:attrName>style.visibility</p:attrName>
                                        </p:attrNameLst>
                                      </p:cBhvr>
                                      <p:to>
                                        <p:strVal val="visible"/>
                                      </p:to>
                                    </p:set>
                                    <p:animEffect transition="in" filter="fade">
                                      <p:cBhvr>
                                        <p:cTn id="48" dur="500"/>
                                        <p:tgtEl>
                                          <p:spTgt spid="11267">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7" presetClass="entr" presetSubtype="1" fill="hold" nodeType="click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ppt_x</p:attrName>
                                        </p:attrNameLst>
                                      </p:cBhvr>
                                      <p:tavLst>
                                        <p:tav tm="0">
                                          <p:val>
                                            <p:strVal val="#ppt_x"/>
                                          </p:val>
                                        </p:tav>
                                        <p:tav tm="100000">
                                          <p:val>
                                            <p:strVal val="#ppt_x"/>
                                          </p:val>
                                        </p:tav>
                                      </p:tavLst>
                                    </p:anim>
                                    <p:anim calcmode="lin" valueType="num">
                                      <p:cBhvr>
                                        <p:cTn id="54" dur="500" fill="hold"/>
                                        <p:tgtEl>
                                          <p:spTgt spid="28"/>
                                        </p:tgtEl>
                                        <p:attrNameLst>
                                          <p:attrName>ppt_y</p:attrName>
                                        </p:attrNameLst>
                                      </p:cBhvr>
                                      <p:tavLst>
                                        <p:tav tm="0">
                                          <p:val>
                                            <p:strVal val="#ppt_y-#ppt_h/2"/>
                                          </p:val>
                                        </p:tav>
                                        <p:tav tm="100000">
                                          <p:val>
                                            <p:strVal val="#ppt_y"/>
                                          </p:val>
                                        </p:tav>
                                      </p:tavLst>
                                    </p:anim>
                                    <p:anim calcmode="lin" valueType="num">
                                      <p:cBhvr>
                                        <p:cTn id="55" dur="500" fill="hold"/>
                                        <p:tgtEl>
                                          <p:spTgt spid="28"/>
                                        </p:tgtEl>
                                        <p:attrNameLst>
                                          <p:attrName>ppt_w</p:attrName>
                                        </p:attrNameLst>
                                      </p:cBhvr>
                                      <p:tavLst>
                                        <p:tav tm="0">
                                          <p:val>
                                            <p:strVal val="#ppt_w"/>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childTnLst>
                                </p:cTn>
                              </p:par>
                            </p:childTnLst>
                          </p:cTn>
                        </p:par>
                        <p:par>
                          <p:cTn id="57" fill="hold">
                            <p:stCondLst>
                              <p:cond delay="500"/>
                            </p:stCondLst>
                            <p:childTnLst>
                              <p:par>
                                <p:cTn id="58" presetID="17" presetClass="entr" presetSubtype="1"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500" fill="hold"/>
                                        <p:tgtEl>
                                          <p:spTgt spid="29"/>
                                        </p:tgtEl>
                                        <p:attrNameLst>
                                          <p:attrName>ppt_x</p:attrName>
                                        </p:attrNameLst>
                                      </p:cBhvr>
                                      <p:tavLst>
                                        <p:tav tm="0">
                                          <p:val>
                                            <p:strVal val="#ppt_x"/>
                                          </p:val>
                                        </p:tav>
                                        <p:tav tm="100000">
                                          <p:val>
                                            <p:strVal val="#ppt_x"/>
                                          </p:val>
                                        </p:tav>
                                      </p:tavLst>
                                    </p:anim>
                                    <p:anim calcmode="lin" valueType="num">
                                      <p:cBhvr>
                                        <p:cTn id="61" dur="500" fill="hold"/>
                                        <p:tgtEl>
                                          <p:spTgt spid="29"/>
                                        </p:tgtEl>
                                        <p:attrNameLst>
                                          <p:attrName>ppt_y</p:attrName>
                                        </p:attrNameLst>
                                      </p:cBhvr>
                                      <p:tavLst>
                                        <p:tav tm="0">
                                          <p:val>
                                            <p:strVal val="#ppt_y-#ppt_h/2"/>
                                          </p:val>
                                        </p:tav>
                                        <p:tav tm="100000">
                                          <p:val>
                                            <p:strVal val="#ppt_y"/>
                                          </p:val>
                                        </p:tav>
                                      </p:tavLst>
                                    </p:anim>
                                    <p:anim calcmode="lin" valueType="num">
                                      <p:cBhvr>
                                        <p:cTn id="62" dur="500" fill="hold"/>
                                        <p:tgtEl>
                                          <p:spTgt spid="29"/>
                                        </p:tgtEl>
                                        <p:attrNameLst>
                                          <p:attrName>ppt_w</p:attrName>
                                        </p:attrNameLst>
                                      </p:cBhvr>
                                      <p:tavLst>
                                        <p:tav tm="0">
                                          <p:val>
                                            <p:strVal val="#ppt_w"/>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childTnLst>
                                </p:cTn>
                              </p:par>
                            </p:childTnLst>
                          </p:cTn>
                        </p:par>
                        <p:par>
                          <p:cTn id="64" fill="hold">
                            <p:stCondLst>
                              <p:cond delay="1000"/>
                            </p:stCondLst>
                            <p:childTnLst>
                              <p:par>
                                <p:cTn id="65" presetID="10" presetClass="entr" presetSubtype="0" fill="hold" nodeType="afterEffect">
                                  <p:stCondLst>
                                    <p:cond delay="0"/>
                                  </p:stCondLst>
                                  <p:childTnLst>
                                    <p:set>
                                      <p:cBhvr>
                                        <p:cTn id="66" dur="1" fill="hold">
                                          <p:stCondLst>
                                            <p:cond delay="0"/>
                                          </p:stCondLst>
                                        </p:cTn>
                                        <p:tgtEl>
                                          <p:spTgt spid="11267">
                                            <p:txEl>
                                              <p:pRg st="5" end="5"/>
                                            </p:txEl>
                                          </p:spTgt>
                                        </p:tgtEl>
                                        <p:attrNameLst>
                                          <p:attrName>style.visibility</p:attrName>
                                        </p:attrNameLst>
                                      </p:cBhvr>
                                      <p:to>
                                        <p:strVal val="visible"/>
                                      </p:to>
                                    </p:set>
                                    <p:animEffect transition="in" filter="fade">
                                      <p:cBhvr>
                                        <p:cTn id="67" dur="500"/>
                                        <p:tgtEl>
                                          <p:spTgt spid="11267">
                                            <p:txEl>
                                              <p:pRg st="5" end="5"/>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childTnLst>
                          </p:cTn>
                        </p:par>
                        <p:par>
                          <p:cTn id="80" fill="hold">
                            <p:stCondLst>
                              <p:cond delay="1000"/>
                            </p:stCondLst>
                            <p:childTnLst>
                              <p:par>
                                <p:cTn id="81" presetID="10" presetClass="entr" presetSubtype="0" fill="hold" nodeType="afterEffect">
                                  <p:stCondLst>
                                    <p:cond delay="0"/>
                                  </p:stCondLst>
                                  <p:childTnLst>
                                    <p:set>
                                      <p:cBhvr>
                                        <p:cTn id="82" dur="1" fill="hold">
                                          <p:stCondLst>
                                            <p:cond delay="0"/>
                                          </p:stCondLst>
                                        </p:cTn>
                                        <p:tgtEl>
                                          <p:spTgt spid="11267">
                                            <p:txEl>
                                              <p:pRg st="6" end="6"/>
                                            </p:txEl>
                                          </p:spTgt>
                                        </p:tgtEl>
                                        <p:attrNameLst>
                                          <p:attrName>style.visibility</p:attrName>
                                        </p:attrNameLst>
                                      </p:cBhvr>
                                      <p:to>
                                        <p:strVal val="visible"/>
                                      </p:to>
                                    </p:set>
                                    <p:animEffect transition="in" filter="fade">
                                      <p:cBhvr>
                                        <p:cTn id="83" dur="500"/>
                                        <p:tgtEl>
                                          <p:spTgt spid="11267">
                                            <p:txEl>
                                              <p:pRg st="6" end="6"/>
                                            </p:txEl>
                                          </p:spTgt>
                                        </p:tgtEl>
                                      </p:cBhvr>
                                    </p:animEffect>
                                  </p:childTnLst>
                                </p:cTn>
                              </p:par>
                            </p:childTnLst>
                          </p:cTn>
                        </p:par>
                        <p:par>
                          <p:cTn id="84" fill="hold">
                            <p:stCondLst>
                              <p:cond delay="1500"/>
                            </p:stCondLst>
                            <p:childTnLst>
                              <p:par>
                                <p:cTn id="85" presetID="10" presetClass="entr" presetSubtype="0" fill="hold" nodeType="afterEffect">
                                  <p:stCondLst>
                                    <p:cond delay="0"/>
                                  </p:stCondLst>
                                  <p:childTnLst>
                                    <p:set>
                                      <p:cBhvr>
                                        <p:cTn id="86" dur="1" fill="hold">
                                          <p:stCondLst>
                                            <p:cond delay="0"/>
                                          </p:stCondLst>
                                        </p:cTn>
                                        <p:tgtEl>
                                          <p:spTgt spid="11267">
                                            <p:txEl>
                                              <p:pRg st="7" end="7"/>
                                            </p:txEl>
                                          </p:spTgt>
                                        </p:tgtEl>
                                        <p:attrNameLst>
                                          <p:attrName>style.visibility</p:attrName>
                                        </p:attrNameLst>
                                      </p:cBhvr>
                                      <p:to>
                                        <p:strVal val="visible"/>
                                      </p:to>
                                    </p:set>
                                    <p:animEffect transition="in" filter="fade">
                                      <p:cBhvr>
                                        <p:cTn id="87" dur="500"/>
                                        <p:tgtEl>
                                          <p:spTgt spid="11267">
                                            <p:txEl>
                                              <p:pRg st="7" end="7"/>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500"/>
                            </p:stCondLst>
                            <p:childTnLst>
                              <p:par>
                                <p:cTn id="94" presetID="10" presetClass="entr" presetSubtype="0" fill="hold" grpId="0" nodeType="after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500"/>
                                        <p:tgtEl>
                                          <p:spTgt spid="23"/>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fade">
                                      <p:cBhvr>
                                        <p:cTn id="99" dur="500"/>
                                        <p:tgtEl>
                                          <p:spTgt spid="22"/>
                                        </p:tgtEl>
                                      </p:cBhvr>
                                    </p:animEffect>
                                  </p:childTnLst>
                                </p:cTn>
                              </p:par>
                            </p:childTnLst>
                          </p:cTn>
                        </p:par>
                        <p:par>
                          <p:cTn id="100" fill="hold">
                            <p:stCondLst>
                              <p:cond delay="1000"/>
                            </p:stCondLst>
                            <p:childTnLst>
                              <p:par>
                                <p:cTn id="101" presetID="10" presetClass="entr" presetSubtype="0" fill="hold" nodeType="afterEffect">
                                  <p:stCondLst>
                                    <p:cond delay="0"/>
                                  </p:stCondLst>
                                  <p:childTnLst>
                                    <p:set>
                                      <p:cBhvr>
                                        <p:cTn id="102" dur="1" fill="hold">
                                          <p:stCondLst>
                                            <p:cond delay="0"/>
                                          </p:stCondLst>
                                        </p:cTn>
                                        <p:tgtEl>
                                          <p:spTgt spid="11267">
                                            <p:txEl>
                                              <p:pRg st="8" end="8"/>
                                            </p:txEl>
                                          </p:spTgt>
                                        </p:tgtEl>
                                        <p:attrNameLst>
                                          <p:attrName>style.visibility</p:attrName>
                                        </p:attrNameLst>
                                      </p:cBhvr>
                                      <p:to>
                                        <p:strVal val="visible"/>
                                      </p:to>
                                    </p:set>
                                    <p:animEffect transition="in" filter="fade">
                                      <p:cBhvr>
                                        <p:cTn id="103" dur="500"/>
                                        <p:tgtEl>
                                          <p:spTgt spid="11267">
                                            <p:txEl>
                                              <p:pRg st="8" end="8"/>
                                            </p:txEl>
                                          </p:spTgt>
                                        </p:tgtEl>
                                      </p:cBhvr>
                                    </p:animEffect>
                                  </p:childTnLst>
                                </p:cTn>
                              </p:par>
                            </p:childTnLst>
                          </p:cTn>
                        </p:par>
                        <p:par>
                          <p:cTn id="104" fill="hold">
                            <p:stCondLst>
                              <p:cond delay="1500"/>
                            </p:stCondLst>
                            <p:childTnLst>
                              <p:par>
                                <p:cTn id="105" presetID="10" presetClass="entr" presetSubtype="0" fill="hold" nodeType="afterEffect">
                                  <p:stCondLst>
                                    <p:cond delay="0"/>
                                  </p:stCondLst>
                                  <p:childTnLst>
                                    <p:set>
                                      <p:cBhvr>
                                        <p:cTn id="106" dur="1" fill="hold">
                                          <p:stCondLst>
                                            <p:cond delay="0"/>
                                          </p:stCondLst>
                                        </p:cTn>
                                        <p:tgtEl>
                                          <p:spTgt spid="11267">
                                            <p:txEl>
                                              <p:pRg st="9" end="9"/>
                                            </p:txEl>
                                          </p:spTgt>
                                        </p:tgtEl>
                                        <p:attrNameLst>
                                          <p:attrName>style.visibility</p:attrName>
                                        </p:attrNameLst>
                                      </p:cBhvr>
                                      <p:to>
                                        <p:strVal val="visible"/>
                                      </p:to>
                                    </p:set>
                                    <p:animEffect transition="in" filter="fade">
                                      <p:cBhvr>
                                        <p:cTn id="107" dur="500"/>
                                        <p:tgtEl>
                                          <p:spTgt spid="11267">
                                            <p:txEl>
                                              <p:pRg st="9" end="9"/>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fade">
                                      <p:cBhvr>
                                        <p:cTn id="112" dur="500"/>
                                        <p:tgtEl>
                                          <p:spTgt spid="26"/>
                                        </p:tgtEl>
                                      </p:cBhvr>
                                    </p:animEffect>
                                  </p:childTnLst>
                                </p:cTn>
                              </p:par>
                            </p:childTnLst>
                          </p:cTn>
                        </p:par>
                        <p:par>
                          <p:cTn id="113" fill="hold">
                            <p:stCondLst>
                              <p:cond delay="500"/>
                            </p:stCondLst>
                            <p:childTnLst>
                              <p:par>
                                <p:cTn id="114" presetID="10" presetClass="entr" presetSubtype="0"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fade">
                                      <p:cBhvr>
                                        <p:cTn id="116" dur="500"/>
                                        <p:tgtEl>
                                          <p:spTgt spid="24"/>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fade">
                                      <p:cBhvr>
                                        <p:cTn id="119" dur="500"/>
                                        <p:tgtEl>
                                          <p:spTgt spid="25"/>
                                        </p:tgtEl>
                                      </p:cBhvr>
                                    </p:animEffect>
                                  </p:childTnLst>
                                </p:cTn>
                              </p:par>
                            </p:childTnLst>
                          </p:cTn>
                        </p:par>
                        <p:par>
                          <p:cTn id="120" fill="hold">
                            <p:stCondLst>
                              <p:cond delay="1000"/>
                            </p:stCondLst>
                            <p:childTnLst>
                              <p:par>
                                <p:cTn id="121" presetID="10" presetClass="entr" presetSubtype="0" fill="hold" nodeType="afterEffect">
                                  <p:stCondLst>
                                    <p:cond delay="0"/>
                                  </p:stCondLst>
                                  <p:childTnLst>
                                    <p:set>
                                      <p:cBhvr>
                                        <p:cTn id="122" dur="1" fill="hold">
                                          <p:stCondLst>
                                            <p:cond delay="0"/>
                                          </p:stCondLst>
                                        </p:cTn>
                                        <p:tgtEl>
                                          <p:spTgt spid="11267">
                                            <p:txEl>
                                              <p:pRg st="10" end="10"/>
                                            </p:txEl>
                                          </p:spTgt>
                                        </p:tgtEl>
                                        <p:attrNameLst>
                                          <p:attrName>style.visibility</p:attrName>
                                        </p:attrNameLst>
                                      </p:cBhvr>
                                      <p:to>
                                        <p:strVal val="visible"/>
                                      </p:to>
                                    </p:set>
                                    <p:animEffect transition="in" filter="fade">
                                      <p:cBhvr>
                                        <p:cTn id="123" dur="500"/>
                                        <p:tgtEl>
                                          <p:spTgt spid="11267">
                                            <p:txEl>
                                              <p:pRg st="10" end="10"/>
                                            </p:txEl>
                                          </p:spTgt>
                                        </p:tgtEl>
                                      </p:cBhvr>
                                    </p:animEffect>
                                  </p:childTnLst>
                                </p:cTn>
                              </p:par>
                            </p:childTnLst>
                          </p:cTn>
                        </p:par>
                        <p:par>
                          <p:cTn id="124" fill="hold">
                            <p:stCondLst>
                              <p:cond delay="1500"/>
                            </p:stCondLst>
                            <p:childTnLst>
                              <p:par>
                                <p:cTn id="125" presetID="10" presetClass="entr" presetSubtype="0" fill="hold" nodeType="afterEffect">
                                  <p:stCondLst>
                                    <p:cond delay="0"/>
                                  </p:stCondLst>
                                  <p:childTnLst>
                                    <p:set>
                                      <p:cBhvr>
                                        <p:cTn id="126" dur="1" fill="hold">
                                          <p:stCondLst>
                                            <p:cond delay="0"/>
                                          </p:stCondLst>
                                        </p:cTn>
                                        <p:tgtEl>
                                          <p:spTgt spid="11267">
                                            <p:txEl>
                                              <p:pRg st="11" end="11"/>
                                            </p:txEl>
                                          </p:spTgt>
                                        </p:tgtEl>
                                        <p:attrNameLst>
                                          <p:attrName>style.visibility</p:attrName>
                                        </p:attrNameLst>
                                      </p:cBhvr>
                                      <p:to>
                                        <p:strVal val="visible"/>
                                      </p:to>
                                    </p:set>
                                    <p:animEffect transition="in" filter="fade">
                                      <p:cBhvr>
                                        <p:cTn id="127" dur="500"/>
                                        <p:tgtEl>
                                          <p:spTgt spid="1126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63" grpId="0"/>
      <p:bldP spid="15" grpId="0"/>
      <p:bldP spid="16" grpId="0"/>
      <p:bldP spid="17" grpId="0"/>
      <p:bldP spid="18" grpId="0"/>
      <p:bldP spid="19" grpId="0" animBg="1"/>
      <p:bldP spid="20" grpId="0" animBg="1"/>
      <p:bldP spid="21" grpId="0"/>
      <p:bldP spid="22" grpId="0"/>
      <p:bldP spid="23"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body" idx="1"/>
          </p:nvPr>
        </p:nvSpPr>
        <p:spPr>
          <a:xfrm>
            <a:off x="684213" y="2214554"/>
            <a:ext cx="8031162" cy="3446694"/>
          </a:xfrm>
        </p:spPr>
        <p:txBody>
          <a:bodyPr/>
          <a:lstStyle/>
          <a:p>
            <a:pPr marL="263525" indent="-263525" eaLnBrk="1" hangingPunct="1">
              <a:spcBef>
                <a:spcPct val="0"/>
              </a:spcBef>
              <a:buFontTx/>
              <a:buNone/>
            </a:pPr>
            <a:r>
              <a:rPr lang="en-US" sz="2400" dirty="0" smtClean="0">
                <a:effectLst/>
                <a:latin typeface="Calibri" pitchFamily="34" charset="0"/>
              </a:rPr>
              <a:t>    </a:t>
            </a:r>
            <a:r>
              <a:rPr lang="en-US" sz="2800" dirty="0" smtClean="0">
                <a:effectLst/>
                <a:latin typeface="Calibri" pitchFamily="34" charset="0"/>
              </a:rPr>
              <a:t>1) </a:t>
            </a:r>
            <a:r>
              <a:rPr lang="ru-RU" sz="2800" dirty="0" smtClean="0">
                <a:effectLst/>
                <a:latin typeface="Calibri" pitchFamily="34" charset="0"/>
              </a:rPr>
              <a:t>Острый аппендицит </a:t>
            </a:r>
            <a:br>
              <a:rPr lang="ru-RU" sz="2800" dirty="0" smtClean="0">
                <a:effectLst/>
                <a:latin typeface="Calibri" pitchFamily="34" charset="0"/>
              </a:rPr>
            </a:br>
            <a:r>
              <a:rPr lang="en-US" sz="2800" dirty="0" smtClean="0">
                <a:effectLst/>
                <a:latin typeface="Calibri" pitchFamily="34" charset="0"/>
              </a:rPr>
              <a:t>2)</a:t>
            </a:r>
            <a:r>
              <a:rPr lang="ru-RU" sz="2800" dirty="0" smtClean="0">
                <a:effectLst/>
                <a:latin typeface="Calibri" pitchFamily="34" charset="0"/>
              </a:rPr>
              <a:t> Острый холецистит </a:t>
            </a:r>
            <a:br>
              <a:rPr lang="ru-RU" sz="2800" dirty="0" smtClean="0">
                <a:effectLst/>
                <a:latin typeface="Calibri" pitchFamily="34" charset="0"/>
              </a:rPr>
            </a:br>
            <a:r>
              <a:rPr lang="en-US" sz="2800" dirty="0" smtClean="0">
                <a:effectLst/>
                <a:latin typeface="Calibri" pitchFamily="34" charset="0"/>
              </a:rPr>
              <a:t>3)</a:t>
            </a:r>
            <a:r>
              <a:rPr lang="ru-RU" sz="2800" dirty="0" smtClean="0">
                <a:effectLst/>
                <a:latin typeface="Calibri" pitchFamily="34" charset="0"/>
              </a:rPr>
              <a:t> Острый панкреатит </a:t>
            </a:r>
            <a:br>
              <a:rPr lang="ru-RU" sz="2800" dirty="0" smtClean="0">
                <a:effectLst/>
                <a:latin typeface="Calibri" pitchFamily="34" charset="0"/>
              </a:rPr>
            </a:br>
            <a:r>
              <a:rPr lang="en-US" sz="2800" dirty="0" smtClean="0">
                <a:effectLst/>
                <a:latin typeface="Calibri" pitchFamily="34" charset="0"/>
              </a:rPr>
              <a:t>4)</a:t>
            </a:r>
            <a:r>
              <a:rPr lang="ru-RU" sz="2800" dirty="0" smtClean="0">
                <a:effectLst/>
                <a:latin typeface="Calibri" pitchFamily="34" charset="0"/>
              </a:rPr>
              <a:t> Перфорационная язва желудка и 12-п.к. </a:t>
            </a:r>
            <a:br>
              <a:rPr lang="ru-RU" sz="2800" dirty="0" smtClean="0">
                <a:effectLst/>
                <a:latin typeface="Calibri" pitchFamily="34" charset="0"/>
              </a:rPr>
            </a:br>
            <a:r>
              <a:rPr lang="en-US" sz="2800" dirty="0" smtClean="0">
                <a:effectLst/>
                <a:latin typeface="Calibri" pitchFamily="34" charset="0"/>
              </a:rPr>
              <a:t>5)</a:t>
            </a:r>
            <a:r>
              <a:rPr lang="ru-RU" sz="2800" dirty="0" smtClean="0">
                <a:effectLst/>
                <a:latin typeface="Calibri" pitchFamily="34" charset="0"/>
              </a:rPr>
              <a:t> Острая непроходимость кишечника </a:t>
            </a:r>
            <a:br>
              <a:rPr lang="ru-RU" sz="2800" dirty="0" smtClean="0">
                <a:effectLst/>
                <a:latin typeface="Calibri" pitchFamily="34" charset="0"/>
              </a:rPr>
            </a:br>
            <a:r>
              <a:rPr lang="en-US" sz="2800" dirty="0" smtClean="0">
                <a:effectLst/>
                <a:latin typeface="Calibri" pitchFamily="34" charset="0"/>
              </a:rPr>
              <a:t>6)</a:t>
            </a:r>
            <a:r>
              <a:rPr lang="ru-RU" sz="2800" dirty="0" smtClean="0">
                <a:effectLst/>
                <a:latin typeface="Calibri" pitchFamily="34" charset="0"/>
              </a:rPr>
              <a:t> Ущемлённая грыжа </a:t>
            </a:r>
            <a:br>
              <a:rPr lang="ru-RU" sz="2800" dirty="0" smtClean="0">
                <a:effectLst/>
                <a:latin typeface="Calibri" pitchFamily="34" charset="0"/>
              </a:rPr>
            </a:br>
            <a:r>
              <a:rPr lang="en-US" sz="2800" dirty="0" smtClean="0">
                <a:effectLst/>
                <a:latin typeface="Calibri" pitchFamily="34" charset="0"/>
              </a:rPr>
              <a:t>7)</a:t>
            </a:r>
            <a:r>
              <a:rPr lang="ru-RU" sz="2800" dirty="0" smtClean="0">
                <a:effectLst/>
                <a:latin typeface="Calibri" pitchFamily="34" charset="0"/>
              </a:rPr>
              <a:t> Желудочно-кишечное кровотечение </a:t>
            </a:r>
            <a:br>
              <a:rPr lang="ru-RU" sz="2800" dirty="0" smtClean="0">
                <a:effectLst/>
                <a:latin typeface="Calibri" pitchFamily="34" charset="0"/>
              </a:rPr>
            </a:br>
            <a:r>
              <a:rPr lang="ru-RU" sz="2800" dirty="0" smtClean="0">
                <a:effectLst/>
                <a:latin typeface="Calibri" pitchFamily="34" charset="0"/>
              </a:rPr>
              <a:t/>
            </a:r>
            <a:br>
              <a:rPr lang="ru-RU" sz="2800" dirty="0" smtClean="0">
                <a:effectLst/>
                <a:latin typeface="Calibri" pitchFamily="34" charset="0"/>
              </a:rPr>
            </a:br>
            <a:endParaRPr lang="ru-RU" sz="2800" dirty="0" smtClean="0">
              <a:effectLst/>
              <a:latin typeface="Calibri" pitchFamily="34" charset="0"/>
            </a:endParaRPr>
          </a:p>
          <a:p>
            <a:pPr marL="263525" indent="-263525" eaLnBrk="1" hangingPunct="1">
              <a:lnSpc>
                <a:spcPct val="80000"/>
              </a:lnSpc>
              <a:buClr>
                <a:schemeClr val="tx2"/>
              </a:buClr>
              <a:buFontTx/>
              <a:buNone/>
            </a:pPr>
            <a:endParaRPr lang="ru-RU" sz="2800" b="1" i="1" dirty="0" smtClean="0">
              <a:effectLst/>
              <a:latin typeface="Calibri" pitchFamily="34" charset="0"/>
            </a:endParaRPr>
          </a:p>
        </p:txBody>
      </p:sp>
      <p:sp>
        <p:nvSpPr>
          <p:cNvPr id="8195" name="Rectangle 3"/>
          <p:cNvSpPr>
            <a:spLocks noGrp="1" noChangeArrowheads="1"/>
          </p:cNvSpPr>
          <p:nvPr>
            <p:ph type="title"/>
          </p:nvPr>
        </p:nvSpPr>
        <p:spPr>
          <a:xfrm>
            <a:off x="571472" y="288925"/>
            <a:ext cx="8001056" cy="1008063"/>
          </a:xfrm>
        </p:spPr>
        <p:txBody>
          <a:bodyPr/>
          <a:lstStyle/>
          <a:p>
            <a:pPr eaLnBrk="1" hangingPunct="1"/>
            <a:r>
              <a:rPr lang="ru-RU" sz="3400" dirty="0" smtClean="0">
                <a:effectLst/>
              </a:rPr>
              <a:t>Хирургические заболевания, входящие в понятие «острого живота»:</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blinds(horizontal)">
                                      <p:cBhvr>
                                        <p:cTn id="7" dur="500"/>
                                        <p:tgtEl>
                                          <p:spTgt spid="645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body" idx="1"/>
          </p:nvPr>
        </p:nvSpPr>
        <p:spPr>
          <a:xfrm>
            <a:off x="522288" y="2714619"/>
            <a:ext cx="8139112" cy="3333755"/>
          </a:xfrm>
        </p:spPr>
        <p:txBody>
          <a:bodyPr/>
          <a:lstStyle/>
          <a:p>
            <a:pPr marL="0" indent="0" algn="ctr" eaLnBrk="1" hangingPunct="1">
              <a:spcBef>
                <a:spcPct val="0"/>
              </a:spcBef>
              <a:buFontTx/>
              <a:buNone/>
              <a:defRPr/>
            </a:pPr>
            <a:r>
              <a:rPr lang="ru-RU" dirty="0" smtClean="0">
                <a:effectLst/>
                <a:latin typeface="Calibri" pitchFamily="34" charset="0"/>
              </a:rPr>
              <a:t>Принципиальное значение в диагностике </a:t>
            </a:r>
          </a:p>
          <a:p>
            <a:pPr marL="0" indent="0" algn="ctr" eaLnBrk="1" hangingPunct="1">
              <a:spcBef>
                <a:spcPct val="0"/>
              </a:spcBef>
              <a:buFontTx/>
              <a:buNone/>
              <a:defRPr/>
            </a:pPr>
            <a:r>
              <a:rPr lang="ru-RU" dirty="0" smtClean="0">
                <a:effectLst/>
                <a:latin typeface="Calibri" pitchFamily="34" charset="0"/>
              </a:rPr>
              <a:t>острого живота и псевдоабдоминального синдрома важно для решения проблемы </a:t>
            </a:r>
            <a:endParaRPr lang="en-GB" dirty="0" smtClean="0">
              <a:effectLst/>
              <a:latin typeface="Calibri" pitchFamily="34" charset="0"/>
            </a:endParaRPr>
          </a:p>
          <a:p>
            <a:pPr marL="0" indent="0" algn="ctr" eaLnBrk="1" hangingPunct="1">
              <a:spcBef>
                <a:spcPct val="0"/>
              </a:spcBef>
              <a:buFontTx/>
              <a:buNone/>
              <a:defRPr/>
            </a:pPr>
            <a:r>
              <a:rPr lang="ru-RU" b="1" dirty="0" smtClean="0">
                <a:effectLst/>
                <a:latin typeface="Calibri" pitchFamily="34" charset="0"/>
              </a:rPr>
              <a:t>обезболивания и госпитализации</a:t>
            </a:r>
            <a:r>
              <a:rPr lang="ru-RU" dirty="0" smtClean="0">
                <a:effectLst/>
                <a:latin typeface="Calibri" pitchFamily="34" charset="0"/>
              </a:rPr>
              <a:t>!</a:t>
            </a:r>
          </a:p>
          <a:p>
            <a:pPr marL="0" indent="0" algn="ctr" eaLnBrk="1" hangingPunct="1">
              <a:spcBef>
                <a:spcPct val="0"/>
              </a:spcBef>
              <a:buFontTx/>
              <a:buNone/>
              <a:defRPr/>
            </a:pPr>
            <a:endParaRPr lang="ru-RU" sz="2800" dirty="0" smtClean="0">
              <a:effectLst/>
              <a:latin typeface="Calibri" pitchFamily="34" charset="0"/>
            </a:endParaRPr>
          </a:p>
          <a:p>
            <a:pPr marL="0" indent="0" eaLnBrk="1" hangingPunct="1">
              <a:spcBef>
                <a:spcPct val="0"/>
              </a:spcBef>
              <a:buFontTx/>
              <a:buNone/>
              <a:defRPr/>
            </a:pPr>
            <a:endParaRPr lang="ru-RU" sz="2400" b="1" i="1" dirty="0" smtClean="0">
              <a:solidFill>
                <a:srgbClr val="FF33CC"/>
              </a:solidFill>
              <a:effectLst/>
              <a:latin typeface="Calibri" pitchFamily="34" charset="0"/>
            </a:endParaRPr>
          </a:p>
        </p:txBody>
      </p:sp>
      <p:sp>
        <p:nvSpPr>
          <p:cNvPr id="2"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живот»</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body" idx="1"/>
          </p:nvPr>
        </p:nvSpPr>
        <p:spPr>
          <a:xfrm>
            <a:off x="522288" y="1692275"/>
            <a:ext cx="8139112" cy="4356100"/>
          </a:xfrm>
        </p:spPr>
        <p:txBody>
          <a:bodyPr/>
          <a:lstStyle/>
          <a:p>
            <a:pPr marL="0" indent="0" algn="ctr" eaLnBrk="1" hangingPunct="1">
              <a:spcBef>
                <a:spcPct val="0"/>
              </a:spcBef>
              <a:buFontTx/>
              <a:buNone/>
              <a:defRPr/>
            </a:pPr>
            <a:r>
              <a:rPr lang="ru-RU" sz="2800" b="1" dirty="0" smtClean="0">
                <a:effectLst/>
                <a:latin typeface="Calibri" pitchFamily="34" charset="0"/>
              </a:rPr>
              <a:t>Если подозрение на острый живот:  </a:t>
            </a:r>
          </a:p>
          <a:p>
            <a:pPr marL="0" indent="0" eaLnBrk="1" hangingPunct="1">
              <a:spcBef>
                <a:spcPct val="50000"/>
              </a:spcBef>
              <a:buFontTx/>
              <a:buNone/>
              <a:defRPr/>
            </a:pPr>
            <a:r>
              <a:rPr lang="ru-RU" sz="2800" b="1" i="1" dirty="0" smtClean="0">
                <a:solidFill>
                  <a:srgbClr val="FF33CC"/>
                </a:solidFill>
                <a:effectLst/>
                <a:latin typeface="Calibri" pitchFamily="34" charset="0"/>
              </a:rPr>
              <a:t>  </a:t>
            </a:r>
            <a:r>
              <a:rPr lang="en-GB" sz="2800" b="1" i="1" dirty="0" smtClean="0">
                <a:solidFill>
                  <a:srgbClr val="FF33CC"/>
                </a:solidFill>
                <a:effectLst/>
                <a:latin typeface="Calibri" pitchFamily="34" charset="0"/>
              </a:rPr>
              <a:t>  </a:t>
            </a:r>
          </a:p>
          <a:p>
            <a:pPr marL="0" indent="0" eaLnBrk="1" hangingPunct="1">
              <a:spcBef>
                <a:spcPts val="1200"/>
              </a:spcBef>
              <a:buFontTx/>
              <a:buNone/>
              <a:defRPr/>
            </a:pPr>
            <a:r>
              <a:rPr lang="ru-RU" sz="2800" b="1" i="1" dirty="0" smtClean="0">
                <a:effectLst/>
                <a:latin typeface="Calibri" pitchFamily="34" charset="0"/>
              </a:rPr>
              <a:t>- обеспечить максимальный </a:t>
            </a:r>
            <a:r>
              <a:rPr lang="ru-RU" sz="2800" b="1" i="1" dirty="0" smtClean="0">
                <a:solidFill>
                  <a:srgbClr val="FF33CC"/>
                </a:solidFill>
                <a:effectLst/>
                <a:latin typeface="Calibri" pitchFamily="34" charset="0"/>
              </a:rPr>
              <a:t>физический покой</a:t>
            </a:r>
            <a:r>
              <a:rPr lang="ru-RU" sz="2800" b="1" i="1" dirty="0" smtClean="0">
                <a:effectLst/>
                <a:latin typeface="Calibri" pitchFamily="34" charset="0"/>
              </a:rPr>
              <a:t>;</a:t>
            </a:r>
            <a:r>
              <a:rPr lang="ru-RU" sz="2800" b="1" i="1" dirty="0" smtClean="0">
                <a:solidFill>
                  <a:srgbClr val="FF33CC"/>
                </a:solidFill>
                <a:effectLst/>
                <a:latin typeface="Calibri" pitchFamily="34" charset="0"/>
              </a:rPr>
              <a:t> </a:t>
            </a:r>
          </a:p>
          <a:p>
            <a:pPr marL="0" indent="0" eaLnBrk="1" hangingPunct="1">
              <a:spcBef>
                <a:spcPts val="1200"/>
              </a:spcBef>
              <a:buFontTx/>
              <a:buNone/>
              <a:defRPr/>
            </a:pPr>
            <a:r>
              <a:rPr lang="ru-RU" sz="2800" b="1" i="1" dirty="0" smtClean="0">
                <a:effectLst/>
                <a:latin typeface="Calibri" pitchFamily="34" charset="0"/>
              </a:rPr>
              <a:t>- исключить прием больным </a:t>
            </a:r>
            <a:r>
              <a:rPr lang="ru-RU" sz="2800" b="1" i="1" dirty="0" smtClean="0">
                <a:solidFill>
                  <a:srgbClr val="FF33CC"/>
                </a:solidFill>
                <a:effectLst/>
                <a:latin typeface="Calibri" pitchFamily="34" charset="0"/>
              </a:rPr>
              <a:t>пищи </a:t>
            </a:r>
            <a:r>
              <a:rPr lang="ru-RU" sz="2800" b="1" i="1" dirty="0" smtClean="0">
                <a:effectLst/>
                <a:latin typeface="Calibri" pitchFamily="34" charset="0"/>
              </a:rPr>
              <a:t>и </a:t>
            </a:r>
            <a:r>
              <a:rPr lang="ru-RU" sz="2800" b="1" i="1" dirty="0" smtClean="0">
                <a:solidFill>
                  <a:srgbClr val="FF33CC"/>
                </a:solidFill>
                <a:effectLst/>
                <a:latin typeface="Calibri" pitchFamily="34" charset="0"/>
              </a:rPr>
              <a:t>жидкости</a:t>
            </a:r>
            <a:r>
              <a:rPr lang="ru-RU" sz="2800" b="1" i="1" dirty="0" smtClean="0">
                <a:effectLst/>
                <a:latin typeface="Calibri" pitchFamily="34" charset="0"/>
              </a:rPr>
              <a:t>;</a:t>
            </a:r>
          </a:p>
          <a:p>
            <a:pPr marL="355600" indent="-355600" eaLnBrk="1" hangingPunct="1">
              <a:spcBef>
                <a:spcPts val="1200"/>
              </a:spcBef>
              <a:buFontTx/>
              <a:buNone/>
              <a:defRPr/>
            </a:pPr>
            <a:r>
              <a:rPr lang="ru-RU" sz="2800" b="1" i="1" dirty="0" smtClean="0">
                <a:effectLst/>
                <a:latin typeface="Calibri" pitchFamily="34" charset="0"/>
              </a:rPr>
              <a:t>- до уточнения диагноза </a:t>
            </a:r>
            <a:r>
              <a:rPr lang="ru-RU" sz="2800" b="1" i="1" dirty="0" smtClean="0">
                <a:solidFill>
                  <a:srgbClr val="FF33CC"/>
                </a:solidFill>
                <a:effectLst/>
                <a:latin typeface="Calibri" pitchFamily="34" charset="0"/>
              </a:rPr>
              <a:t>не вводить </a:t>
            </a:r>
            <a:r>
              <a:rPr lang="ru-RU" sz="2800" b="1" i="1" dirty="0" smtClean="0">
                <a:effectLst/>
                <a:latin typeface="Calibri" pitchFamily="34" charset="0"/>
              </a:rPr>
              <a:t>обезболивающих и </a:t>
            </a:r>
            <a:r>
              <a:rPr lang="ru-RU" sz="2800" b="1" i="1" dirty="0" err="1" smtClean="0">
                <a:effectLst/>
                <a:latin typeface="Calibri" pitchFamily="34" charset="0"/>
              </a:rPr>
              <a:t>спазмолитиков</a:t>
            </a:r>
            <a:r>
              <a:rPr lang="ru-RU" sz="2800" b="1" i="1" dirty="0" smtClean="0">
                <a:effectLst/>
                <a:latin typeface="Calibri" pitchFamily="34" charset="0"/>
              </a:rPr>
              <a:t>!</a:t>
            </a:r>
          </a:p>
          <a:p>
            <a:pPr marL="355600" indent="-355600" eaLnBrk="1" hangingPunct="1">
              <a:spcBef>
                <a:spcPts val="1200"/>
              </a:spcBef>
              <a:buFontTx/>
              <a:buNone/>
              <a:defRPr/>
            </a:pPr>
            <a:r>
              <a:rPr lang="ru-RU" sz="2800" b="1" i="1" dirty="0" smtClean="0">
                <a:effectLst/>
                <a:latin typeface="Calibri" pitchFamily="34" charset="0"/>
              </a:rPr>
              <a:t>- </a:t>
            </a:r>
            <a:r>
              <a:rPr lang="ru-RU" sz="2800" b="1" i="1" dirty="0" smtClean="0">
                <a:solidFill>
                  <a:srgbClr val="FF33CC"/>
                </a:solidFill>
                <a:effectLst/>
                <a:latin typeface="Calibri" pitchFamily="34" charset="0"/>
              </a:rPr>
              <a:t>госпитализация </a:t>
            </a:r>
            <a:r>
              <a:rPr lang="ru-RU" sz="2800" b="1" i="1" dirty="0" smtClean="0">
                <a:effectLst/>
                <a:latin typeface="Calibri" pitchFamily="34" charset="0"/>
              </a:rPr>
              <a:t>в хирургическое отделение.</a:t>
            </a:r>
          </a:p>
          <a:p>
            <a:pPr marL="0" indent="0" eaLnBrk="1" hangingPunct="1">
              <a:spcBef>
                <a:spcPct val="0"/>
              </a:spcBef>
              <a:buFontTx/>
              <a:buNone/>
              <a:defRPr/>
            </a:pPr>
            <a:endParaRPr lang="ru-RU" sz="2800" b="1" i="1" dirty="0" smtClean="0">
              <a:solidFill>
                <a:srgbClr val="FF33CC"/>
              </a:solidFill>
              <a:effectLst/>
              <a:latin typeface="Calibri" pitchFamily="34" charset="0"/>
            </a:endParaRPr>
          </a:p>
        </p:txBody>
      </p:sp>
      <p:sp>
        <p:nvSpPr>
          <p:cNvPr id="2"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живот»</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1" end="1"/>
                                            </p:txEl>
                                          </p:spTgt>
                                        </p:tgtEl>
                                        <p:attrNameLst>
                                          <p:attrName>style.visibility</p:attrName>
                                        </p:attrNameLst>
                                      </p:cBhvr>
                                      <p:to>
                                        <p:strVal val="visible"/>
                                      </p:to>
                                    </p:set>
                                    <p:animEffect transition="in" filter="fade">
                                      <p:cBhvr>
                                        <p:cTn id="7" dur="1000"/>
                                        <p:tgtEl>
                                          <p:spTgt spid="9219">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219">
                                            <p:txEl>
                                              <p:pRg st="2" end="2"/>
                                            </p:txEl>
                                          </p:spTgt>
                                        </p:tgtEl>
                                        <p:attrNameLst>
                                          <p:attrName>style.visibility</p:attrName>
                                        </p:attrNameLst>
                                      </p:cBhvr>
                                      <p:to>
                                        <p:strVal val="visible"/>
                                      </p:to>
                                    </p:set>
                                    <p:animEffect transition="in" filter="fade">
                                      <p:cBhvr>
                                        <p:cTn id="10" dur="1000"/>
                                        <p:tgtEl>
                                          <p:spTgt spid="921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219">
                                            <p:txEl>
                                              <p:pRg st="3" end="3"/>
                                            </p:txEl>
                                          </p:spTgt>
                                        </p:tgtEl>
                                        <p:attrNameLst>
                                          <p:attrName>style.visibility</p:attrName>
                                        </p:attrNameLst>
                                      </p:cBhvr>
                                      <p:to>
                                        <p:strVal val="visible"/>
                                      </p:to>
                                    </p:set>
                                    <p:animEffect transition="in" filter="fade">
                                      <p:cBhvr>
                                        <p:cTn id="13" dur="1000"/>
                                        <p:tgtEl>
                                          <p:spTgt spid="9219">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219">
                                            <p:txEl>
                                              <p:pRg st="4" end="4"/>
                                            </p:txEl>
                                          </p:spTgt>
                                        </p:tgtEl>
                                        <p:attrNameLst>
                                          <p:attrName>style.visibility</p:attrName>
                                        </p:attrNameLst>
                                      </p:cBhvr>
                                      <p:to>
                                        <p:strVal val="visible"/>
                                      </p:to>
                                    </p:set>
                                    <p:animEffect transition="in" filter="fade">
                                      <p:cBhvr>
                                        <p:cTn id="16" dur="1000"/>
                                        <p:tgtEl>
                                          <p:spTgt spid="9219">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animEffect transition="in" filter="fade">
                                      <p:cBhvr>
                                        <p:cTn id="19" dur="1000"/>
                                        <p:tgtEl>
                                          <p:spTgt spid="92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body" idx="1"/>
          </p:nvPr>
        </p:nvSpPr>
        <p:spPr>
          <a:xfrm>
            <a:off x="900113" y="1714500"/>
            <a:ext cx="7920037" cy="4594225"/>
          </a:xfrm>
        </p:spPr>
        <p:txBody>
          <a:bodyPr/>
          <a:lstStyle/>
          <a:p>
            <a:pPr marL="266700" indent="-266700" algn="ctr" eaLnBrk="1" hangingPunct="1">
              <a:lnSpc>
                <a:spcPct val="80000"/>
              </a:lnSpc>
              <a:buFont typeface="Wingdings" pitchFamily="2" charset="2"/>
              <a:buNone/>
            </a:pPr>
            <a:r>
              <a:rPr lang="ru-RU" sz="2400" dirty="0" smtClean="0">
                <a:effectLst/>
                <a:latin typeface="Calibri" pitchFamily="34" charset="0"/>
              </a:rPr>
              <a:t>(</a:t>
            </a:r>
            <a:r>
              <a:rPr lang="ru-RU" sz="2400" dirty="0" err="1" smtClean="0">
                <a:effectLst/>
                <a:latin typeface="Calibri" pitchFamily="34" charset="0"/>
              </a:rPr>
              <a:t>appendicitis</a:t>
            </a:r>
            <a:r>
              <a:rPr lang="ru-RU" sz="2400" dirty="0" smtClean="0">
                <a:effectLst/>
                <a:latin typeface="Calibri" pitchFamily="34" charset="0"/>
              </a:rPr>
              <a:t>; лат. </a:t>
            </a:r>
            <a:r>
              <a:rPr lang="ru-RU" sz="2400" dirty="0" err="1" smtClean="0">
                <a:effectLst/>
                <a:latin typeface="Calibri" pitchFamily="34" charset="0"/>
              </a:rPr>
              <a:t>appendix</a:t>
            </a:r>
            <a:r>
              <a:rPr lang="ru-RU" sz="2400" dirty="0" smtClean="0">
                <a:effectLst/>
                <a:latin typeface="Calibri" pitchFamily="34" charset="0"/>
              </a:rPr>
              <a:t>, </a:t>
            </a:r>
            <a:r>
              <a:rPr lang="ru-RU" sz="2400" dirty="0" err="1" smtClean="0">
                <a:effectLst/>
                <a:latin typeface="Calibri" pitchFamily="34" charset="0"/>
              </a:rPr>
              <a:t>appendicis</a:t>
            </a:r>
            <a:r>
              <a:rPr lang="ru-RU" sz="2400" dirty="0" smtClean="0">
                <a:effectLst/>
                <a:latin typeface="Calibri" pitchFamily="34" charset="0"/>
              </a:rPr>
              <a:t> придаток + -</a:t>
            </a:r>
            <a:r>
              <a:rPr lang="ru-RU" sz="2400" dirty="0" err="1" smtClean="0">
                <a:effectLst/>
                <a:latin typeface="Calibri" pitchFamily="34" charset="0"/>
              </a:rPr>
              <a:t>itis</a:t>
            </a:r>
            <a:r>
              <a:rPr lang="ru-RU" sz="2400" dirty="0" smtClean="0">
                <a:effectLst/>
                <a:latin typeface="Calibri" pitchFamily="34" charset="0"/>
              </a:rPr>
              <a:t>) </a:t>
            </a:r>
          </a:p>
          <a:p>
            <a:pPr marL="266700" indent="-266700" algn="ctr" eaLnBrk="1" hangingPunct="1">
              <a:lnSpc>
                <a:spcPct val="80000"/>
              </a:lnSpc>
              <a:buFont typeface="Wingdings" pitchFamily="2" charset="2"/>
              <a:buNone/>
            </a:pPr>
            <a:r>
              <a:rPr lang="ru-RU" sz="2400" dirty="0" smtClean="0">
                <a:effectLst/>
                <a:latin typeface="Calibri" pitchFamily="34" charset="0"/>
              </a:rPr>
              <a:t>— воспаление червеобразного отростка слепой кишки </a:t>
            </a:r>
          </a:p>
          <a:p>
            <a:pPr marL="266700" indent="-266700" eaLnBrk="1" hangingPunct="1">
              <a:lnSpc>
                <a:spcPct val="80000"/>
              </a:lnSpc>
              <a:buFont typeface="Wingdings" pitchFamily="2" charset="2"/>
              <a:buNone/>
            </a:pPr>
            <a:endParaRPr lang="ru-RU" sz="2400" dirty="0" smtClean="0">
              <a:effectLst/>
              <a:latin typeface="Calibri" pitchFamily="34" charset="0"/>
            </a:endParaRPr>
          </a:p>
          <a:p>
            <a:pPr marL="266700" indent="-266700" eaLnBrk="1" hangingPunct="1">
              <a:lnSpc>
                <a:spcPct val="80000"/>
              </a:lnSpc>
              <a:buFont typeface="Wingdings" pitchFamily="2" charset="2"/>
              <a:buNone/>
            </a:pPr>
            <a:endParaRPr lang="ru-RU" sz="2400" dirty="0" smtClean="0">
              <a:effectLst/>
              <a:latin typeface="Calibri" pitchFamily="34" charset="0"/>
            </a:endParaRPr>
          </a:p>
          <a:p>
            <a:pPr marL="266700" indent="-266700" eaLnBrk="1" hangingPunct="1">
              <a:lnSpc>
                <a:spcPct val="80000"/>
              </a:lnSpc>
              <a:buFont typeface="Wingdings" pitchFamily="2" charset="2"/>
              <a:buNone/>
            </a:pPr>
            <a:r>
              <a:rPr lang="ru-RU" sz="2400" dirty="0" smtClean="0">
                <a:effectLst/>
                <a:latin typeface="Calibri" pitchFamily="34" charset="0"/>
              </a:rPr>
              <a:t>- частота 1/150-200 чел.;</a:t>
            </a:r>
          </a:p>
          <a:p>
            <a:pPr marL="266700" indent="-266700" eaLnBrk="1" hangingPunct="1">
              <a:lnSpc>
                <a:spcPct val="80000"/>
              </a:lnSpc>
              <a:buFont typeface="Wingdings" pitchFamily="2" charset="2"/>
              <a:buNone/>
            </a:pPr>
            <a:r>
              <a:rPr lang="ru-RU" sz="2400" dirty="0" smtClean="0">
                <a:effectLst/>
                <a:latin typeface="Calibri" pitchFamily="34" charset="0"/>
              </a:rPr>
              <a:t>- чаще у людей, употребляющих мясо;</a:t>
            </a:r>
          </a:p>
          <a:p>
            <a:pPr marL="266700" indent="-266700" eaLnBrk="1" hangingPunct="1">
              <a:lnSpc>
                <a:spcPct val="80000"/>
              </a:lnSpc>
              <a:buFont typeface="Wingdings" pitchFamily="2" charset="2"/>
              <a:buNone/>
            </a:pPr>
            <a:r>
              <a:rPr lang="ru-RU" sz="2400" dirty="0" smtClean="0">
                <a:effectLst/>
                <a:latin typeface="Calibri" pitchFamily="34" charset="0"/>
              </a:rPr>
              <a:t>- чаще жители города;</a:t>
            </a:r>
          </a:p>
          <a:p>
            <a:pPr marL="266700" indent="-266700" eaLnBrk="1" hangingPunct="1">
              <a:lnSpc>
                <a:spcPct val="80000"/>
              </a:lnSpc>
              <a:buFont typeface="Wingdings" pitchFamily="2" charset="2"/>
              <a:buNone/>
            </a:pPr>
            <a:r>
              <a:rPr lang="ru-RU" sz="2400" dirty="0" smtClean="0">
                <a:effectLst/>
                <a:latin typeface="Calibri" pitchFamily="34" charset="0"/>
              </a:rPr>
              <a:t>- чаще в 10-30 лет;</a:t>
            </a:r>
          </a:p>
          <a:p>
            <a:pPr marL="266700" indent="-266700" eaLnBrk="1" hangingPunct="1">
              <a:lnSpc>
                <a:spcPct val="80000"/>
              </a:lnSpc>
              <a:buFont typeface="Wingdings" pitchFamily="2" charset="2"/>
              <a:buNone/>
            </a:pPr>
            <a:r>
              <a:rPr lang="ru-RU" sz="2400" dirty="0" smtClean="0">
                <a:effectLst/>
                <a:latin typeface="Calibri" pitchFamily="34" charset="0"/>
              </a:rPr>
              <a:t>- чаще женщины ( 1 : 1,5 раза);</a:t>
            </a:r>
          </a:p>
          <a:p>
            <a:pPr marL="266700" indent="-266700" eaLnBrk="1" hangingPunct="1">
              <a:lnSpc>
                <a:spcPct val="80000"/>
              </a:lnSpc>
              <a:buFont typeface="Wingdings" pitchFamily="2" charset="2"/>
              <a:buNone/>
            </a:pPr>
            <a:r>
              <a:rPr lang="ru-RU" sz="2400" dirty="0" smtClean="0">
                <a:effectLst/>
                <a:latin typeface="Calibri" pitchFamily="34" charset="0"/>
              </a:rPr>
              <a:t>- составляет 25-30 % всех хирургических больных;</a:t>
            </a:r>
          </a:p>
          <a:p>
            <a:pPr marL="0" indent="0" eaLnBrk="1" hangingPunct="1">
              <a:lnSpc>
                <a:spcPct val="80000"/>
              </a:lnSpc>
              <a:buNone/>
            </a:pPr>
            <a:r>
              <a:rPr lang="ru-RU" sz="2400" dirty="0" smtClean="0">
                <a:effectLst/>
                <a:latin typeface="Calibri" pitchFamily="34" charset="0"/>
              </a:rPr>
              <a:t>- 50-60 % всех экстренных хирургических больных;</a:t>
            </a:r>
          </a:p>
          <a:p>
            <a:pPr marL="0" indent="0" eaLnBrk="1" hangingPunct="1">
              <a:lnSpc>
                <a:spcPct val="80000"/>
              </a:lnSpc>
              <a:buNone/>
            </a:pPr>
            <a:r>
              <a:rPr lang="ru-RU" sz="2400" dirty="0" smtClean="0">
                <a:effectLst/>
                <a:latin typeface="Calibri" pitchFamily="34" charset="0"/>
              </a:rPr>
              <a:t>- летальность 0,2 – 0,4% (в РФ).</a:t>
            </a:r>
          </a:p>
        </p:txBody>
      </p:sp>
      <p:sp>
        <p:nvSpPr>
          <p:cNvPr id="11267"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Аппендицит</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1"/>
          </p:nvPr>
        </p:nvSpPr>
        <p:spPr>
          <a:xfrm>
            <a:off x="251520" y="1124744"/>
            <a:ext cx="8640960" cy="5544616"/>
          </a:xfrm>
        </p:spPr>
        <p:txBody>
          <a:bodyPr/>
          <a:lstStyle/>
          <a:p>
            <a:pPr marL="263525" indent="-263525" algn="ctr" eaLnBrk="1" hangingPunct="1">
              <a:lnSpc>
                <a:spcPct val="80000"/>
              </a:lnSpc>
              <a:buFont typeface="Wingdings" pitchFamily="2" charset="2"/>
              <a:buNone/>
              <a:tabLst>
                <a:tab pos="263525" algn="l"/>
              </a:tabLst>
            </a:pPr>
            <a:r>
              <a:rPr lang="ru-RU" sz="2000" b="1" dirty="0" smtClean="0">
                <a:effectLst/>
                <a:latin typeface="Calibri" pitchFamily="34" charset="0"/>
              </a:rPr>
              <a:t> </a:t>
            </a:r>
            <a:r>
              <a:rPr lang="ru-RU" sz="2400" b="1" u="sng" dirty="0" err="1" smtClean="0">
                <a:effectLst/>
                <a:latin typeface="Calibri" pitchFamily="34" charset="0"/>
              </a:rPr>
              <a:t>Этиопатогенез</a:t>
            </a:r>
            <a:endParaRPr lang="ru-RU" sz="1400" u="sng" dirty="0" smtClean="0">
              <a:effectLst/>
              <a:latin typeface="Calibri" pitchFamily="34" charset="0"/>
            </a:endParaRPr>
          </a:p>
          <a:p>
            <a:pPr marL="263525" indent="-263525" algn="ctr" eaLnBrk="1" hangingPunct="1">
              <a:lnSpc>
                <a:spcPct val="80000"/>
              </a:lnSpc>
              <a:buFont typeface="Wingdings" pitchFamily="2" charset="2"/>
              <a:buNone/>
              <a:tabLst>
                <a:tab pos="263525" algn="l"/>
              </a:tabLst>
            </a:pPr>
            <a:r>
              <a:rPr lang="ru-RU" sz="2200" dirty="0" smtClean="0">
                <a:effectLst/>
                <a:latin typeface="Calibri" pitchFamily="34" charset="0"/>
              </a:rPr>
              <a:t>В разное время предложены различные теории:</a:t>
            </a:r>
          </a:p>
          <a:p>
            <a:pPr marL="263525" indent="-263525" eaLnBrk="1" hangingPunct="1">
              <a:lnSpc>
                <a:spcPct val="80000"/>
              </a:lnSpc>
              <a:buFont typeface="Wingdings" pitchFamily="2" charset="2"/>
              <a:buNone/>
              <a:tabLst>
                <a:tab pos="263525" algn="l"/>
              </a:tabLst>
            </a:pPr>
            <a:endParaRPr lang="ru-RU" sz="2200" dirty="0" smtClean="0">
              <a:effectLst/>
              <a:latin typeface="Calibri" pitchFamily="34" charset="0"/>
            </a:endParaRP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Ашофф</a:t>
            </a:r>
            <a:r>
              <a:rPr lang="ru-RU" sz="2200" dirty="0" smtClean="0">
                <a:effectLst/>
                <a:latin typeface="Calibri" pitchFamily="34" charset="0"/>
              </a:rPr>
              <a:t> - инфекционная (первичный аффект).</a:t>
            </a: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Рейндорф</a:t>
            </a:r>
            <a:r>
              <a:rPr lang="ru-RU" sz="2200" dirty="0" smtClean="0">
                <a:effectLst/>
                <a:latin typeface="Calibri" pitchFamily="34" charset="0"/>
              </a:rPr>
              <a:t> - глисты, инородные тела, каловые камни.</a:t>
            </a: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Дьелофуа</a:t>
            </a:r>
            <a:r>
              <a:rPr lang="ru-RU" sz="2200" dirty="0" smtClean="0">
                <a:effectLst/>
                <a:latin typeface="Calibri" pitchFamily="34" charset="0"/>
              </a:rPr>
              <a:t> - нарушение оттока в следствии застоя, перегиба.</a:t>
            </a: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Риккер</a:t>
            </a:r>
            <a:r>
              <a:rPr lang="ru-RU" sz="2200" dirty="0" smtClean="0">
                <a:effectLst/>
                <a:latin typeface="Calibri" pitchFamily="34" charset="0"/>
              </a:rPr>
              <a:t> - ангионевроз (нарушения в сосудах).</a:t>
            </a: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Давыдовский</a:t>
            </a:r>
            <a:r>
              <a:rPr lang="ru-RU" sz="2200" dirty="0" smtClean="0">
                <a:effectLst/>
                <a:latin typeface="Calibri" pitchFamily="34" charset="0"/>
              </a:rPr>
              <a:t> - роль </a:t>
            </a:r>
            <a:r>
              <a:rPr lang="ru-RU" sz="2200" dirty="0" err="1" smtClean="0">
                <a:effectLst/>
                <a:latin typeface="Calibri" pitchFamily="34" charset="0"/>
              </a:rPr>
              <a:t>лимфосистемы</a:t>
            </a:r>
            <a:r>
              <a:rPr lang="ru-RU" sz="2200" dirty="0" smtClean="0">
                <a:effectLst/>
                <a:latin typeface="Calibri" pitchFamily="34" charset="0"/>
              </a:rPr>
              <a:t> (воспаление).</a:t>
            </a:r>
          </a:p>
          <a:p>
            <a:pPr marL="263525" indent="-263525" eaLnBrk="1" hangingPunct="1">
              <a:lnSpc>
                <a:spcPct val="80000"/>
              </a:lnSpc>
              <a:buFont typeface="Wingdings" pitchFamily="2" charset="2"/>
              <a:buNone/>
              <a:tabLst>
                <a:tab pos="263525" algn="l"/>
              </a:tabLst>
            </a:pPr>
            <a:r>
              <a:rPr lang="ru-RU" sz="2200" dirty="0" smtClean="0">
                <a:effectLst/>
                <a:latin typeface="Calibri" pitchFamily="34" charset="0"/>
              </a:rPr>
              <a:t>Греков – червеобразный отросток и пилорический отдел желудка хорошо иннервированы, взаимосвязаны между собой (аппендицит на фоне язвы, гастрита).</a:t>
            </a:r>
          </a:p>
          <a:p>
            <a:pPr marL="263525" indent="-263525" eaLnBrk="1" hangingPunct="1">
              <a:lnSpc>
                <a:spcPct val="80000"/>
              </a:lnSpc>
              <a:buFont typeface="Wingdings" pitchFamily="2" charset="2"/>
              <a:buNone/>
              <a:tabLst>
                <a:tab pos="263525" algn="l"/>
              </a:tabLst>
            </a:pPr>
            <a:r>
              <a:rPr lang="ru-RU" sz="2200" dirty="0" err="1" smtClean="0">
                <a:effectLst/>
                <a:latin typeface="Calibri" pitchFamily="34" charset="0"/>
              </a:rPr>
              <a:t>Шамов</a:t>
            </a:r>
            <a:r>
              <a:rPr lang="ru-RU" sz="2200" dirty="0" smtClean="0">
                <a:effectLst/>
                <a:latin typeface="Calibri" pitchFamily="34" charset="0"/>
              </a:rPr>
              <a:t>, Русаков, Еланский - аллергическая теория (особ. </a:t>
            </a:r>
            <a:r>
              <a:rPr lang="ru-RU" sz="2200" dirty="0" err="1" smtClean="0">
                <a:effectLst/>
                <a:latin typeface="Calibri" pitchFamily="34" charset="0"/>
              </a:rPr>
              <a:t>белк</a:t>
            </a:r>
            <a:r>
              <a:rPr lang="ru-RU" sz="2200" dirty="0" smtClean="0">
                <a:effectLst/>
                <a:latin typeface="Calibri" pitchFamily="34" charset="0"/>
              </a:rPr>
              <a:t>. пища -&gt; сенсибилизация -&gt; иммунный ответ).</a:t>
            </a:r>
          </a:p>
          <a:p>
            <a:pPr marL="263525" indent="-263525" eaLnBrk="1" hangingPunct="1">
              <a:lnSpc>
                <a:spcPct val="80000"/>
              </a:lnSpc>
              <a:buFont typeface="Wingdings" pitchFamily="2" charset="2"/>
              <a:buNone/>
              <a:tabLst>
                <a:tab pos="263525" algn="l"/>
              </a:tabLst>
            </a:pPr>
            <a:r>
              <a:rPr lang="ru-RU" sz="2200" b="1" dirty="0" smtClean="0">
                <a:effectLst/>
                <a:latin typeface="Calibri" pitchFamily="34" charset="0"/>
              </a:rPr>
              <a:t>Нервно-рефлекторная теория - нарушение трофики, сосудистой иннервации, двигательной иннервации, роль инфекции вторична. </a:t>
            </a:r>
          </a:p>
          <a:p>
            <a:pPr marL="263525" indent="-263525" eaLnBrk="1" hangingPunct="1">
              <a:lnSpc>
                <a:spcPct val="80000"/>
              </a:lnSpc>
              <a:buFont typeface="Wingdings" pitchFamily="2" charset="2"/>
              <a:buNone/>
              <a:tabLst>
                <a:tab pos="263525" algn="l"/>
              </a:tabLst>
            </a:pPr>
            <a:endParaRPr lang="ru-RU" sz="2200" b="1" dirty="0" smtClean="0">
              <a:solidFill>
                <a:srgbClr val="FF99FF"/>
              </a:solidFill>
              <a:effectLst/>
              <a:latin typeface="Calibri" pitchFamily="34" charset="0"/>
            </a:endParaRPr>
          </a:p>
          <a:p>
            <a:pPr marL="263525" indent="-263525" algn="ctr" eaLnBrk="1" hangingPunct="1">
              <a:lnSpc>
                <a:spcPct val="80000"/>
              </a:lnSpc>
              <a:buFont typeface="Wingdings" pitchFamily="2" charset="2"/>
              <a:buNone/>
              <a:tabLst>
                <a:tab pos="263525" algn="l"/>
              </a:tabLst>
            </a:pPr>
            <a:r>
              <a:rPr lang="ru-RU" sz="2400" i="1" dirty="0" smtClean="0">
                <a:solidFill>
                  <a:srgbClr val="FF33CC"/>
                </a:solidFill>
                <a:effectLst/>
                <a:latin typeface="Calibri" pitchFamily="34" charset="0"/>
              </a:rPr>
              <a:t>Заболевание </a:t>
            </a:r>
            <a:r>
              <a:rPr lang="ru-RU" sz="2400" i="1" dirty="0" err="1" smtClean="0">
                <a:solidFill>
                  <a:srgbClr val="FF33CC"/>
                </a:solidFill>
                <a:effectLst/>
                <a:latin typeface="Calibri" pitchFamily="34" charset="0"/>
              </a:rPr>
              <a:t>полиэтиологическое</a:t>
            </a:r>
            <a:r>
              <a:rPr lang="ru-RU" sz="2400" i="1" dirty="0" smtClean="0">
                <a:solidFill>
                  <a:srgbClr val="FF33CC"/>
                </a:solidFill>
                <a:effectLst/>
                <a:latin typeface="Calibri" pitchFamily="34" charset="0"/>
              </a:rPr>
              <a:t>, патогенез единый</a:t>
            </a:r>
            <a:r>
              <a:rPr lang="ru-RU" sz="2400" i="1" dirty="0" smtClean="0">
                <a:solidFill>
                  <a:srgbClr val="FF99FF"/>
                </a:solidFill>
                <a:effectLst/>
                <a:latin typeface="Calibri" pitchFamily="34" charset="0"/>
              </a:rPr>
              <a:t>.</a:t>
            </a:r>
          </a:p>
        </p:txBody>
      </p:sp>
      <p:sp>
        <p:nvSpPr>
          <p:cNvPr id="12291" name="Rectangle 3"/>
          <p:cNvSpPr>
            <a:spLocks noGrp="1" noChangeArrowheads="1"/>
          </p:cNvSpPr>
          <p:nvPr>
            <p:ph type="title"/>
          </p:nvPr>
        </p:nvSpPr>
        <p:spPr>
          <a:xfrm>
            <a:off x="1035050" y="288925"/>
            <a:ext cx="7402513" cy="1008063"/>
          </a:xfrm>
        </p:spPr>
        <p:txBody>
          <a:bodyPr/>
          <a:lstStyle/>
          <a:p>
            <a:pPr eaLnBrk="1" hangingPunct="1"/>
            <a:r>
              <a:rPr lang="ru-RU" sz="4800" dirty="0" smtClean="0">
                <a:effectLst/>
              </a:rPr>
              <a:t>Острый аппендицит</a:t>
            </a: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850106"/>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457200" y="908720"/>
            <a:ext cx="8229600" cy="5760640"/>
          </a:xfrm>
        </p:spPr>
        <p:txBody>
          <a:bodyPr/>
          <a:lstStyle/>
          <a:p>
            <a:pPr marL="0" indent="0" algn="ctr">
              <a:buNone/>
            </a:pPr>
            <a:r>
              <a:rPr lang="ru-RU" b="1" u="sng" dirty="0" smtClean="0">
                <a:effectLst/>
              </a:rPr>
              <a:t>Анатомия.</a:t>
            </a:r>
          </a:p>
          <a:p>
            <a:pPr marL="0" indent="0" algn="ctr">
              <a:buNone/>
            </a:pPr>
            <a:r>
              <a:rPr lang="ru-RU" sz="2800" dirty="0" smtClean="0">
                <a:effectLst/>
              </a:rPr>
              <a:t>Типичное расположение аппендикса.</a:t>
            </a:r>
            <a:endParaRPr lang="ru-RU" sz="2800" dirty="0">
              <a:effectLst/>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64342" y="2348880"/>
            <a:ext cx="6096000" cy="36724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16204843"/>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251520" y="1052736"/>
            <a:ext cx="8640960" cy="5688632"/>
          </a:xfrm>
        </p:spPr>
        <p:txBody>
          <a:bodyPr/>
          <a:lstStyle/>
          <a:p>
            <a:pPr marL="0" indent="0">
              <a:buNone/>
            </a:pPr>
            <a:r>
              <a:rPr lang="ru-RU" sz="2800" dirty="0" smtClean="0"/>
              <a:t>                                          </a:t>
            </a:r>
            <a:r>
              <a:rPr lang="ru-RU" sz="2800" b="1" u="sng" dirty="0" smtClean="0">
                <a:effectLst/>
              </a:rPr>
              <a:t>Анатомические особенности.</a:t>
            </a:r>
            <a:endParaRPr lang="ru-RU" sz="2800" dirty="0">
              <a:effectLst/>
            </a:endParaRPr>
          </a:p>
          <a:p>
            <a:pPr marL="0" indent="0">
              <a:buNone/>
            </a:pPr>
            <a:r>
              <a:rPr lang="ru-RU" sz="2800" dirty="0" smtClean="0">
                <a:effectLst/>
              </a:rPr>
              <a:t>                                           - тазовое расположение;</a:t>
            </a:r>
          </a:p>
          <a:p>
            <a:pPr marL="0" indent="0">
              <a:buNone/>
            </a:pPr>
            <a:r>
              <a:rPr lang="ru-RU" sz="2800" dirty="0">
                <a:effectLst/>
              </a:rPr>
              <a:t> </a:t>
            </a:r>
            <a:r>
              <a:rPr lang="ru-RU" sz="2800" dirty="0" smtClean="0">
                <a:effectLst/>
              </a:rPr>
              <a:t>                                          - </a:t>
            </a:r>
            <a:r>
              <a:rPr lang="ru-RU" sz="2800" dirty="0" err="1" smtClean="0">
                <a:effectLst/>
              </a:rPr>
              <a:t>ретроцекальное</a:t>
            </a:r>
            <a:r>
              <a:rPr lang="ru-RU" sz="2800" dirty="0" smtClean="0">
                <a:effectLst/>
              </a:rPr>
              <a:t> </a:t>
            </a:r>
            <a:r>
              <a:rPr lang="ru-RU" sz="2800" dirty="0" err="1" smtClean="0">
                <a:effectLst/>
              </a:rPr>
              <a:t>расположе</a:t>
            </a:r>
            <a:r>
              <a:rPr lang="ru-RU" sz="2800" dirty="0" smtClean="0">
                <a:effectLst/>
              </a:rPr>
              <a:t>-</a:t>
            </a:r>
          </a:p>
          <a:p>
            <a:pPr marL="0" indent="0">
              <a:buNone/>
            </a:pPr>
            <a:r>
              <a:rPr lang="ru-RU" sz="2800" dirty="0">
                <a:effectLst/>
              </a:rPr>
              <a:t> </a:t>
            </a:r>
            <a:r>
              <a:rPr lang="ru-RU" sz="2800" dirty="0" smtClean="0">
                <a:effectLst/>
              </a:rPr>
              <a:t>                                             </a:t>
            </a:r>
            <a:r>
              <a:rPr lang="ru-RU" sz="2800" dirty="0" err="1" smtClean="0">
                <a:effectLst/>
              </a:rPr>
              <a:t>ние</a:t>
            </a:r>
            <a:r>
              <a:rPr lang="ru-RU" sz="2800" dirty="0" smtClean="0">
                <a:effectLst/>
              </a:rPr>
              <a:t>;</a:t>
            </a:r>
          </a:p>
          <a:p>
            <a:pPr marL="0" indent="0">
              <a:buNone/>
            </a:pPr>
            <a:r>
              <a:rPr lang="ru-RU" sz="2800" dirty="0">
                <a:effectLst/>
              </a:rPr>
              <a:t> </a:t>
            </a:r>
            <a:r>
              <a:rPr lang="ru-RU" sz="2800" dirty="0" smtClean="0">
                <a:effectLst/>
              </a:rPr>
              <a:t>                                          - позади брыжейки;</a:t>
            </a:r>
          </a:p>
          <a:p>
            <a:pPr marL="0" indent="0">
              <a:buNone/>
            </a:pPr>
            <a:r>
              <a:rPr lang="ru-RU" sz="2800" dirty="0">
                <a:effectLst/>
              </a:rPr>
              <a:t> </a:t>
            </a:r>
            <a:r>
              <a:rPr lang="ru-RU" sz="2800" dirty="0" smtClean="0">
                <a:effectLst/>
              </a:rPr>
              <a:t>                                          - </a:t>
            </a:r>
            <a:r>
              <a:rPr lang="ru-RU" sz="2800" dirty="0" err="1" smtClean="0">
                <a:effectLst/>
              </a:rPr>
              <a:t>косовосходящее</a:t>
            </a:r>
            <a:r>
              <a:rPr lang="ru-RU" sz="2800" dirty="0" smtClean="0">
                <a:effectLst/>
              </a:rPr>
              <a:t> </a:t>
            </a:r>
            <a:r>
              <a:rPr lang="ru-RU" sz="2800" dirty="0" err="1" smtClean="0">
                <a:effectLst/>
              </a:rPr>
              <a:t>расположе</a:t>
            </a:r>
            <a:r>
              <a:rPr lang="ru-RU" sz="2800" dirty="0" smtClean="0">
                <a:effectLst/>
              </a:rPr>
              <a:t>-</a:t>
            </a:r>
          </a:p>
          <a:p>
            <a:pPr marL="0" indent="0">
              <a:buNone/>
            </a:pPr>
            <a:r>
              <a:rPr lang="ru-RU" sz="2800" dirty="0">
                <a:effectLst/>
              </a:rPr>
              <a:t> </a:t>
            </a:r>
            <a:r>
              <a:rPr lang="ru-RU" sz="2800" dirty="0" smtClean="0">
                <a:effectLst/>
              </a:rPr>
              <a:t>                                             </a:t>
            </a:r>
            <a:r>
              <a:rPr lang="ru-RU" sz="2800" dirty="0" err="1" smtClean="0">
                <a:effectLst/>
              </a:rPr>
              <a:t>ние</a:t>
            </a:r>
            <a:r>
              <a:rPr lang="ru-RU" sz="2800" dirty="0" smtClean="0">
                <a:effectLst/>
              </a:rPr>
              <a:t> перед подвздошной </a:t>
            </a:r>
          </a:p>
          <a:p>
            <a:pPr marL="0" indent="0">
              <a:buNone/>
            </a:pPr>
            <a:r>
              <a:rPr lang="ru-RU" sz="2800" dirty="0">
                <a:effectLst/>
              </a:rPr>
              <a:t> </a:t>
            </a:r>
            <a:r>
              <a:rPr lang="ru-RU" sz="2800" dirty="0" smtClean="0">
                <a:effectLst/>
              </a:rPr>
              <a:t>                                             кишкой;</a:t>
            </a:r>
          </a:p>
          <a:p>
            <a:pPr marL="0" indent="0">
              <a:buNone/>
            </a:pPr>
            <a:r>
              <a:rPr lang="ru-RU" sz="2800" dirty="0">
                <a:effectLst/>
              </a:rPr>
              <a:t> </a:t>
            </a:r>
            <a:r>
              <a:rPr lang="ru-RU" sz="2800" dirty="0" smtClean="0">
                <a:effectLst/>
              </a:rPr>
              <a:t>                                           - </a:t>
            </a:r>
            <a:r>
              <a:rPr lang="ru-RU" sz="2800" dirty="0" err="1" smtClean="0">
                <a:effectLst/>
              </a:rPr>
              <a:t>косовосходящее</a:t>
            </a:r>
            <a:r>
              <a:rPr lang="ru-RU" sz="2800" dirty="0" smtClean="0">
                <a:effectLst/>
              </a:rPr>
              <a:t> </a:t>
            </a:r>
            <a:r>
              <a:rPr lang="ru-RU" sz="2800" dirty="0" err="1" smtClean="0">
                <a:effectLst/>
              </a:rPr>
              <a:t>расположе</a:t>
            </a:r>
            <a:r>
              <a:rPr lang="ru-RU" sz="2800" dirty="0" smtClean="0">
                <a:effectLst/>
              </a:rPr>
              <a:t>-</a:t>
            </a:r>
          </a:p>
          <a:p>
            <a:pPr marL="0" indent="0">
              <a:buNone/>
            </a:pPr>
            <a:r>
              <a:rPr lang="ru-RU" sz="2800" dirty="0">
                <a:effectLst/>
              </a:rPr>
              <a:t> </a:t>
            </a:r>
            <a:r>
              <a:rPr lang="ru-RU" sz="2800" dirty="0" smtClean="0">
                <a:effectLst/>
              </a:rPr>
              <a:t>                                              </a:t>
            </a:r>
            <a:r>
              <a:rPr lang="ru-RU" sz="2800" dirty="0" err="1" smtClean="0">
                <a:effectLst/>
              </a:rPr>
              <a:t>ние</a:t>
            </a:r>
            <a:r>
              <a:rPr lang="ru-RU" sz="2800" dirty="0" smtClean="0">
                <a:effectLst/>
              </a:rPr>
              <a:t> позади подвздошной</a:t>
            </a:r>
          </a:p>
          <a:p>
            <a:pPr marL="0" indent="0">
              <a:buNone/>
            </a:pPr>
            <a:r>
              <a:rPr lang="ru-RU" sz="2800" dirty="0">
                <a:effectLst/>
              </a:rPr>
              <a:t> </a:t>
            </a:r>
            <a:r>
              <a:rPr lang="ru-RU" sz="2800" dirty="0" smtClean="0">
                <a:effectLst/>
              </a:rPr>
              <a:t>                                              кишки.</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92730" y="2132856"/>
            <a:ext cx="3672408" cy="36724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65811299"/>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body" idx="1"/>
          </p:nvPr>
        </p:nvSpPr>
        <p:spPr>
          <a:xfrm>
            <a:off x="900113" y="1196975"/>
            <a:ext cx="7488237" cy="5111750"/>
          </a:xfrm>
        </p:spPr>
        <p:txBody>
          <a:bodyPr/>
          <a:lstStyle/>
          <a:p>
            <a:pPr marL="274638" indent="-274638" algn="ctr" eaLnBrk="1" hangingPunct="1">
              <a:lnSpc>
                <a:spcPct val="80000"/>
              </a:lnSpc>
              <a:buFont typeface="Wingdings" pitchFamily="2" charset="2"/>
              <a:buNone/>
              <a:tabLst>
                <a:tab pos="182563" algn="l"/>
              </a:tabLst>
            </a:pPr>
            <a:r>
              <a:rPr lang="ru-RU" sz="2800" b="1" dirty="0" smtClean="0">
                <a:effectLst/>
                <a:latin typeface="Calibri" pitchFamily="34" charset="0"/>
              </a:rPr>
              <a:t>  </a:t>
            </a:r>
            <a:r>
              <a:rPr lang="ru-RU" sz="2800" b="1" u="sng" dirty="0" smtClean="0">
                <a:effectLst/>
                <a:latin typeface="Calibri" pitchFamily="34" charset="0"/>
              </a:rPr>
              <a:t>Классификация</a:t>
            </a:r>
          </a:p>
          <a:p>
            <a:pPr marL="274638" indent="-274638" algn="ctr" eaLnBrk="1" hangingPunct="1">
              <a:lnSpc>
                <a:spcPct val="80000"/>
              </a:lnSpc>
              <a:buFont typeface="Wingdings" pitchFamily="2" charset="2"/>
              <a:buNone/>
              <a:tabLst>
                <a:tab pos="182563" algn="l"/>
              </a:tabLst>
            </a:pPr>
            <a:r>
              <a:rPr lang="ru-RU" sz="2800" dirty="0" smtClean="0">
                <a:effectLst/>
                <a:latin typeface="Calibri" pitchFamily="34" charset="0"/>
              </a:rPr>
              <a:t>( по </a:t>
            </a:r>
            <a:r>
              <a:rPr lang="ru-RU" sz="2800" dirty="0" err="1" smtClean="0">
                <a:effectLst/>
                <a:latin typeface="Calibri" pitchFamily="34" charset="0"/>
              </a:rPr>
              <a:t>Абрикосову</a:t>
            </a:r>
            <a:r>
              <a:rPr lang="ru-RU" sz="2800" dirty="0" smtClean="0">
                <a:effectLst/>
                <a:latin typeface="Calibri" pitchFamily="34" charset="0"/>
              </a:rPr>
              <a:t>)</a:t>
            </a:r>
          </a:p>
          <a:p>
            <a:pPr eaLnBrk="1" hangingPunct="1">
              <a:lnSpc>
                <a:spcPct val="80000"/>
              </a:lnSpc>
              <a:tabLst>
                <a:tab pos="182563" algn="l"/>
              </a:tabLst>
            </a:pPr>
            <a:r>
              <a:rPr lang="ru-RU" sz="2800" dirty="0" smtClean="0">
                <a:effectLst/>
                <a:latin typeface="Calibri" pitchFamily="34" charset="0"/>
              </a:rPr>
              <a:t>Поверхностный аппендицит (катаральный) – до 12 часов;</a:t>
            </a:r>
          </a:p>
          <a:p>
            <a:pPr eaLnBrk="1" hangingPunct="1">
              <a:lnSpc>
                <a:spcPct val="80000"/>
              </a:lnSpc>
              <a:tabLst>
                <a:tab pos="182563" algn="l"/>
              </a:tabLst>
            </a:pPr>
            <a:r>
              <a:rPr lang="ru-RU" sz="2800" dirty="0" smtClean="0">
                <a:effectLst/>
                <a:latin typeface="Calibri" pitchFamily="34" charset="0"/>
              </a:rPr>
              <a:t>Флегмонозный аппендицит (12-48 часов):</a:t>
            </a:r>
          </a:p>
          <a:p>
            <a:pPr marL="0" indent="0" eaLnBrk="1" hangingPunct="1">
              <a:lnSpc>
                <a:spcPct val="80000"/>
              </a:lnSpc>
              <a:buNone/>
              <a:tabLst>
                <a:tab pos="182563" algn="l"/>
              </a:tabLst>
            </a:pPr>
            <a:r>
              <a:rPr lang="ru-RU" sz="2800" dirty="0" smtClean="0">
                <a:effectLst/>
                <a:latin typeface="Calibri" pitchFamily="34" charset="0"/>
              </a:rPr>
              <a:t>		- простой </a:t>
            </a:r>
            <a:r>
              <a:rPr lang="ru-RU" sz="2800" dirty="0" err="1" smtClean="0">
                <a:effectLst/>
                <a:latin typeface="Calibri" pitchFamily="34" charset="0"/>
              </a:rPr>
              <a:t>флегманозный</a:t>
            </a:r>
            <a:r>
              <a:rPr lang="ru-RU" sz="2800" dirty="0" smtClean="0">
                <a:effectLst/>
                <a:latin typeface="Calibri" pitchFamily="34" charset="0"/>
              </a:rPr>
              <a:t> аппендицит;</a:t>
            </a:r>
          </a:p>
          <a:p>
            <a:pPr marL="0" indent="0" eaLnBrk="1" hangingPunct="1">
              <a:lnSpc>
                <a:spcPct val="80000"/>
              </a:lnSpc>
              <a:buNone/>
              <a:tabLst>
                <a:tab pos="182563" algn="l"/>
              </a:tabLst>
            </a:pPr>
            <a:r>
              <a:rPr lang="ru-RU" sz="2800" dirty="0">
                <a:effectLst/>
                <a:latin typeface="Calibri" pitchFamily="34" charset="0"/>
              </a:rPr>
              <a:t>	</a:t>
            </a:r>
            <a:r>
              <a:rPr lang="ru-RU" sz="2800" dirty="0" smtClean="0">
                <a:effectLst/>
                <a:latin typeface="Calibri" pitchFamily="34" charset="0"/>
              </a:rPr>
              <a:t>	- флегмонозно-язвенный аппендицит;</a:t>
            </a:r>
          </a:p>
          <a:p>
            <a:pPr marL="0" indent="0" eaLnBrk="1" hangingPunct="1">
              <a:lnSpc>
                <a:spcPct val="80000"/>
              </a:lnSpc>
              <a:buNone/>
              <a:tabLst>
                <a:tab pos="182563" algn="l"/>
              </a:tabLst>
            </a:pPr>
            <a:r>
              <a:rPr lang="ru-RU" sz="2800" dirty="0">
                <a:effectLst/>
                <a:latin typeface="Calibri" pitchFamily="34" charset="0"/>
              </a:rPr>
              <a:t>	</a:t>
            </a:r>
            <a:r>
              <a:rPr lang="ru-RU" sz="2800" dirty="0" smtClean="0">
                <a:effectLst/>
                <a:latin typeface="Calibri" pitchFamily="34" charset="0"/>
              </a:rPr>
              <a:t>	- </a:t>
            </a:r>
            <a:r>
              <a:rPr lang="ru-RU" sz="2800" dirty="0" err="1" smtClean="0">
                <a:effectLst/>
                <a:latin typeface="Calibri" pitchFamily="34" charset="0"/>
              </a:rPr>
              <a:t>апостематозный</a:t>
            </a:r>
            <a:r>
              <a:rPr lang="ru-RU" sz="2800" dirty="0" smtClean="0">
                <a:effectLst/>
                <a:latin typeface="Calibri" pitchFamily="34" charset="0"/>
              </a:rPr>
              <a:t> аппендицит (без </a:t>
            </a:r>
            <a:r>
              <a:rPr lang="ru-RU" sz="2800" dirty="0" err="1" smtClean="0">
                <a:effectLst/>
                <a:latin typeface="Calibri" pitchFamily="34" charset="0"/>
              </a:rPr>
              <a:t>перф</a:t>
            </a:r>
            <a:r>
              <a:rPr lang="ru-RU" sz="2800" dirty="0" smtClean="0">
                <a:effectLst/>
                <a:latin typeface="Calibri" pitchFamily="34" charset="0"/>
              </a:rPr>
              <a:t>.; с </a:t>
            </a:r>
            <a:r>
              <a:rPr lang="ru-RU" sz="2800" dirty="0" err="1" smtClean="0">
                <a:effectLst/>
                <a:latin typeface="Calibri" pitchFamily="34" charset="0"/>
              </a:rPr>
              <a:t>перф</a:t>
            </a:r>
            <a:r>
              <a:rPr lang="ru-RU" sz="2800" dirty="0" smtClean="0">
                <a:effectLst/>
                <a:latin typeface="Calibri" pitchFamily="34" charset="0"/>
              </a:rPr>
              <a:t>.)</a:t>
            </a:r>
          </a:p>
          <a:p>
            <a:pPr eaLnBrk="1" hangingPunct="1">
              <a:lnSpc>
                <a:spcPct val="80000"/>
              </a:lnSpc>
              <a:tabLst>
                <a:tab pos="182563" algn="l"/>
              </a:tabLst>
            </a:pPr>
            <a:r>
              <a:rPr lang="ru-RU" sz="2800" dirty="0" smtClean="0">
                <a:effectLst/>
                <a:latin typeface="Calibri" pitchFamily="34" charset="0"/>
              </a:rPr>
              <a:t>Гангренозный аппендицит (более 48 часов):</a:t>
            </a:r>
          </a:p>
          <a:p>
            <a:pPr marL="0" indent="0" eaLnBrk="1" hangingPunct="1">
              <a:lnSpc>
                <a:spcPct val="80000"/>
              </a:lnSpc>
              <a:buNone/>
              <a:tabLst>
                <a:tab pos="182563" algn="l"/>
              </a:tabLst>
            </a:pPr>
            <a:r>
              <a:rPr lang="ru-RU" sz="2800" dirty="0">
                <a:effectLst/>
                <a:latin typeface="Calibri" pitchFamily="34" charset="0"/>
              </a:rPr>
              <a:t>	</a:t>
            </a:r>
            <a:r>
              <a:rPr lang="ru-RU" sz="2800" dirty="0" smtClean="0">
                <a:effectLst/>
                <a:latin typeface="Calibri" pitchFamily="34" charset="0"/>
              </a:rPr>
              <a:t>	- первичный (без </a:t>
            </a:r>
            <a:r>
              <a:rPr lang="ru-RU" sz="2800" dirty="0" err="1" smtClean="0">
                <a:effectLst/>
                <a:latin typeface="Calibri" pitchFamily="34" charset="0"/>
              </a:rPr>
              <a:t>перф</a:t>
            </a:r>
            <a:r>
              <a:rPr lang="ru-RU" sz="2800" dirty="0" smtClean="0">
                <a:effectLst/>
                <a:latin typeface="Calibri" pitchFamily="34" charset="0"/>
              </a:rPr>
              <a:t>.; с </a:t>
            </a:r>
            <a:r>
              <a:rPr lang="ru-RU" sz="2800" dirty="0" err="1" smtClean="0">
                <a:effectLst/>
                <a:latin typeface="Calibri" pitchFamily="34" charset="0"/>
              </a:rPr>
              <a:t>перф</a:t>
            </a:r>
            <a:r>
              <a:rPr lang="ru-RU" sz="2800" dirty="0" smtClean="0">
                <a:effectLst/>
                <a:latin typeface="Calibri" pitchFamily="34" charset="0"/>
              </a:rPr>
              <a:t>.)</a:t>
            </a:r>
          </a:p>
          <a:p>
            <a:pPr marL="0" indent="0" eaLnBrk="1" hangingPunct="1">
              <a:lnSpc>
                <a:spcPct val="80000"/>
              </a:lnSpc>
              <a:buNone/>
              <a:tabLst>
                <a:tab pos="182563" algn="l"/>
              </a:tabLst>
            </a:pPr>
            <a:r>
              <a:rPr lang="ru-RU" sz="2800" dirty="0">
                <a:effectLst/>
                <a:latin typeface="Calibri" pitchFamily="34" charset="0"/>
              </a:rPr>
              <a:t>	</a:t>
            </a:r>
            <a:r>
              <a:rPr lang="ru-RU" sz="2800" dirty="0" smtClean="0">
                <a:effectLst/>
                <a:latin typeface="Calibri" pitchFamily="34" charset="0"/>
              </a:rPr>
              <a:t>	- вторичный (без </a:t>
            </a:r>
            <a:r>
              <a:rPr lang="ru-RU" sz="2800" dirty="0" err="1" smtClean="0">
                <a:effectLst/>
                <a:latin typeface="Calibri" pitchFamily="34" charset="0"/>
              </a:rPr>
              <a:t>перф</a:t>
            </a:r>
            <a:r>
              <a:rPr lang="ru-RU" sz="2800" dirty="0" smtClean="0">
                <a:effectLst/>
                <a:latin typeface="Calibri" pitchFamily="34" charset="0"/>
              </a:rPr>
              <a:t>.; с </a:t>
            </a:r>
            <a:r>
              <a:rPr lang="ru-RU" sz="2800" dirty="0" err="1" smtClean="0">
                <a:effectLst/>
                <a:latin typeface="Calibri" pitchFamily="34" charset="0"/>
              </a:rPr>
              <a:t>перф</a:t>
            </a:r>
            <a:r>
              <a:rPr lang="ru-RU" sz="2800" dirty="0" smtClean="0">
                <a:effectLst/>
                <a:latin typeface="Calibri" pitchFamily="34" charset="0"/>
              </a:rPr>
              <a:t>.)</a:t>
            </a:r>
          </a:p>
          <a:p>
            <a:pPr marL="274638" indent="-274638" eaLnBrk="1" hangingPunct="1">
              <a:lnSpc>
                <a:spcPct val="80000"/>
              </a:lnSpc>
              <a:buFont typeface="Wingdings" pitchFamily="2" charset="2"/>
              <a:buNone/>
              <a:tabLst>
                <a:tab pos="182563" algn="l"/>
              </a:tabLst>
            </a:pPr>
            <a:endParaRPr lang="ru-RU" sz="2400" b="1" dirty="0" smtClean="0">
              <a:effectLst/>
              <a:latin typeface="Calibri" pitchFamily="34" charset="0"/>
            </a:endParaRPr>
          </a:p>
          <a:p>
            <a:pPr marL="274638" indent="-274638" eaLnBrk="1" hangingPunct="1">
              <a:lnSpc>
                <a:spcPct val="80000"/>
              </a:lnSpc>
              <a:buFont typeface="Wingdings" pitchFamily="2" charset="2"/>
              <a:buNone/>
              <a:tabLst>
                <a:tab pos="182563" algn="l"/>
              </a:tabLst>
            </a:pPr>
            <a:endParaRPr lang="ru-RU" sz="2000" b="1" dirty="0" smtClean="0">
              <a:effectLst/>
              <a:latin typeface="Calibri" pitchFamily="34" charset="0"/>
            </a:endParaRPr>
          </a:p>
          <a:p>
            <a:pPr marL="0" indent="0" eaLnBrk="1" hangingPunct="1">
              <a:lnSpc>
                <a:spcPct val="80000"/>
              </a:lnSpc>
              <a:buClr>
                <a:schemeClr val="tx1"/>
              </a:buClr>
              <a:buSzTx/>
              <a:buNone/>
              <a:tabLst>
                <a:tab pos="182563" algn="l"/>
              </a:tabLst>
            </a:pPr>
            <a:endParaRPr lang="ru-RU" sz="2000" dirty="0" smtClean="0">
              <a:effectLst/>
              <a:latin typeface="Calibri" pitchFamily="34" charset="0"/>
            </a:endParaRPr>
          </a:p>
        </p:txBody>
      </p:sp>
      <p:sp>
        <p:nvSpPr>
          <p:cNvPr id="13315" name="Rectangle 3"/>
          <p:cNvSpPr>
            <a:spLocks noGrp="1" noChangeArrowheads="1"/>
          </p:cNvSpPr>
          <p:nvPr>
            <p:ph type="title"/>
          </p:nvPr>
        </p:nvSpPr>
        <p:spPr>
          <a:xfrm>
            <a:off x="1035050" y="288925"/>
            <a:ext cx="7402513" cy="1008063"/>
          </a:xfrm>
        </p:spPr>
        <p:txBody>
          <a:bodyPr/>
          <a:lstStyle/>
          <a:p>
            <a:pPr eaLnBrk="1" hangingPunct="1"/>
            <a:r>
              <a:rPr lang="ru-RU" sz="4800" dirty="0">
                <a:effectLst/>
              </a:rPr>
              <a:t>Острый аппендицит</a:t>
            </a:r>
            <a:endParaRPr lang="ru-RU" sz="4800" dirty="0" smtClean="0">
              <a:effectLst/>
            </a:endParaRPr>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778098"/>
          </a:xfrm>
        </p:spPr>
        <p:txBody>
          <a:bodyPr/>
          <a:lstStyle/>
          <a:p>
            <a:r>
              <a:rPr lang="ru-RU" dirty="0">
                <a:effectLst/>
              </a:rPr>
              <a:t>Острый </a:t>
            </a:r>
            <a:r>
              <a:rPr lang="ru-RU" dirty="0" smtClean="0">
                <a:effectLst/>
              </a:rPr>
              <a:t>аппендицит.</a:t>
            </a:r>
            <a:endParaRPr lang="ru-RU" dirty="0"/>
          </a:p>
        </p:txBody>
      </p:sp>
      <p:sp>
        <p:nvSpPr>
          <p:cNvPr id="3" name="Объект 2"/>
          <p:cNvSpPr>
            <a:spLocks noGrp="1"/>
          </p:cNvSpPr>
          <p:nvPr>
            <p:ph idx="1"/>
          </p:nvPr>
        </p:nvSpPr>
        <p:spPr>
          <a:xfrm>
            <a:off x="179512" y="980728"/>
            <a:ext cx="8856984" cy="5760640"/>
          </a:xfrm>
        </p:spPr>
        <p:txBody>
          <a:bodyPr/>
          <a:lstStyle/>
          <a:p>
            <a:pPr marL="0" indent="0" algn="ctr">
              <a:buNone/>
            </a:pPr>
            <a:r>
              <a:rPr lang="ru-RU" sz="2800" b="1" u="sng" dirty="0" smtClean="0">
                <a:effectLst/>
              </a:rPr>
              <a:t>Клиническая картина.</a:t>
            </a:r>
          </a:p>
          <a:p>
            <a:r>
              <a:rPr lang="ru-RU" sz="2400" b="1" u="sng" dirty="0" smtClean="0">
                <a:effectLst/>
              </a:rPr>
              <a:t>Боль.</a:t>
            </a:r>
          </a:p>
          <a:p>
            <a:pPr marL="0" indent="0">
              <a:buNone/>
            </a:pPr>
            <a:r>
              <a:rPr lang="ru-RU" sz="2400" dirty="0">
                <a:effectLst/>
              </a:rPr>
              <a:t>	</a:t>
            </a:r>
            <a:r>
              <a:rPr lang="ru-RU" sz="2400" dirty="0" smtClean="0">
                <a:effectLst/>
              </a:rPr>
              <a:t>- чаще сначала в </a:t>
            </a:r>
            <a:r>
              <a:rPr lang="ru-RU" sz="2400" dirty="0" err="1" smtClean="0">
                <a:effectLst/>
              </a:rPr>
              <a:t>эпигастрии</a:t>
            </a:r>
            <a:r>
              <a:rPr lang="ru-RU" sz="2400" dirty="0" smtClean="0">
                <a:effectLst/>
              </a:rPr>
              <a:t>, а затем (через 2-6 час.) спускаются в правую подвздошную область, оставаясь постоянными и, как правило, никуда не </a:t>
            </a:r>
            <a:r>
              <a:rPr lang="ru-RU" sz="2400" dirty="0" err="1" smtClean="0">
                <a:effectLst/>
              </a:rPr>
              <a:t>иррадиируя</a:t>
            </a:r>
            <a:r>
              <a:rPr lang="ru-RU" sz="2400" dirty="0" smtClean="0">
                <a:effectLst/>
              </a:rPr>
              <a:t>. (</a:t>
            </a:r>
            <a:r>
              <a:rPr lang="ru-RU" sz="2400" b="1" dirty="0" smtClean="0">
                <a:effectLst/>
              </a:rPr>
              <a:t>симптом </a:t>
            </a:r>
            <a:r>
              <a:rPr lang="ru-RU" sz="2400" b="1" dirty="0" err="1" smtClean="0">
                <a:effectLst/>
              </a:rPr>
              <a:t>Кохера</a:t>
            </a:r>
            <a:r>
              <a:rPr lang="ru-RU" sz="2400" b="1" dirty="0" smtClean="0">
                <a:effectLst/>
              </a:rPr>
              <a:t>-Волковича</a:t>
            </a:r>
            <a:r>
              <a:rPr lang="ru-RU" sz="2400" dirty="0" smtClean="0">
                <a:effectLst/>
              </a:rPr>
              <a:t>);</a:t>
            </a:r>
          </a:p>
          <a:p>
            <a:pPr marL="0" indent="0">
              <a:buNone/>
            </a:pPr>
            <a:r>
              <a:rPr lang="ru-RU" sz="2400" dirty="0">
                <a:effectLst/>
              </a:rPr>
              <a:t>	</a:t>
            </a:r>
            <a:r>
              <a:rPr lang="ru-RU" sz="2400" dirty="0" smtClean="0">
                <a:effectLst/>
              </a:rPr>
              <a:t>- боли появляются по всему животу и только потом локализуются в правой подвздошной области. Также первоначально они могут ощущаться в районе пупка.</a:t>
            </a:r>
          </a:p>
          <a:p>
            <a:pPr marL="0" indent="0">
              <a:buNone/>
            </a:pPr>
            <a:r>
              <a:rPr lang="ru-RU" sz="2400" dirty="0">
                <a:effectLst/>
              </a:rPr>
              <a:t>	</a:t>
            </a:r>
            <a:r>
              <a:rPr lang="ru-RU" sz="2400" dirty="0" smtClean="0">
                <a:effectLst/>
              </a:rPr>
              <a:t>- сразу возникают в правой подвздошной области.</a:t>
            </a:r>
          </a:p>
          <a:p>
            <a:r>
              <a:rPr lang="ru-RU" sz="2400" b="1" u="sng" dirty="0" smtClean="0">
                <a:effectLst/>
              </a:rPr>
              <a:t>Тошнота, однократная рвота, анорексия, возможна диарея.</a:t>
            </a:r>
          </a:p>
          <a:p>
            <a:r>
              <a:rPr lang="ru-RU" sz="2400" b="1" u="sng" dirty="0" smtClean="0">
                <a:effectLst/>
              </a:rPr>
              <a:t>Субфебрилитет.</a:t>
            </a:r>
          </a:p>
          <a:p>
            <a:r>
              <a:rPr lang="ru-RU" sz="2400" b="1" u="sng" dirty="0" smtClean="0">
                <a:effectLst/>
              </a:rPr>
              <a:t>Триада </a:t>
            </a:r>
            <a:r>
              <a:rPr lang="ru-RU" sz="2400" b="1" u="sng" dirty="0" err="1" smtClean="0">
                <a:effectLst/>
              </a:rPr>
              <a:t>Дьелафуа</a:t>
            </a:r>
            <a:r>
              <a:rPr lang="ru-RU" sz="2400" b="1" u="sng" dirty="0" smtClean="0">
                <a:effectLst/>
              </a:rPr>
              <a:t> </a:t>
            </a:r>
            <a:r>
              <a:rPr lang="ru-RU" sz="2400" dirty="0" smtClean="0">
                <a:effectLst/>
              </a:rPr>
              <a:t>– боль, локальное напряжение мышц, гиперестезия кожи в правой подвздошной области.</a:t>
            </a:r>
          </a:p>
          <a:p>
            <a:pPr marL="0" indent="0">
              <a:buNone/>
            </a:pPr>
            <a:r>
              <a:rPr lang="ru-RU" sz="2800" dirty="0">
                <a:effectLst/>
              </a:rPr>
              <a:t>	</a:t>
            </a:r>
            <a:r>
              <a:rPr lang="ru-RU" sz="2800" dirty="0" smtClean="0">
                <a:effectLst/>
              </a:rPr>
              <a:t> </a:t>
            </a:r>
            <a:endParaRPr lang="ru-RU" sz="2800" dirty="0">
              <a:effectLst/>
            </a:endParaRPr>
          </a:p>
        </p:txBody>
      </p:sp>
    </p:spTree>
    <p:extLst>
      <p:ext uri="{BB962C8B-B14F-4D97-AF65-F5344CB8AC3E}">
        <p14:creationId xmlns:p14="http://schemas.microsoft.com/office/powerpoint/2010/main" xmlns="" val="880841970"/>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792088"/>
          </a:xfrm>
        </p:spPr>
        <p:txBody>
          <a:bodyPr/>
          <a:lstStyle/>
          <a:p>
            <a:r>
              <a:rPr lang="ru-RU" dirty="0">
                <a:effectLst/>
              </a:rPr>
              <a:t>Острый аппендицит</a:t>
            </a:r>
            <a:r>
              <a:rPr lang="ru-RU" dirty="0" smtClean="0">
                <a:effectLst/>
              </a:rPr>
              <a:t>.</a:t>
            </a:r>
            <a:endParaRPr lang="ru-RU" dirty="0"/>
          </a:p>
        </p:txBody>
      </p:sp>
      <p:sp>
        <p:nvSpPr>
          <p:cNvPr id="3" name="Объект 2"/>
          <p:cNvSpPr>
            <a:spLocks noGrp="1"/>
          </p:cNvSpPr>
          <p:nvPr>
            <p:ph idx="1"/>
          </p:nvPr>
        </p:nvSpPr>
        <p:spPr>
          <a:xfrm>
            <a:off x="179512" y="980728"/>
            <a:ext cx="8712968" cy="5616624"/>
          </a:xfrm>
        </p:spPr>
        <p:txBody>
          <a:bodyPr/>
          <a:lstStyle/>
          <a:p>
            <a:pPr marL="0" indent="0">
              <a:buNone/>
            </a:pPr>
            <a:r>
              <a:rPr lang="ru-RU" b="1" dirty="0" smtClean="0">
                <a:effectLst/>
              </a:rPr>
              <a:t>Симптом </a:t>
            </a:r>
            <a:r>
              <a:rPr lang="ru-RU" b="1" dirty="0" err="1" smtClean="0">
                <a:effectLst/>
              </a:rPr>
              <a:t>Щёткина-Блюмберга</a:t>
            </a:r>
            <a:r>
              <a:rPr lang="ru-RU" b="1" dirty="0" smtClean="0">
                <a:effectLst/>
              </a:rPr>
              <a:t>.</a:t>
            </a:r>
            <a:endParaRPr lang="ru-RU" sz="2800" dirty="0" smtClean="0">
              <a:effectLst/>
            </a:endParaRPr>
          </a:p>
          <a:p>
            <a:pPr marL="0" indent="0">
              <a:buNone/>
            </a:pPr>
            <a:r>
              <a:rPr lang="ru-RU" sz="2800" b="1" dirty="0">
                <a:effectLst/>
              </a:rPr>
              <a:t>	</a:t>
            </a:r>
            <a:r>
              <a:rPr lang="ru-RU" sz="2800" dirty="0" smtClean="0">
                <a:effectLst/>
              </a:rPr>
              <a:t>Медленное надавливание на переднюю брюшную стенку всеми сложенными вместе пальцами кисти с последующим их быстрым отнятием усиливает боль в момент снятия пальцев с живота больного.</a:t>
            </a:r>
            <a:endParaRPr lang="ru-RU" b="1" dirty="0" smtClean="0">
              <a:effectLst/>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35696" y="3356992"/>
            <a:ext cx="5400600" cy="31919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62583148"/>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648072"/>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251520" y="764704"/>
            <a:ext cx="8640960" cy="6093296"/>
          </a:xfrm>
        </p:spPr>
        <p:txBody>
          <a:bodyPr/>
          <a:lstStyle/>
          <a:p>
            <a:pPr marL="0" indent="0">
              <a:buNone/>
            </a:pPr>
            <a:r>
              <a:rPr lang="ru-RU" b="1" dirty="0" smtClean="0">
                <a:effectLst/>
              </a:rPr>
              <a:t>Симптом </a:t>
            </a:r>
            <a:r>
              <a:rPr lang="ru-RU" b="1" dirty="0" err="1" smtClean="0">
                <a:effectLst/>
              </a:rPr>
              <a:t>Ситковского</a:t>
            </a:r>
            <a:r>
              <a:rPr lang="ru-RU" b="1" dirty="0" smtClean="0">
                <a:effectLst/>
              </a:rPr>
              <a:t>.</a:t>
            </a:r>
            <a:endParaRPr lang="ru-RU" sz="2800" dirty="0" smtClean="0">
              <a:effectLst/>
            </a:endParaRPr>
          </a:p>
          <a:p>
            <a:pPr marL="0" indent="0">
              <a:buNone/>
            </a:pPr>
            <a:r>
              <a:rPr lang="ru-RU" sz="2800" b="1" dirty="0">
                <a:effectLst/>
              </a:rPr>
              <a:t>	</a:t>
            </a:r>
            <a:r>
              <a:rPr lang="ru-RU" sz="2800" dirty="0" smtClean="0">
                <a:effectLst/>
              </a:rPr>
              <a:t>Усиление болей в правой подвздошной области в положении больного на левом боку вследствие отвисания слепой кишки, натяжения воспалённой брюшины и брыжейки червеобразного отростка.</a:t>
            </a:r>
          </a:p>
          <a:p>
            <a:pPr marL="0" indent="0">
              <a:buNone/>
            </a:pPr>
            <a:r>
              <a:rPr lang="ru-RU" sz="2800" b="1" dirty="0" smtClean="0">
                <a:effectLst/>
              </a:rPr>
              <a:t>				</a:t>
            </a:r>
            <a:r>
              <a:rPr lang="ru-RU" b="1" dirty="0" smtClean="0">
                <a:effectLst/>
              </a:rPr>
              <a:t>Симптом </a:t>
            </a:r>
            <a:r>
              <a:rPr lang="ru-RU" b="1" dirty="0" err="1" smtClean="0">
                <a:effectLst/>
              </a:rPr>
              <a:t>Бартомье</a:t>
            </a:r>
            <a:r>
              <a:rPr lang="ru-RU" b="1" dirty="0" smtClean="0">
                <a:effectLst/>
              </a:rPr>
              <a:t>-Ми-</a:t>
            </a:r>
          </a:p>
          <a:p>
            <a:pPr marL="0" indent="0">
              <a:buNone/>
            </a:pPr>
            <a:r>
              <a:rPr lang="ru-RU" sz="2800" b="1" dirty="0">
                <a:effectLst/>
              </a:rPr>
              <a:t> </a:t>
            </a:r>
            <a:r>
              <a:rPr lang="ru-RU" sz="2800" b="1" dirty="0" smtClean="0">
                <a:effectLst/>
              </a:rPr>
              <a:t>                                         </a:t>
            </a:r>
            <a:r>
              <a:rPr lang="ru-RU" b="1" dirty="0" err="1" smtClean="0">
                <a:effectLst/>
              </a:rPr>
              <a:t>хельсона</a:t>
            </a:r>
            <a:r>
              <a:rPr lang="ru-RU" b="1" dirty="0" smtClean="0">
                <a:effectLst/>
              </a:rPr>
              <a:t>.</a:t>
            </a:r>
            <a:endParaRPr lang="ru-RU" dirty="0" smtClean="0">
              <a:effectLst/>
            </a:endParaRPr>
          </a:p>
          <a:p>
            <a:pPr marL="0" indent="0">
              <a:buNone/>
            </a:pPr>
            <a:r>
              <a:rPr lang="ru-RU" sz="2800" b="1" dirty="0">
                <a:effectLst/>
              </a:rPr>
              <a:t> </a:t>
            </a:r>
            <a:r>
              <a:rPr lang="ru-RU" sz="2800" b="1" dirty="0" smtClean="0">
                <a:effectLst/>
              </a:rPr>
              <a:t>                                         </a:t>
            </a:r>
            <a:r>
              <a:rPr lang="ru-RU" sz="2800" dirty="0" smtClean="0">
                <a:effectLst/>
              </a:rPr>
              <a:t>Появление или усиление </a:t>
            </a:r>
            <a:r>
              <a:rPr lang="ru-RU" sz="2800" dirty="0" err="1" smtClean="0">
                <a:effectLst/>
              </a:rPr>
              <a:t>бо</a:t>
            </a:r>
            <a:r>
              <a:rPr lang="ru-RU" sz="2800" dirty="0" smtClean="0">
                <a:effectLst/>
              </a:rPr>
              <a:t>-</a:t>
            </a:r>
          </a:p>
          <a:p>
            <a:pPr marL="0" indent="0">
              <a:buNone/>
            </a:pPr>
            <a:r>
              <a:rPr lang="ru-RU" sz="2800" dirty="0">
                <a:effectLst/>
              </a:rPr>
              <a:t> </a:t>
            </a:r>
            <a:r>
              <a:rPr lang="ru-RU" sz="2800" dirty="0" smtClean="0">
                <a:effectLst/>
              </a:rPr>
              <a:t>                                         лей при пальпации правой </a:t>
            </a:r>
          </a:p>
          <a:p>
            <a:pPr marL="0" indent="0">
              <a:buNone/>
            </a:pPr>
            <a:r>
              <a:rPr lang="ru-RU" sz="2800" dirty="0">
                <a:effectLst/>
              </a:rPr>
              <a:t> </a:t>
            </a:r>
            <a:r>
              <a:rPr lang="ru-RU" sz="2800" dirty="0" smtClean="0">
                <a:effectLst/>
              </a:rPr>
              <a:t>                                          подвздошной области в том же</a:t>
            </a:r>
          </a:p>
          <a:p>
            <a:pPr marL="0" indent="0">
              <a:buNone/>
            </a:pPr>
            <a:r>
              <a:rPr lang="ru-RU" sz="2800" dirty="0">
                <a:effectLst/>
              </a:rPr>
              <a:t> </a:t>
            </a:r>
            <a:r>
              <a:rPr lang="ru-RU" sz="2800" dirty="0" smtClean="0">
                <a:effectLst/>
              </a:rPr>
              <a:t>                                          положении больного на левом</a:t>
            </a:r>
          </a:p>
          <a:p>
            <a:pPr marL="0" indent="0">
              <a:buNone/>
            </a:pPr>
            <a:r>
              <a:rPr lang="ru-RU" sz="2800" dirty="0">
                <a:effectLst/>
              </a:rPr>
              <a:t> </a:t>
            </a:r>
            <a:r>
              <a:rPr lang="ru-RU" sz="2800" dirty="0" smtClean="0">
                <a:effectLst/>
              </a:rPr>
              <a:t>                                          боку.                           </a:t>
            </a:r>
            <a:r>
              <a:rPr lang="ru-RU" sz="2800" b="1" dirty="0" smtClean="0">
                <a:effectLst/>
              </a:rPr>
              <a:t>	</a:t>
            </a:r>
            <a:endParaRPr lang="ru-RU" dirty="0">
              <a:effectLst/>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1520" y="3284984"/>
            <a:ext cx="3528392" cy="33360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42143093"/>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008112"/>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251520" y="1124744"/>
            <a:ext cx="8640960" cy="5472608"/>
          </a:xfrm>
        </p:spPr>
        <p:txBody>
          <a:bodyPr/>
          <a:lstStyle/>
          <a:p>
            <a:pPr marL="0" indent="0">
              <a:buNone/>
            </a:pPr>
            <a:r>
              <a:rPr lang="ru-RU" b="1" dirty="0" smtClean="0">
                <a:effectLst/>
              </a:rPr>
              <a:t>Симптом </a:t>
            </a:r>
            <a:r>
              <a:rPr lang="ru-RU" b="1" dirty="0" err="1" smtClean="0">
                <a:effectLst/>
              </a:rPr>
              <a:t>Ровзинга</a:t>
            </a:r>
            <a:r>
              <a:rPr lang="ru-RU" b="1" dirty="0" smtClean="0">
                <a:effectLst/>
              </a:rPr>
              <a:t>.</a:t>
            </a:r>
            <a:endParaRPr lang="ru-RU" sz="2800" dirty="0" smtClean="0">
              <a:effectLst/>
            </a:endParaRPr>
          </a:p>
          <a:p>
            <a:pPr marL="0" indent="0">
              <a:buNone/>
            </a:pPr>
            <a:r>
              <a:rPr lang="ru-RU" sz="2800" dirty="0" smtClean="0">
                <a:effectLst/>
              </a:rPr>
              <a:t>	Возникновение боли в правой подвздошной области при лёгких толчкообразных движениях пальцами правой кисти в левой подвздошной области, </a:t>
            </a:r>
          </a:p>
          <a:p>
            <a:pPr marL="0" indent="0">
              <a:buNone/>
            </a:pPr>
            <a:r>
              <a:rPr lang="ru-RU" sz="2800" dirty="0">
                <a:effectLst/>
              </a:rPr>
              <a:t> </a:t>
            </a:r>
            <a:r>
              <a:rPr lang="ru-RU" sz="2800" dirty="0" smtClean="0">
                <a:effectLst/>
              </a:rPr>
              <a:t>                                                          левая кисть ограни-</a:t>
            </a:r>
          </a:p>
          <a:p>
            <a:pPr marL="0" indent="0">
              <a:buNone/>
            </a:pPr>
            <a:r>
              <a:rPr lang="ru-RU" sz="2800" dirty="0">
                <a:effectLst/>
              </a:rPr>
              <a:t> </a:t>
            </a:r>
            <a:r>
              <a:rPr lang="ru-RU" sz="2800" dirty="0" smtClean="0">
                <a:effectLst/>
              </a:rPr>
              <a:t>                                                          </a:t>
            </a:r>
            <a:r>
              <a:rPr lang="ru-RU" sz="2800" dirty="0" err="1" smtClean="0">
                <a:effectLst/>
              </a:rPr>
              <a:t>чивает</a:t>
            </a:r>
            <a:r>
              <a:rPr lang="ru-RU" sz="2800" dirty="0" smtClean="0">
                <a:effectLst/>
              </a:rPr>
              <a:t> правую поло-</a:t>
            </a:r>
          </a:p>
          <a:p>
            <a:pPr marL="0" indent="0">
              <a:buNone/>
            </a:pPr>
            <a:r>
              <a:rPr lang="ru-RU" sz="2800" dirty="0">
                <a:effectLst/>
              </a:rPr>
              <a:t> </a:t>
            </a:r>
            <a:r>
              <a:rPr lang="ru-RU" sz="2800" dirty="0" smtClean="0">
                <a:effectLst/>
              </a:rPr>
              <a:t>                                                          вину живота от левой</a:t>
            </a:r>
          </a:p>
          <a:p>
            <a:pPr marL="0" indent="0">
              <a:buNone/>
            </a:pPr>
            <a:r>
              <a:rPr lang="ru-RU" sz="2800" dirty="0">
                <a:effectLst/>
              </a:rPr>
              <a:t> </a:t>
            </a:r>
            <a:r>
              <a:rPr lang="ru-RU" sz="2800" dirty="0" smtClean="0">
                <a:effectLst/>
              </a:rPr>
              <a:t>                                                          (гидродинамическое</a:t>
            </a:r>
          </a:p>
          <a:p>
            <a:pPr marL="0" indent="0">
              <a:buNone/>
            </a:pPr>
            <a:r>
              <a:rPr lang="ru-RU" sz="2800" dirty="0">
                <a:effectLst/>
              </a:rPr>
              <a:t> </a:t>
            </a:r>
            <a:r>
              <a:rPr lang="ru-RU" sz="2800" dirty="0" smtClean="0">
                <a:effectLst/>
              </a:rPr>
              <a:t>                                                          воздействие на ап-</a:t>
            </a:r>
          </a:p>
          <a:p>
            <a:pPr marL="0" indent="0">
              <a:buNone/>
            </a:pPr>
            <a:r>
              <a:rPr lang="ru-RU" sz="2800" dirty="0">
                <a:effectLst/>
              </a:rPr>
              <a:t> </a:t>
            </a:r>
            <a:r>
              <a:rPr lang="ru-RU" sz="2800" dirty="0" smtClean="0">
                <a:effectLst/>
              </a:rPr>
              <a:t>                                                          </a:t>
            </a:r>
            <a:r>
              <a:rPr lang="ru-RU" sz="2800" dirty="0" err="1" smtClean="0">
                <a:effectLst/>
              </a:rPr>
              <a:t>пендикс</a:t>
            </a:r>
            <a:r>
              <a:rPr lang="ru-RU" sz="2800" dirty="0" smtClean="0">
                <a:effectLst/>
              </a:rPr>
              <a:t>).   </a:t>
            </a:r>
            <a:r>
              <a:rPr lang="ru-RU" sz="2800" dirty="0">
                <a:effectLst/>
              </a:rPr>
              <a:t>	</a:t>
            </a:r>
            <a:endParaRPr lang="ru-RU" dirty="0">
              <a:effectLst/>
            </a:endParaRP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8" y="3284984"/>
            <a:ext cx="5040560" cy="3329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65020705"/>
      </p:ext>
    </p:extLst>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179512" y="908720"/>
            <a:ext cx="8784976" cy="5760640"/>
          </a:xfrm>
        </p:spPr>
        <p:txBody>
          <a:bodyPr/>
          <a:lstStyle/>
          <a:p>
            <a:pPr marL="0" indent="0">
              <a:buNone/>
            </a:pPr>
            <a:r>
              <a:rPr lang="ru-RU" b="1" dirty="0" smtClean="0">
                <a:effectLst/>
              </a:rPr>
              <a:t>Симптом Воскресенского («ночной рубашки»)</a:t>
            </a:r>
            <a:endParaRPr lang="ru-RU" sz="2800" dirty="0" smtClean="0">
              <a:effectLst/>
            </a:endParaRPr>
          </a:p>
          <a:p>
            <a:pPr marL="0" indent="0">
              <a:buNone/>
            </a:pPr>
            <a:r>
              <a:rPr lang="ru-RU" dirty="0" smtClean="0">
                <a:effectLst/>
              </a:rPr>
              <a:t>	</a:t>
            </a:r>
            <a:r>
              <a:rPr lang="ru-RU" sz="2800" dirty="0" smtClean="0">
                <a:effectLst/>
              </a:rPr>
              <a:t>При быстром проведении сверху вниз от надчревной к правой подвздошной области пальцами правой кисти через рубашку, натянутую на животе больного левой кистью врача, определяется болезненность в правой подвздошной области.</a:t>
            </a:r>
            <a:endParaRPr lang="ru-RU" dirty="0">
              <a:effectLst/>
            </a:endParaRPr>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339752" y="3789040"/>
            <a:ext cx="4392488" cy="28083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57389627"/>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864096"/>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251520" y="1052736"/>
            <a:ext cx="8640960" cy="5544616"/>
          </a:xfrm>
        </p:spPr>
        <p:txBody>
          <a:bodyPr/>
          <a:lstStyle/>
          <a:p>
            <a:pPr marL="0" indent="0">
              <a:buNone/>
            </a:pPr>
            <a:r>
              <a:rPr lang="ru-RU" b="1" dirty="0" smtClean="0">
                <a:effectLst/>
              </a:rPr>
              <a:t>Симптом </a:t>
            </a:r>
            <a:r>
              <a:rPr lang="ru-RU" b="1" dirty="0" err="1" smtClean="0">
                <a:effectLst/>
              </a:rPr>
              <a:t>Раздольского</a:t>
            </a:r>
            <a:r>
              <a:rPr lang="ru-RU" b="1" dirty="0" smtClean="0">
                <a:effectLst/>
              </a:rPr>
              <a:t>.</a:t>
            </a:r>
            <a:endParaRPr lang="ru-RU" sz="2800" dirty="0" smtClean="0">
              <a:effectLst/>
            </a:endParaRPr>
          </a:p>
          <a:p>
            <a:pPr marL="0" indent="0">
              <a:buNone/>
            </a:pPr>
            <a:r>
              <a:rPr lang="ru-RU" sz="2800" dirty="0">
                <a:effectLst/>
              </a:rPr>
              <a:t>	</a:t>
            </a:r>
            <a:r>
              <a:rPr lang="ru-RU" sz="2800" dirty="0" smtClean="0">
                <a:effectLst/>
              </a:rPr>
              <a:t>При перкуссии передней брюшной стенки  возникает болезненность в </a:t>
            </a:r>
            <a:r>
              <a:rPr lang="ru-RU" sz="2800" dirty="0">
                <a:effectLst/>
              </a:rPr>
              <a:t>правой подвздошной области </a:t>
            </a:r>
            <a:r>
              <a:rPr lang="ru-RU" sz="2800" dirty="0" smtClean="0">
                <a:effectLst/>
              </a:rPr>
              <a:t>.</a:t>
            </a:r>
            <a:endParaRPr lang="ru-RU" dirty="0">
              <a:effectLst/>
            </a:endParaRP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339752" y="2708920"/>
            <a:ext cx="6264696" cy="40324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80677848"/>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864096"/>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179512" y="1052736"/>
            <a:ext cx="8712968" cy="5544616"/>
          </a:xfrm>
        </p:spPr>
        <p:txBody>
          <a:bodyPr/>
          <a:lstStyle/>
          <a:p>
            <a:pPr marL="0" indent="0">
              <a:buNone/>
            </a:pPr>
            <a:r>
              <a:rPr lang="ru-RU" b="1" dirty="0" smtClean="0">
                <a:effectLst/>
              </a:rPr>
              <a:t>Симптом Образцова.</a:t>
            </a:r>
            <a:endParaRPr lang="ru-RU" sz="2800" dirty="0" smtClean="0">
              <a:effectLst/>
            </a:endParaRPr>
          </a:p>
          <a:p>
            <a:pPr marL="0" indent="0" eaLnBrk="1" hangingPunct="1">
              <a:lnSpc>
                <a:spcPct val="80000"/>
              </a:lnSpc>
              <a:spcBef>
                <a:spcPts val="0"/>
              </a:spcBef>
              <a:buClr>
                <a:schemeClr val="tx1"/>
              </a:buClr>
              <a:buNone/>
              <a:tabLst>
                <a:tab pos="182563" algn="l"/>
              </a:tabLst>
              <a:defRPr/>
            </a:pPr>
            <a:r>
              <a:rPr lang="ru-RU" sz="2800" dirty="0" smtClean="0">
                <a:effectLst/>
              </a:rPr>
              <a:t>		Усиление </a:t>
            </a:r>
            <a:r>
              <a:rPr lang="ru-RU" sz="2800" dirty="0">
                <a:effectLst/>
              </a:rPr>
              <a:t>болезненности при давлении на слепую кишку и </a:t>
            </a:r>
            <a:r>
              <a:rPr lang="ru-RU" sz="2800" dirty="0" smtClean="0">
                <a:effectLst/>
              </a:rPr>
              <a:t>одновременном </a:t>
            </a:r>
            <a:r>
              <a:rPr lang="ru-RU" sz="2800" dirty="0">
                <a:effectLst/>
              </a:rPr>
              <a:t>поднимании </a:t>
            </a:r>
            <a:r>
              <a:rPr lang="ru-RU" sz="2800" dirty="0" smtClean="0">
                <a:effectLst/>
              </a:rPr>
              <a:t>пациентом выпрямленной </a:t>
            </a:r>
            <a:r>
              <a:rPr lang="ru-RU" sz="2800" dirty="0">
                <a:effectLst/>
              </a:rPr>
              <a:t>в коленном суставе правой </a:t>
            </a:r>
            <a:r>
              <a:rPr lang="ru-RU" sz="2800" dirty="0" smtClean="0">
                <a:effectLst/>
              </a:rPr>
              <a:t>ноги.</a:t>
            </a:r>
            <a:r>
              <a:rPr lang="ru-RU" dirty="0" smtClean="0">
                <a:effectLst/>
                <a:latin typeface="Calibri" pitchFamily="34" charset="0"/>
              </a:rPr>
              <a:t> </a:t>
            </a:r>
            <a:endParaRPr lang="ru-RU" dirty="0">
              <a:effectLst/>
              <a:latin typeface="Calibri" pitchFamily="34" charset="0"/>
            </a:endParaRPr>
          </a:p>
          <a:p>
            <a:pPr marL="0" indent="0">
              <a:buNone/>
            </a:pPr>
            <a:endParaRPr lang="ru-RU" dirty="0">
              <a:effectLst/>
            </a:endParaRP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115616" y="2852936"/>
            <a:ext cx="6624736" cy="38469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99029281"/>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251520" y="908720"/>
            <a:ext cx="8640960" cy="5760640"/>
          </a:xfrm>
        </p:spPr>
        <p:txBody>
          <a:bodyPr/>
          <a:lstStyle/>
          <a:p>
            <a:pPr marL="0" indent="0">
              <a:buNone/>
            </a:pPr>
            <a:r>
              <a:rPr lang="ru-RU" b="1" dirty="0" smtClean="0">
                <a:effectLst/>
              </a:rPr>
              <a:t>Симптом </a:t>
            </a:r>
            <a:r>
              <a:rPr lang="ru-RU" b="1" dirty="0" err="1" smtClean="0">
                <a:effectLst/>
              </a:rPr>
              <a:t>Коупа</a:t>
            </a:r>
            <a:r>
              <a:rPr lang="ru-RU" b="1" dirty="0" smtClean="0">
                <a:effectLst/>
              </a:rPr>
              <a:t>.</a:t>
            </a:r>
            <a:endParaRPr lang="ru-RU" sz="2800" dirty="0" smtClean="0">
              <a:effectLst/>
            </a:endParaRPr>
          </a:p>
          <a:p>
            <a:pPr marL="0" indent="0">
              <a:buNone/>
            </a:pPr>
            <a:r>
              <a:rPr lang="ru-RU" sz="2800" dirty="0">
                <a:effectLst/>
              </a:rPr>
              <a:t>	</a:t>
            </a:r>
            <a:r>
              <a:rPr lang="ru-RU" sz="2800" dirty="0" smtClean="0">
                <a:effectLst/>
              </a:rPr>
              <a:t>При </a:t>
            </a:r>
            <a:r>
              <a:rPr lang="ru-RU" sz="2800" dirty="0" err="1" smtClean="0">
                <a:effectLst/>
              </a:rPr>
              <a:t>ротировании</a:t>
            </a:r>
            <a:r>
              <a:rPr lang="ru-RU" sz="2800" dirty="0" smtClean="0">
                <a:effectLst/>
              </a:rPr>
              <a:t> согнутой правой ноги пациента кнаружи определяется болезненность в правой подвздошной области.</a:t>
            </a:r>
          </a:p>
          <a:p>
            <a:pPr marL="0" indent="0">
              <a:buNone/>
            </a:pPr>
            <a:r>
              <a:rPr lang="ru-RU" b="1" dirty="0">
                <a:effectLst/>
              </a:rPr>
              <a:t>С</a:t>
            </a:r>
            <a:r>
              <a:rPr lang="ru-RU" b="1" dirty="0" smtClean="0">
                <a:effectLst/>
              </a:rPr>
              <a:t>имптом </a:t>
            </a:r>
            <a:r>
              <a:rPr lang="ru-RU" b="1" dirty="0" err="1" smtClean="0">
                <a:effectLst/>
              </a:rPr>
              <a:t>Долинова</a:t>
            </a:r>
            <a:r>
              <a:rPr lang="ru-RU" b="1" dirty="0" smtClean="0">
                <a:effectLst/>
              </a:rPr>
              <a:t>.</a:t>
            </a:r>
            <a:endParaRPr lang="ru-RU" dirty="0" smtClean="0">
              <a:effectLst/>
            </a:endParaRPr>
          </a:p>
          <a:p>
            <a:pPr marL="0" indent="0">
              <a:buNone/>
            </a:pPr>
            <a:r>
              <a:rPr lang="ru-RU" sz="2800" spc="-30" dirty="0" smtClean="0">
                <a:effectLst/>
              </a:rPr>
              <a:t>	Усиление </a:t>
            </a:r>
            <a:r>
              <a:rPr lang="ru-RU" sz="2800" spc="-30" dirty="0">
                <a:effectLst/>
              </a:rPr>
              <a:t>боли в правой подвздошной области при втягивании </a:t>
            </a:r>
            <a:r>
              <a:rPr lang="ru-RU" sz="2800" spc="-30" dirty="0" smtClean="0">
                <a:effectLst/>
              </a:rPr>
              <a:t>живота</a:t>
            </a:r>
            <a:r>
              <a:rPr lang="ru-RU" sz="2800" spc="-30" dirty="0">
                <a:effectLst/>
              </a:rPr>
              <a:t>.</a:t>
            </a:r>
          </a:p>
          <a:p>
            <a:pPr marL="0" indent="0" eaLnBrk="1" hangingPunct="1">
              <a:lnSpc>
                <a:spcPct val="80000"/>
              </a:lnSpc>
              <a:spcBef>
                <a:spcPts val="0"/>
              </a:spcBef>
              <a:buClr>
                <a:schemeClr val="tx1"/>
              </a:buClr>
              <a:buNone/>
              <a:tabLst>
                <a:tab pos="182563" algn="l"/>
              </a:tabLst>
              <a:defRPr/>
            </a:pPr>
            <a:r>
              <a:rPr lang="ru-RU" b="1" dirty="0" smtClean="0">
                <a:effectLst/>
              </a:rPr>
              <a:t>Симптом </a:t>
            </a:r>
            <a:r>
              <a:rPr lang="ru-RU" b="1" dirty="0" err="1" smtClean="0">
                <a:effectLst/>
              </a:rPr>
              <a:t>Ризвана</a:t>
            </a:r>
            <a:r>
              <a:rPr lang="ru-RU" b="1" dirty="0" smtClean="0">
                <a:effectLst/>
              </a:rPr>
              <a:t>.</a:t>
            </a:r>
          </a:p>
          <a:p>
            <a:pPr marL="0" indent="0" eaLnBrk="1" hangingPunct="1">
              <a:lnSpc>
                <a:spcPct val="80000"/>
              </a:lnSpc>
              <a:spcBef>
                <a:spcPts val="0"/>
              </a:spcBef>
              <a:buClr>
                <a:schemeClr val="tx1"/>
              </a:buClr>
              <a:buNone/>
              <a:tabLst>
                <a:tab pos="182563" algn="l"/>
              </a:tabLst>
              <a:defRPr/>
            </a:pPr>
            <a:r>
              <a:rPr lang="ru-RU" b="1" dirty="0">
                <a:effectLst/>
              </a:rPr>
              <a:t>	</a:t>
            </a:r>
            <a:r>
              <a:rPr lang="ru-RU" b="1" dirty="0" smtClean="0">
                <a:effectLst/>
              </a:rPr>
              <a:t>	</a:t>
            </a:r>
            <a:r>
              <a:rPr lang="ru-RU" sz="2800" dirty="0" smtClean="0">
                <a:effectLst/>
              </a:rPr>
              <a:t>Усиление </a:t>
            </a:r>
            <a:r>
              <a:rPr lang="ru-RU" sz="2800" dirty="0">
                <a:effectLst/>
              </a:rPr>
              <a:t>боли в правой подвздошной области при глубоком </a:t>
            </a:r>
            <a:r>
              <a:rPr lang="ru-RU" sz="2800" dirty="0" smtClean="0">
                <a:effectLst/>
              </a:rPr>
              <a:t>вдохе.</a:t>
            </a:r>
          </a:p>
          <a:p>
            <a:pPr marL="0" indent="0" eaLnBrk="1" hangingPunct="1">
              <a:lnSpc>
                <a:spcPct val="80000"/>
              </a:lnSpc>
              <a:spcBef>
                <a:spcPts val="0"/>
              </a:spcBef>
              <a:buClr>
                <a:schemeClr val="tx1"/>
              </a:buClr>
              <a:buNone/>
              <a:tabLst>
                <a:tab pos="182563" algn="l"/>
              </a:tabLst>
              <a:defRPr/>
            </a:pPr>
            <a:r>
              <a:rPr lang="ru-RU" b="1" spc="-30" dirty="0" smtClean="0">
                <a:effectLst/>
              </a:rPr>
              <a:t>Симптом </a:t>
            </a:r>
            <a:r>
              <a:rPr lang="ru-RU" b="1" spc="-30" dirty="0">
                <a:effectLst/>
              </a:rPr>
              <a:t>Кушниренко (</a:t>
            </a:r>
            <a:r>
              <a:rPr lang="ru-RU" b="1" spc="-30" dirty="0" smtClean="0">
                <a:effectLst/>
              </a:rPr>
              <a:t>Караваевой)</a:t>
            </a:r>
            <a:r>
              <a:rPr lang="ru-RU" sz="2800" b="1" spc="-30" dirty="0" smtClean="0">
                <a:effectLst/>
              </a:rPr>
              <a:t>.</a:t>
            </a:r>
          </a:p>
          <a:p>
            <a:pPr marL="0" indent="0" eaLnBrk="1" hangingPunct="1">
              <a:lnSpc>
                <a:spcPct val="80000"/>
              </a:lnSpc>
              <a:spcBef>
                <a:spcPts val="0"/>
              </a:spcBef>
              <a:buClr>
                <a:schemeClr val="tx1"/>
              </a:buClr>
              <a:buNone/>
              <a:tabLst>
                <a:tab pos="182563" algn="l"/>
              </a:tabLst>
              <a:defRPr/>
            </a:pPr>
            <a:r>
              <a:rPr lang="ru-RU" sz="2800" spc="-30" dirty="0" smtClean="0">
                <a:effectLst/>
              </a:rPr>
              <a:t>		У</a:t>
            </a:r>
            <a:r>
              <a:rPr lang="ru-RU" sz="2800" spc="-40" dirty="0" smtClean="0">
                <a:effectLst/>
              </a:rPr>
              <a:t>силение </a:t>
            </a:r>
            <a:r>
              <a:rPr lang="ru-RU" sz="2800" spc="-40" dirty="0">
                <a:effectLst/>
              </a:rPr>
              <a:t>боли в правой подвздошной области при </a:t>
            </a:r>
            <a:r>
              <a:rPr lang="ru-RU" sz="2800" spc="-40" dirty="0" smtClean="0">
                <a:effectLst/>
              </a:rPr>
              <a:t>кашле.</a:t>
            </a:r>
            <a:endParaRPr lang="ru-RU" sz="2800" spc="-40" dirty="0">
              <a:effectLst/>
            </a:endParaRPr>
          </a:p>
          <a:p>
            <a:pPr marL="0" indent="0" eaLnBrk="1" hangingPunct="1">
              <a:lnSpc>
                <a:spcPct val="80000"/>
              </a:lnSpc>
              <a:spcBef>
                <a:spcPts val="0"/>
              </a:spcBef>
              <a:buClr>
                <a:schemeClr val="tx1"/>
              </a:buClr>
              <a:buNone/>
              <a:tabLst>
                <a:tab pos="182563" algn="l"/>
              </a:tabLst>
              <a:defRPr/>
            </a:pPr>
            <a:endParaRPr lang="ru-RU" sz="2800" dirty="0">
              <a:effectLst/>
            </a:endParaRPr>
          </a:p>
          <a:p>
            <a:pPr marL="0" indent="0">
              <a:buNone/>
            </a:pPr>
            <a:endParaRPr lang="ru-RU" b="1" dirty="0">
              <a:effectLst/>
            </a:endParaRPr>
          </a:p>
        </p:txBody>
      </p:sp>
    </p:spTree>
    <p:extLst>
      <p:ext uri="{BB962C8B-B14F-4D97-AF65-F5344CB8AC3E}">
        <p14:creationId xmlns:p14="http://schemas.microsoft.com/office/powerpoint/2010/main" xmlns="" val="3819607318"/>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lstStyle/>
          <a:p>
            <a:r>
              <a:rPr lang="ru-RU" dirty="0">
                <a:effectLst/>
              </a:rPr>
              <a:t>Острый аппендицит.</a:t>
            </a:r>
            <a:endParaRPr lang="ru-RU" dirty="0"/>
          </a:p>
        </p:txBody>
      </p:sp>
      <p:sp>
        <p:nvSpPr>
          <p:cNvPr id="3" name="Объект 2"/>
          <p:cNvSpPr>
            <a:spLocks noGrp="1"/>
          </p:cNvSpPr>
          <p:nvPr>
            <p:ph idx="1"/>
          </p:nvPr>
        </p:nvSpPr>
        <p:spPr>
          <a:xfrm>
            <a:off x="107504" y="836712"/>
            <a:ext cx="8856984" cy="5832648"/>
          </a:xfrm>
        </p:spPr>
        <p:txBody>
          <a:bodyPr/>
          <a:lstStyle/>
          <a:p>
            <a:pPr marL="0" indent="0" algn="ctr">
              <a:buNone/>
            </a:pPr>
            <a:r>
              <a:rPr lang="ru-RU" sz="2400" b="1" dirty="0" smtClean="0">
                <a:effectLst/>
                <a:latin typeface="Calibri" pitchFamily="34" charset="0"/>
              </a:rPr>
              <a:t>Особенности у пожилых.</a:t>
            </a:r>
          </a:p>
          <a:p>
            <a:pPr marL="0" indent="0" algn="just">
              <a:buNone/>
            </a:pPr>
            <a:r>
              <a:rPr lang="ru-RU" sz="2400" dirty="0" smtClean="0">
                <a:effectLst/>
                <a:latin typeface="Calibri" pitchFamily="34" charset="0"/>
              </a:rPr>
              <a:t>	Клиническая картина более стёрта, т. </a:t>
            </a:r>
            <a:r>
              <a:rPr lang="ru-RU" sz="2400" dirty="0">
                <a:effectLst/>
                <a:latin typeface="Calibri" pitchFamily="34" charset="0"/>
              </a:rPr>
              <a:t>к</a:t>
            </a:r>
            <a:r>
              <a:rPr lang="ru-RU" sz="2400" dirty="0" smtClean="0">
                <a:effectLst/>
                <a:latin typeface="Calibri" pitchFamily="34" charset="0"/>
              </a:rPr>
              <a:t>. в аппендиксе возникают дистрофические изменения, мышцы передней брюшной стенки атрофированы. Трудности в диагностике возникают также из-за того, что пожилые пациенты привыкают к болевым ощущениям у себя в животе.</a:t>
            </a:r>
          </a:p>
          <a:p>
            <a:pPr marL="0" indent="0" algn="ctr">
              <a:buNone/>
            </a:pPr>
            <a:r>
              <a:rPr lang="ru-RU" sz="2400" b="1" dirty="0" smtClean="0">
                <a:effectLst/>
                <a:latin typeface="Calibri" pitchFamily="34" charset="0"/>
              </a:rPr>
              <a:t>Особенности у детей.</a:t>
            </a:r>
            <a:endParaRPr lang="ru-RU" sz="2400" dirty="0" smtClean="0">
              <a:effectLst/>
              <a:latin typeface="Calibri" pitchFamily="34" charset="0"/>
            </a:endParaRPr>
          </a:p>
          <a:p>
            <a:pPr marL="0" indent="0" algn="just">
              <a:buNone/>
            </a:pPr>
            <a:r>
              <a:rPr lang="ru-RU" sz="2400" dirty="0">
                <a:effectLst/>
                <a:latin typeface="Calibri" pitchFamily="34" charset="0"/>
              </a:rPr>
              <a:t>	</a:t>
            </a:r>
            <a:r>
              <a:rPr lang="ru-RU" sz="2400" dirty="0" smtClean="0">
                <a:effectLst/>
                <a:latin typeface="Calibri" pitchFamily="34" charset="0"/>
              </a:rPr>
              <a:t>Быстрое развитие деструктивных форм и осложнений. В начале заболевания дети в возрасте 3-5 лет становятся беспокойными, в положении на животе беспокойство и плач усиливаются. В первые часы болезни часто наблюдается повторная рвота. </a:t>
            </a:r>
            <a:r>
              <a:rPr lang="ru-RU" sz="2400" b="1" dirty="0" smtClean="0">
                <a:effectLst/>
                <a:latin typeface="Calibri" pitchFamily="34" charset="0"/>
              </a:rPr>
              <a:t>Симптом </a:t>
            </a:r>
            <a:r>
              <a:rPr lang="ru-RU" sz="2400" b="1" dirty="0" err="1" smtClean="0">
                <a:effectLst/>
                <a:latin typeface="Calibri" pitchFamily="34" charset="0"/>
              </a:rPr>
              <a:t>Краснобаева</a:t>
            </a:r>
            <a:r>
              <a:rPr lang="ru-RU" sz="2400" dirty="0">
                <a:effectLst/>
                <a:latin typeface="Calibri" pitchFamily="34" charset="0"/>
              </a:rPr>
              <a:t> </a:t>
            </a:r>
            <a:r>
              <a:rPr lang="ru-RU" sz="2400" dirty="0" smtClean="0">
                <a:effectLst/>
                <a:latin typeface="Calibri" pitchFamily="34" charset="0"/>
              </a:rPr>
              <a:t>(напряжение прямой мышцы живота справа). Симптомы раздражения брюшины выражены неотчётливо. </a:t>
            </a:r>
            <a:r>
              <a:rPr lang="ru-RU" sz="2400" b="1" dirty="0" smtClean="0">
                <a:effectLst/>
                <a:latin typeface="Calibri" pitchFamily="34" charset="0"/>
              </a:rPr>
              <a:t>Симптом «отдёргивания руки» </a:t>
            </a:r>
            <a:r>
              <a:rPr lang="ru-RU" sz="2400" dirty="0" smtClean="0">
                <a:effectLst/>
                <a:latin typeface="Calibri" pitchFamily="34" charset="0"/>
              </a:rPr>
              <a:t>– ребёнок отдёргивает руку врача или матери.</a:t>
            </a:r>
            <a:endParaRPr lang="ru-RU" sz="2400" dirty="0">
              <a:effectLst/>
              <a:latin typeface="Calibri" pitchFamily="34" charset="0"/>
            </a:endParaRPr>
          </a:p>
        </p:txBody>
      </p:sp>
    </p:spTree>
    <p:extLst>
      <p:ext uri="{BB962C8B-B14F-4D97-AF65-F5344CB8AC3E}">
        <p14:creationId xmlns:p14="http://schemas.microsoft.com/office/powerpoint/2010/main" xmlns="" val="2547122220"/>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179512" y="980728"/>
            <a:ext cx="8784976" cy="5688632"/>
          </a:xfrm>
        </p:spPr>
        <p:txBody>
          <a:bodyPr/>
          <a:lstStyle/>
          <a:p>
            <a:pPr marL="182563" indent="-182563" algn="ctr" eaLnBrk="1" hangingPunct="1">
              <a:lnSpc>
                <a:spcPct val="80000"/>
              </a:lnSpc>
              <a:buFont typeface="Wingdings" pitchFamily="2" charset="2"/>
              <a:buNone/>
            </a:pPr>
            <a:r>
              <a:rPr lang="ru-RU" sz="900" b="1" dirty="0" smtClean="0">
                <a:effectLst/>
                <a:latin typeface="Calibri" pitchFamily="34" charset="0"/>
              </a:rPr>
              <a:t>  </a:t>
            </a:r>
            <a:r>
              <a:rPr lang="ru-RU" sz="2400" b="1" dirty="0" smtClean="0">
                <a:effectLst/>
                <a:latin typeface="Calibri" pitchFamily="34" charset="0"/>
              </a:rPr>
              <a:t>Особенности у беременных.</a:t>
            </a:r>
          </a:p>
          <a:p>
            <a:pPr marL="182563" indent="-182563" eaLnBrk="1" hangingPunct="1">
              <a:lnSpc>
                <a:spcPct val="80000"/>
              </a:lnSpc>
              <a:buFont typeface="Wingdings" pitchFamily="2" charset="2"/>
              <a:buNone/>
            </a:pPr>
            <a:r>
              <a:rPr lang="ru-RU" sz="2100" dirty="0" smtClean="0">
                <a:effectLst/>
                <a:latin typeface="Calibri" pitchFamily="34" charset="0"/>
              </a:rPr>
              <a:t>  Самая частая причина оперативных вмешательств у беременных. </a:t>
            </a:r>
          </a:p>
          <a:p>
            <a:pPr marL="182563" indent="-182563" eaLnBrk="1" hangingPunct="1">
              <a:lnSpc>
                <a:spcPct val="80000"/>
              </a:lnSpc>
              <a:buFont typeface="Wingdings" pitchFamily="2" charset="2"/>
              <a:buNone/>
            </a:pPr>
            <a:r>
              <a:rPr lang="ru-RU" sz="2100" dirty="0" smtClean="0">
                <a:effectLst/>
                <a:latin typeface="Calibri" pitchFamily="34" charset="0"/>
              </a:rPr>
              <a:t>   Частота у беременных: 1 случай на 700—2000 беременных.</a:t>
            </a:r>
          </a:p>
          <a:p>
            <a:pPr marL="182563" indent="-182563" eaLnBrk="1" hangingPunct="1">
              <a:lnSpc>
                <a:spcPct val="80000"/>
              </a:lnSpc>
              <a:buFont typeface="Wingdings" pitchFamily="2" charset="2"/>
              <a:buNone/>
            </a:pPr>
            <a:endParaRPr lang="ru-RU" sz="2100" b="1" dirty="0" smtClean="0">
              <a:effectLst/>
              <a:latin typeface="Calibri" pitchFamily="34" charset="0"/>
            </a:endParaRPr>
          </a:p>
          <a:p>
            <a:pPr marL="182563" indent="-182563" eaLnBrk="1" hangingPunct="1">
              <a:lnSpc>
                <a:spcPct val="80000"/>
              </a:lnSpc>
              <a:buFont typeface="Wingdings" pitchFamily="2" charset="2"/>
              <a:buNone/>
            </a:pPr>
            <a:r>
              <a:rPr lang="ru-RU" sz="2100" b="1" dirty="0" smtClean="0">
                <a:effectLst/>
                <a:latin typeface="Calibri" pitchFamily="34" charset="0"/>
              </a:rPr>
              <a:t>   Особенности организма женщины при беременности, влияющие на постановку диагноза и хирургическую тактику: </a:t>
            </a:r>
          </a:p>
          <a:p>
            <a:pPr marL="182563" indent="-182563" eaLnBrk="1" hangingPunct="1">
              <a:lnSpc>
                <a:spcPct val="80000"/>
              </a:lnSpc>
              <a:spcBef>
                <a:spcPct val="50000"/>
              </a:spcBef>
              <a:buClr>
                <a:schemeClr val="tx1"/>
              </a:buClr>
              <a:buSzTx/>
              <a:buFontTx/>
              <a:buChar char="•"/>
            </a:pPr>
            <a:r>
              <a:rPr lang="ru-RU" sz="2100" dirty="0" smtClean="0">
                <a:effectLst/>
                <a:latin typeface="Calibri" pitchFamily="34" charset="0"/>
              </a:rPr>
              <a:t>стёртая клиническая картина – причина частых осложненных форм;</a:t>
            </a:r>
          </a:p>
          <a:p>
            <a:pPr marL="182563" indent="-182563" eaLnBrk="1" hangingPunct="1">
              <a:lnSpc>
                <a:spcPct val="80000"/>
              </a:lnSpc>
              <a:buClr>
                <a:schemeClr val="tx1"/>
              </a:buClr>
              <a:buSzTx/>
              <a:buFontTx/>
              <a:buChar char="•"/>
            </a:pPr>
            <a:r>
              <a:rPr lang="ru-RU" sz="2100" dirty="0" smtClean="0">
                <a:effectLst/>
                <a:latin typeface="Calibri" pitchFamily="34" charset="0"/>
              </a:rPr>
              <a:t>прогрессирующее ослабление мышц передней брюшной стенки;</a:t>
            </a:r>
          </a:p>
          <a:p>
            <a:pPr marL="182563" indent="-182563" eaLnBrk="1" hangingPunct="1">
              <a:lnSpc>
                <a:spcPct val="80000"/>
              </a:lnSpc>
              <a:spcBef>
                <a:spcPct val="30000"/>
              </a:spcBef>
              <a:buClr>
                <a:schemeClr val="tx1"/>
              </a:buClr>
              <a:buSzTx/>
              <a:buFontTx/>
              <a:buChar char="•"/>
            </a:pPr>
            <a:r>
              <a:rPr lang="ru-RU" sz="2100" dirty="0" smtClean="0">
                <a:effectLst/>
                <a:latin typeface="Calibri" pitchFamily="34" charset="0"/>
              </a:rPr>
              <a:t>смещение внутренних органов растущей маткой: аппендикс и слепая кишка смещаются вверх, брюшная стенка отодвигается от отростка. </a:t>
            </a:r>
          </a:p>
          <a:p>
            <a:pPr marL="182563" indent="-182563" eaLnBrk="1" hangingPunct="1">
              <a:lnSpc>
                <a:spcPct val="80000"/>
              </a:lnSpc>
              <a:buFont typeface="Wingdings" pitchFamily="2" charset="2"/>
              <a:buNone/>
            </a:pPr>
            <a:r>
              <a:rPr lang="ru-RU" sz="2100" b="1" dirty="0" smtClean="0">
                <a:effectLst/>
                <a:latin typeface="Calibri" pitchFamily="34" charset="0"/>
              </a:rPr>
              <a:t>    Клиническая картина:</a:t>
            </a:r>
          </a:p>
          <a:p>
            <a:pPr marL="182563" indent="-182563" eaLnBrk="1" hangingPunct="1">
              <a:lnSpc>
                <a:spcPct val="80000"/>
              </a:lnSpc>
              <a:spcBef>
                <a:spcPct val="50000"/>
              </a:spcBef>
              <a:buClr>
                <a:schemeClr val="tx1"/>
              </a:buClr>
              <a:buSzTx/>
              <a:buFontTx/>
              <a:buChar char="•"/>
            </a:pPr>
            <a:r>
              <a:rPr lang="ru-RU" sz="2100" dirty="0" smtClean="0">
                <a:effectLst/>
                <a:latin typeface="Calibri" pitchFamily="34" charset="0"/>
              </a:rPr>
              <a:t>Острая боль в животе приобретает постоянный ноющий характер</a:t>
            </a:r>
          </a:p>
          <a:p>
            <a:pPr marL="182563" indent="-182563" eaLnBrk="1" hangingPunct="1">
              <a:lnSpc>
                <a:spcPct val="80000"/>
              </a:lnSpc>
              <a:buClr>
                <a:schemeClr val="tx1"/>
              </a:buClr>
              <a:buSzTx/>
              <a:buFontTx/>
              <a:buChar char="•"/>
            </a:pPr>
            <a:r>
              <a:rPr lang="ru-RU" sz="2100" dirty="0" smtClean="0">
                <a:effectLst/>
                <a:latin typeface="Calibri" pitchFamily="34" charset="0"/>
              </a:rPr>
              <a:t>Локализация боли в правом боковом отделе живота или правом подреберье</a:t>
            </a:r>
          </a:p>
          <a:p>
            <a:pPr marL="182563" indent="-182563" eaLnBrk="1" hangingPunct="1">
              <a:lnSpc>
                <a:spcPct val="80000"/>
              </a:lnSpc>
              <a:buClr>
                <a:schemeClr val="tx1"/>
              </a:buClr>
              <a:buSzTx/>
              <a:buFontTx/>
              <a:buChar char="•"/>
            </a:pPr>
            <a:r>
              <a:rPr lang="ru-RU" sz="2100" dirty="0" smtClean="0">
                <a:effectLst/>
                <a:latin typeface="Calibri" pitchFamily="34" charset="0"/>
              </a:rPr>
              <a:t>Положительные </a:t>
            </a:r>
            <a:r>
              <a:rPr lang="ru-RU" sz="2100" b="1" dirty="0" smtClean="0">
                <a:effectLst/>
                <a:latin typeface="Calibri" pitchFamily="34" charset="0"/>
              </a:rPr>
              <a:t>симптом Тараненко </a:t>
            </a:r>
            <a:r>
              <a:rPr lang="ru-RU" sz="2100" dirty="0" smtClean="0">
                <a:effectLst/>
                <a:latin typeface="Calibri" pitchFamily="34" charset="0"/>
              </a:rPr>
              <a:t>(</a:t>
            </a:r>
            <a:r>
              <a:rPr lang="ru-RU" sz="2100" dirty="0">
                <a:latin typeface="Calibri" pitchFamily="34" charset="0"/>
              </a:rPr>
              <a:t>усиление болей при перекатывании с левого на правый </a:t>
            </a:r>
            <a:r>
              <a:rPr lang="ru-RU" sz="2100" dirty="0" smtClean="0">
                <a:latin typeface="Calibri" pitchFamily="34" charset="0"/>
              </a:rPr>
              <a:t>бок)</a:t>
            </a:r>
            <a:r>
              <a:rPr lang="ru-RU" sz="2100" dirty="0" smtClean="0">
                <a:effectLst/>
                <a:latin typeface="Calibri" pitchFamily="34" charset="0"/>
              </a:rPr>
              <a:t>, </a:t>
            </a:r>
            <a:r>
              <a:rPr lang="ru-RU" sz="2100" b="1" dirty="0" smtClean="0">
                <a:effectLst/>
                <a:latin typeface="Calibri" pitchFamily="34" charset="0"/>
              </a:rPr>
              <a:t>симптом </a:t>
            </a:r>
            <a:r>
              <a:rPr lang="ru-RU" sz="2100" b="1" dirty="0" err="1" smtClean="0">
                <a:effectLst/>
                <a:latin typeface="Calibri" pitchFamily="34" charset="0"/>
              </a:rPr>
              <a:t>Брендо</a:t>
            </a:r>
            <a:r>
              <a:rPr lang="ru-RU" sz="2100" b="1" dirty="0" smtClean="0">
                <a:effectLst/>
                <a:latin typeface="Calibri" pitchFamily="34" charset="0"/>
              </a:rPr>
              <a:t> </a:t>
            </a:r>
            <a:r>
              <a:rPr lang="ru-RU" sz="2100" dirty="0" smtClean="0">
                <a:effectLst/>
                <a:latin typeface="Calibri" pitchFamily="34" charset="0"/>
              </a:rPr>
              <a:t>(</a:t>
            </a:r>
            <a:r>
              <a:rPr lang="ru-RU" sz="2100" dirty="0">
                <a:latin typeface="Calibri" pitchFamily="34" charset="0"/>
              </a:rPr>
              <a:t>определяется болезненность справа при надавливании на левое ребро беременной </a:t>
            </a:r>
            <a:r>
              <a:rPr lang="ru-RU" sz="2100" dirty="0" smtClean="0">
                <a:latin typeface="Calibri" pitchFamily="34" charset="0"/>
              </a:rPr>
              <a:t>матки)</a:t>
            </a:r>
            <a:r>
              <a:rPr lang="ru-RU" sz="2100" dirty="0" smtClean="0">
                <a:effectLst/>
                <a:latin typeface="Calibri" pitchFamily="34" charset="0"/>
              </a:rPr>
              <a:t>.</a:t>
            </a:r>
          </a:p>
        </p:txBody>
      </p:sp>
      <p:sp>
        <p:nvSpPr>
          <p:cNvPr id="16387" name="Rectangle 3"/>
          <p:cNvSpPr>
            <a:spLocks noGrp="1" noChangeArrowheads="1"/>
          </p:cNvSpPr>
          <p:nvPr>
            <p:ph type="title"/>
          </p:nvPr>
        </p:nvSpPr>
        <p:spPr>
          <a:xfrm>
            <a:off x="1043608" y="260649"/>
            <a:ext cx="7402513" cy="648072"/>
          </a:xfrm>
        </p:spPr>
        <p:txBody>
          <a:bodyPr/>
          <a:lstStyle/>
          <a:p>
            <a:pPr eaLnBrk="1" hangingPunct="1"/>
            <a:r>
              <a:rPr lang="ru-RU" dirty="0" smtClean="0">
                <a:effectLst/>
              </a:rPr>
              <a:t>Острый аппендицит.</a:t>
            </a:r>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xfrm>
            <a:off x="323528" y="1052736"/>
            <a:ext cx="8568952" cy="5544615"/>
          </a:xfrm>
        </p:spPr>
        <p:txBody>
          <a:bodyPr/>
          <a:lstStyle/>
          <a:p>
            <a:pPr marL="441325" indent="-349250" algn="ctr" eaLnBrk="1" hangingPunct="1">
              <a:buFont typeface="Wingdings" pitchFamily="2" charset="2"/>
              <a:buNone/>
            </a:pPr>
            <a:r>
              <a:rPr lang="ru-RU" sz="2400" b="1" dirty="0" smtClean="0">
                <a:effectLst/>
                <a:latin typeface="Calibri" pitchFamily="34" charset="0"/>
              </a:rPr>
              <a:t>Возможные осложнения.</a:t>
            </a:r>
          </a:p>
          <a:p>
            <a:pPr marL="441325" indent="-349250" eaLnBrk="1" hangingPunct="1">
              <a:buFont typeface="Wingdings" pitchFamily="2" charset="2"/>
              <a:buNone/>
            </a:pPr>
            <a:r>
              <a:rPr lang="ru-RU" sz="2000" i="1" dirty="0" smtClean="0">
                <a:effectLst/>
                <a:latin typeface="Calibri" pitchFamily="34" charset="0"/>
                <a:hlinkClick r:id="rId3" tooltip="Заготовка раздела"/>
              </a:rPr>
              <a:t> </a:t>
            </a:r>
            <a:endParaRPr lang="ru-RU" sz="2000" i="1" dirty="0" smtClean="0">
              <a:effectLst/>
              <a:latin typeface="Calibri" pitchFamily="34" charset="0"/>
            </a:endParaRPr>
          </a:p>
          <a:p>
            <a:pPr marL="441325" indent="-349250" eaLnBrk="1" hangingPunct="1">
              <a:buClr>
                <a:schemeClr val="tx1"/>
              </a:buClr>
              <a:buSzTx/>
              <a:buFontTx/>
              <a:buChar char="•"/>
            </a:pPr>
            <a:r>
              <a:rPr lang="ru-RU" sz="2400" dirty="0" smtClean="0">
                <a:effectLst/>
                <a:latin typeface="Calibri" pitchFamily="34" charset="0"/>
              </a:rPr>
              <a:t>разрыв червеобразного отростка; </a:t>
            </a:r>
          </a:p>
          <a:p>
            <a:pPr marL="441325" indent="-349250" eaLnBrk="1" hangingPunct="1">
              <a:buClr>
                <a:schemeClr val="tx1"/>
              </a:buClr>
              <a:buSzTx/>
              <a:buFontTx/>
              <a:buChar char="•"/>
            </a:pPr>
            <a:r>
              <a:rPr lang="ru-RU" sz="2400" dirty="0" smtClean="0">
                <a:effectLst/>
                <a:latin typeface="Calibri" pitchFamily="34" charset="0"/>
              </a:rPr>
              <a:t>аппендикулярный инфильтрат; </a:t>
            </a:r>
          </a:p>
          <a:p>
            <a:pPr marL="441325" indent="-349250" eaLnBrk="1" hangingPunct="1">
              <a:buClr>
                <a:schemeClr val="tx1"/>
              </a:buClr>
              <a:buSzTx/>
              <a:buFontTx/>
              <a:buChar char="•"/>
            </a:pPr>
            <a:r>
              <a:rPr lang="ru-RU" sz="2400" dirty="0" err="1" smtClean="0">
                <a:effectLst/>
                <a:latin typeface="Calibri" pitchFamily="34" charset="0"/>
              </a:rPr>
              <a:t>периаппендикулярный</a:t>
            </a:r>
            <a:r>
              <a:rPr lang="ru-RU" sz="2400" dirty="0" smtClean="0">
                <a:effectLst/>
                <a:latin typeface="Calibri" pitchFamily="34" charset="0"/>
              </a:rPr>
              <a:t> абсцесс;</a:t>
            </a:r>
          </a:p>
          <a:p>
            <a:pPr marL="441325" indent="-349250" eaLnBrk="1" hangingPunct="1">
              <a:buClr>
                <a:schemeClr val="tx1"/>
              </a:buClr>
              <a:buSzTx/>
              <a:buFontTx/>
              <a:buChar char="•"/>
            </a:pPr>
            <a:r>
              <a:rPr lang="ru-RU" sz="2400" dirty="0" smtClean="0">
                <a:effectLst/>
                <a:latin typeface="Calibri" pitchFamily="34" charset="0"/>
              </a:rPr>
              <a:t>перитонит;</a:t>
            </a:r>
          </a:p>
          <a:p>
            <a:pPr marL="441325" indent="-349250" eaLnBrk="1" hangingPunct="1">
              <a:buClr>
                <a:schemeClr val="tx1"/>
              </a:buClr>
              <a:buSzTx/>
              <a:buFontTx/>
              <a:buChar char="•"/>
            </a:pPr>
            <a:r>
              <a:rPr lang="ru-RU" sz="2400" dirty="0" smtClean="0">
                <a:effectLst/>
                <a:latin typeface="Calibri" pitchFamily="34" charset="0"/>
              </a:rPr>
              <a:t>абсцесс брюшной полости; </a:t>
            </a:r>
          </a:p>
          <a:p>
            <a:pPr marL="441325" indent="-349250" eaLnBrk="1" hangingPunct="1">
              <a:buClr>
                <a:schemeClr val="tx1"/>
              </a:buClr>
              <a:buSzTx/>
              <a:buFontTx/>
              <a:buChar char="•"/>
            </a:pPr>
            <a:r>
              <a:rPr lang="ru-RU" sz="2400" dirty="0" smtClean="0">
                <a:effectLst/>
                <a:latin typeface="Calibri" pitchFamily="34" charset="0"/>
              </a:rPr>
              <a:t>флегмона забрюшинного пространства; </a:t>
            </a:r>
          </a:p>
          <a:p>
            <a:pPr marL="441325" indent="-349250" eaLnBrk="1" hangingPunct="1">
              <a:buClr>
                <a:schemeClr val="tx1"/>
              </a:buClr>
              <a:buSzTx/>
              <a:buFontTx/>
              <a:buChar char="•"/>
            </a:pPr>
            <a:r>
              <a:rPr lang="ru-RU" sz="2400" dirty="0" smtClean="0">
                <a:effectLst/>
                <a:latin typeface="Calibri" pitchFamily="34" charset="0"/>
              </a:rPr>
              <a:t>тромбофлебит вен малого таза; </a:t>
            </a:r>
          </a:p>
          <a:p>
            <a:pPr marL="441325" indent="-349250" eaLnBrk="1" hangingPunct="1">
              <a:buClr>
                <a:schemeClr val="tx1"/>
              </a:buClr>
              <a:buSzTx/>
              <a:buFontTx/>
              <a:buChar char="•"/>
            </a:pPr>
            <a:r>
              <a:rPr lang="ru-RU" sz="2400" dirty="0" smtClean="0">
                <a:effectLst/>
                <a:latin typeface="Calibri" pitchFamily="34" charset="0"/>
              </a:rPr>
              <a:t>гнойный </a:t>
            </a:r>
            <a:r>
              <a:rPr lang="ru-RU" sz="2400" dirty="0" err="1" smtClean="0">
                <a:effectLst/>
                <a:latin typeface="Calibri" pitchFamily="34" charset="0"/>
              </a:rPr>
              <a:t>пилефлебит</a:t>
            </a:r>
            <a:r>
              <a:rPr lang="ru-RU" sz="2400" dirty="0" smtClean="0">
                <a:effectLst/>
                <a:latin typeface="Calibri" pitchFamily="34" charset="0"/>
              </a:rPr>
              <a:t> (восходящий септический тромбофлебит системы воротной вены); </a:t>
            </a:r>
          </a:p>
          <a:p>
            <a:pPr marL="441325" indent="-349250" eaLnBrk="1" hangingPunct="1">
              <a:buClr>
                <a:schemeClr val="tx1"/>
              </a:buClr>
              <a:buSzTx/>
              <a:buFontTx/>
              <a:buChar char="•"/>
            </a:pPr>
            <a:r>
              <a:rPr lang="ru-RU" sz="2400" dirty="0" smtClean="0">
                <a:effectLst/>
                <a:latin typeface="Calibri" pitchFamily="34" charset="0"/>
              </a:rPr>
              <a:t>сепсис.</a:t>
            </a:r>
          </a:p>
        </p:txBody>
      </p:sp>
      <p:sp>
        <p:nvSpPr>
          <p:cNvPr id="17411" name="Rectangle 3"/>
          <p:cNvSpPr>
            <a:spLocks noGrp="1" noChangeArrowheads="1"/>
          </p:cNvSpPr>
          <p:nvPr>
            <p:ph type="title"/>
          </p:nvPr>
        </p:nvSpPr>
        <p:spPr>
          <a:xfrm>
            <a:off x="1035050" y="288925"/>
            <a:ext cx="7402513" cy="763811"/>
          </a:xfrm>
        </p:spPr>
        <p:txBody>
          <a:bodyPr/>
          <a:lstStyle/>
          <a:p>
            <a:pPr eaLnBrk="1" hangingPunct="1"/>
            <a:r>
              <a:rPr lang="ru-RU" dirty="0" smtClean="0">
                <a:effectLst/>
              </a:rPr>
              <a:t>Острый аппендицит</a:t>
            </a:r>
          </a:p>
        </p:txBody>
      </p:sp>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a:xfrm>
            <a:off x="251520" y="1268413"/>
            <a:ext cx="8568951" cy="5328939"/>
          </a:xfrm>
        </p:spPr>
        <p:txBody>
          <a:bodyPr/>
          <a:lstStyle/>
          <a:p>
            <a:pPr marL="441325" indent="-349250" algn="ctr" eaLnBrk="1" hangingPunct="1">
              <a:lnSpc>
                <a:spcPct val="90000"/>
              </a:lnSpc>
              <a:buFont typeface="Wingdings" pitchFamily="2" charset="2"/>
              <a:buNone/>
            </a:pPr>
            <a:r>
              <a:rPr lang="ru-RU" sz="2400" b="1" dirty="0" smtClean="0">
                <a:effectLst/>
                <a:latin typeface="Calibri" pitchFamily="34" charset="0"/>
              </a:rPr>
              <a:t> Помощь на </a:t>
            </a:r>
            <a:r>
              <a:rPr lang="ru-RU" sz="2400" b="1" dirty="0" err="1" smtClean="0">
                <a:effectLst/>
                <a:latin typeface="Calibri" pitchFamily="34" charset="0"/>
              </a:rPr>
              <a:t>догоспитальном</a:t>
            </a:r>
            <a:r>
              <a:rPr lang="ru-RU" sz="2400" b="1" dirty="0" smtClean="0">
                <a:effectLst/>
                <a:latin typeface="Calibri" pitchFamily="34" charset="0"/>
              </a:rPr>
              <a:t> этапе.</a:t>
            </a:r>
          </a:p>
          <a:p>
            <a:pPr marL="441325" indent="-349250" eaLnBrk="1" hangingPunct="1">
              <a:lnSpc>
                <a:spcPct val="90000"/>
              </a:lnSpc>
              <a:buFont typeface="Wingdings" pitchFamily="2" charset="2"/>
              <a:buNone/>
            </a:pPr>
            <a:endParaRPr lang="ru-RU" sz="1600" b="1" dirty="0" smtClean="0">
              <a:effectLst/>
              <a:latin typeface="Calibri" pitchFamily="34" charset="0"/>
            </a:endParaRPr>
          </a:p>
          <a:p>
            <a:pPr marL="441325" indent="-349250" eaLnBrk="1" hangingPunct="1">
              <a:lnSpc>
                <a:spcPct val="90000"/>
              </a:lnSpc>
              <a:buClr>
                <a:schemeClr val="tx1"/>
              </a:buClr>
              <a:buSzTx/>
              <a:buFontTx/>
              <a:buChar char="•"/>
            </a:pPr>
            <a:r>
              <a:rPr lang="ru-RU" sz="2400" dirty="0" smtClean="0">
                <a:effectLst/>
                <a:latin typeface="Calibri" pitchFamily="34" charset="0"/>
              </a:rPr>
              <a:t>Срочная госпитализация в хирургическое отделение стационара.</a:t>
            </a:r>
          </a:p>
          <a:p>
            <a:pPr marL="441325" indent="-349250" eaLnBrk="1" hangingPunct="1">
              <a:lnSpc>
                <a:spcPct val="90000"/>
              </a:lnSpc>
              <a:buClr>
                <a:schemeClr val="tx1"/>
              </a:buClr>
              <a:buSzTx/>
              <a:buFontTx/>
              <a:buChar char="•"/>
            </a:pPr>
            <a:r>
              <a:rPr lang="ru-RU" sz="2400" dirty="0" smtClean="0">
                <a:effectLst/>
                <a:latin typeface="Calibri" pitchFamily="34" charset="0"/>
              </a:rPr>
              <a:t>Транспортировка лёжа на носилках.</a:t>
            </a:r>
          </a:p>
          <a:p>
            <a:pPr marL="441325" indent="-349250" eaLnBrk="1" hangingPunct="1">
              <a:lnSpc>
                <a:spcPct val="90000"/>
              </a:lnSpc>
              <a:buClr>
                <a:schemeClr val="tx1"/>
              </a:buClr>
              <a:buSzTx/>
              <a:buFontTx/>
              <a:buChar char="•"/>
            </a:pPr>
            <a:r>
              <a:rPr lang="ru-RU" sz="2400" dirty="0" smtClean="0">
                <a:effectLst/>
                <a:latin typeface="Calibri" pitchFamily="34" charset="0"/>
              </a:rPr>
              <a:t>Обеспечение венозного доступа, мониторинг и поддержание витальных функций. </a:t>
            </a:r>
          </a:p>
          <a:p>
            <a:pPr marL="441325" indent="-349250" eaLnBrk="1" hangingPunct="1">
              <a:lnSpc>
                <a:spcPct val="90000"/>
              </a:lnSpc>
              <a:buClr>
                <a:schemeClr val="tx1"/>
              </a:buClr>
              <a:buSzTx/>
              <a:buFontTx/>
              <a:buChar char="•"/>
            </a:pPr>
            <a:r>
              <a:rPr lang="ru-RU" sz="2400" dirty="0" smtClean="0">
                <a:effectLst/>
                <a:latin typeface="Calibri" pitchFamily="34" charset="0"/>
              </a:rPr>
              <a:t>При наличии признаков деструктивного аппендицита:</a:t>
            </a:r>
          </a:p>
          <a:p>
            <a:pPr marL="441325" indent="-349250" eaLnBrk="1" hangingPunct="1">
              <a:lnSpc>
                <a:spcPct val="90000"/>
              </a:lnSpc>
              <a:buClr>
                <a:schemeClr val="tx1"/>
              </a:buClr>
              <a:buSzTx/>
              <a:buFontTx/>
              <a:buNone/>
            </a:pPr>
            <a:r>
              <a:rPr lang="ru-RU" sz="2400" dirty="0" smtClean="0">
                <a:effectLst/>
                <a:latin typeface="Calibri" pitchFamily="34" charset="0"/>
              </a:rPr>
              <a:t>     в/в 5% раствор глюкозы - 400 мл.</a:t>
            </a:r>
          </a:p>
          <a:p>
            <a:pPr marL="441325" indent="-349250" eaLnBrk="1" hangingPunct="1">
              <a:lnSpc>
                <a:spcPct val="90000"/>
              </a:lnSpc>
              <a:buClr>
                <a:schemeClr val="tx1"/>
              </a:buClr>
              <a:buSzTx/>
              <a:buFontTx/>
              <a:buNone/>
            </a:pPr>
            <a:endParaRPr lang="ru-RU" sz="2400" dirty="0" smtClean="0">
              <a:effectLst/>
              <a:latin typeface="Calibri" pitchFamily="34" charset="0"/>
            </a:endParaRPr>
          </a:p>
          <a:p>
            <a:pPr marL="441325" indent="-349250" algn="ctr" eaLnBrk="1" hangingPunct="1">
              <a:lnSpc>
                <a:spcPct val="90000"/>
              </a:lnSpc>
              <a:buFont typeface="Wingdings" pitchFamily="2" charset="2"/>
              <a:buNone/>
            </a:pPr>
            <a:r>
              <a:rPr lang="ru-RU" sz="2400" b="1" dirty="0" smtClean="0">
                <a:solidFill>
                  <a:srgbClr val="FF33CC"/>
                </a:solidFill>
                <a:effectLst/>
                <a:latin typeface="Calibri" pitchFamily="34" charset="0"/>
              </a:rPr>
              <a:t>Анальгетики (особенно наркотические) не вводить!</a:t>
            </a:r>
          </a:p>
          <a:p>
            <a:pPr marL="441325" indent="-349250" algn="ctr" eaLnBrk="1" hangingPunct="1">
              <a:lnSpc>
                <a:spcPct val="90000"/>
              </a:lnSpc>
              <a:buFont typeface="Wingdings" pitchFamily="2" charset="2"/>
              <a:buNone/>
            </a:pPr>
            <a:r>
              <a:rPr lang="ru-RU" sz="2400" b="1" dirty="0" smtClean="0">
                <a:solidFill>
                  <a:srgbClr val="FF33CC"/>
                </a:solidFill>
                <a:effectLst/>
                <a:latin typeface="Calibri" pitchFamily="34" charset="0"/>
              </a:rPr>
              <a:t>Отказ больного от госпитализации является </a:t>
            </a:r>
          </a:p>
          <a:p>
            <a:pPr marL="441325" indent="-349250" algn="ctr" eaLnBrk="1" hangingPunct="1">
              <a:lnSpc>
                <a:spcPct val="90000"/>
              </a:lnSpc>
              <a:buFont typeface="Wingdings" pitchFamily="2" charset="2"/>
              <a:buNone/>
            </a:pPr>
            <a:r>
              <a:rPr lang="ru-RU" sz="2400" b="1" dirty="0" smtClean="0">
                <a:solidFill>
                  <a:srgbClr val="FF33CC"/>
                </a:solidFill>
                <a:effectLst/>
                <a:latin typeface="Calibri" pitchFamily="34" charset="0"/>
              </a:rPr>
              <a:t>грубой ошибкой СМП!</a:t>
            </a:r>
          </a:p>
          <a:p>
            <a:pPr marL="441325" indent="-349250" eaLnBrk="1" hangingPunct="1">
              <a:lnSpc>
                <a:spcPct val="90000"/>
              </a:lnSpc>
              <a:buFont typeface="Wingdings" pitchFamily="2" charset="2"/>
              <a:buNone/>
            </a:pPr>
            <a:endParaRPr lang="ru-RU" sz="2400" b="1" dirty="0" smtClean="0">
              <a:solidFill>
                <a:srgbClr val="FF33CC"/>
              </a:solidFill>
              <a:effectLst/>
              <a:latin typeface="Calibri" pitchFamily="34" charset="0"/>
            </a:endParaRPr>
          </a:p>
        </p:txBody>
      </p:sp>
      <p:sp>
        <p:nvSpPr>
          <p:cNvPr id="18435" name="Rectangle 3"/>
          <p:cNvSpPr>
            <a:spLocks noGrp="1" noChangeArrowheads="1"/>
          </p:cNvSpPr>
          <p:nvPr>
            <p:ph type="title"/>
          </p:nvPr>
        </p:nvSpPr>
        <p:spPr>
          <a:xfrm>
            <a:off x="1035050" y="288925"/>
            <a:ext cx="7402513" cy="1008063"/>
          </a:xfrm>
        </p:spPr>
        <p:txBody>
          <a:bodyPr/>
          <a:lstStyle/>
          <a:p>
            <a:pPr eaLnBrk="1" hangingPunct="1"/>
            <a:r>
              <a:rPr lang="ru-RU" sz="4800" dirty="0" smtClean="0">
                <a:effectLst/>
              </a:rPr>
              <a:t>Острый аппендицит</a:t>
            </a:r>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idx="1"/>
          </p:nvPr>
        </p:nvSpPr>
        <p:spPr>
          <a:xfrm>
            <a:off x="642910" y="1500174"/>
            <a:ext cx="7929618" cy="4808551"/>
          </a:xfrm>
        </p:spPr>
        <p:txBody>
          <a:bodyPr/>
          <a:lstStyle/>
          <a:p>
            <a:pPr marL="266700" indent="-266700" algn="ctr" eaLnBrk="1" hangingPunct="1">
              <a:spcBef>
                <a:spcPct val="0"/>
              </a:spcBef>
              <a:buFont typeface="Wingdings" pitchFamily="2" charset="2"/>
              <a:buNone/>
            </a:pPr>
            <a:r>
              <a:rPr lang="ru-RU" sz="2400" dirty="0" smtClean="0">
                <a:effectLst/>
                <a:latin typeface="Calibri" pitchFamily="34" charset="0"/>
              </a:rPr>
              <a:t>(</a:t>
            </a:r>
            <a:r>
              <a:rPr lang="ru-RU" sz="2400" dirty="0" err="1" smtClean="0">
                <a:effectLst/>
                <a:latin typeface="Calibri" pitchFamily="34" charset="0"/>
              </a:rPr>
              <a:t>cholecystitis</a:t>
            </a:r>
            <a:r>
              <a:rPr lang="ru-RU" sz="2400" dirty="0" smtClean="0">
                <a:effectLst/>
                <a:latin typeface="Calibri" pitchFamily="34" charset="0"/>
              </a:rPr>
              <a:t>; от греч. </a:t>
            </a:r>
            <a:r>
              <a:rPr lang="el-GR" sz="2400" dirty="0" smtClean="0">
                <a:effectLst/>
                <a:latin typeface="Calibri" pitchFamily="34" charset="0"/>
              </a:rPr>
              <a:t>χολή</a:t>
            </a:r>
            <a:r>
              <a:rPr lang="ru-RU" sz="2400" dirty="0" smtClean="0">
                <a:effectLst/>
                <a:latin typeface="Calibri" pitchFamily="34" charset="0"/>
              </a:rPr>
              <a:t> -жёлчь и </a:t>
            </a:r>
            <a:r>
              <a:rPr lang="el-GR" sz="2400" dirty="0" smtClean="0">
                <a:effectLst/>
                <a:latin typeface="Calibri" pitchFamily="34" charset="0"/>
              </a:rPr>
              <a:t>κύστις</a:t>
            </a:r>
            <a:r>
              <a:rPr lang="ru-RU" sz="2400" dirty="0" smtClean="0">
                <a:effectLst/>
                <a:latin typeface="Calibri" pitchFamily="34" charset="0"/>
              </a:rPr>
              <a:t> - пузырь + -</a:t>
            </a:r>
            <a:r>
              <a:rPr lang="ru-RU" sz="2400" dirty="0" err="1" smtClean="0">
                <a:effectLst/>
                <a:latin typeface="Calibri" pitchFamily="34" charset="0"/>
              </a:rPr>
              <a:t>itis</a:t>
            </a:r>
            <a:r>
              <a:rPr lang="ru-RU" sz="2400" dirty="0" smtClean="0">
                <a:effectLst/>
                <a:latin typeface="Calibri" pitchFamily="34" charset="0"/>
              </a:rPr>
              <a:t>) </a:t>
            </a:r>
          </a:p>
          <a:p>
            <a:pPr marL="266700" indent="-266700" algn="ctr" eaLnBrk="1" hangingPunct="1">
              <a:spcBef>
                <a:spcPct val="0"/>
              </a:spcBef>
              <a:buFont typeface="Wingdings" pitchFamily="2" charset="2"/>
              <a:buNone/>
            </a:pPr>
            <a:r>
              <a:rPr lang="ru-RU" sz="2400" dirty="0" smtClean="0">
                <a:effectLst/>
                <a:latin typeface="Calibri" pitchFamily="34" charset="0"/>
              </a:rPr>
              <a:t>— воспаление желчного пузыря. </a:t>
            </a:r>
          </a:p>
          <a:p>
            <a:pPr marL="266700" indent="-266700" eaLnBrk="1" hangingPunct="1">
              <a:buFont typeface="Wingdings" pitchFamily="2" charset="2"/>
              <a:buNone/>
            </a:pPr>
            <a:endParaRPr lang="ru-RU" sz="2400" dirty="0" smtClean="0">
              <a:effectLst/>
              <a:latin typeface="Calibri" pitchFamily="34" charset="0"/>
            </a:endParaRPr>
          </a:p>
          <a:p>
            <a:pPr marL="266700" indent="-266700" eaLnBrk="1" hangingPunct="1">
              <a:buFont typeface="Wingdings" pitchFamily="2" charset="2"/>
              <a:buNone/>
            </a:pPr>
            <a:endParaRPr lang="ru-RU" sz="2400" dirty="0" smtClean="0">
              <a:effectLst/>
              <a:latin typeface="Calibri" pitchFamily="34" charset="0"/>
            </a:endParaRPr>
          </a:p>
          <a:p>
            <a:pPr marL="266700" indent="-266700" eaLnBrk="1" hangingPunct="1">
              <a:buFontTx/>
              <a:buNone/>
            </a:pPr>
            <a:r>
              <a:rPr lang="ru-RU" sz="2400" dirty="0" smtClean="0">
                <a:effectLst/>
                <a:latin typeface="Calibri" pitchFamily="34" charset="0"/>
              </a:rPr>
              <a:t>-  по статистике занимает второе место после аппендицита среди острых хирургических заболеваний (10-12%)</a:t>
            </a:r>
          </a:p>
          <a:p>
            <a:pPr marL="266700" indent="-266700" eaLnBrk="1" hangingPunct="1">
              <a:buFontTx/>
              <a:buNone/>
            </a:pPr>
            <a:r>
              <a:rPr lang="ru-RU" sz="2400" dirty="0" smtClean="0">
                <a:effectLst/>
                <a:latin typeface="Calibri" pitchFamily="34" charset="0"/>
              </a:rPr>
              <a:t>-  летальность 6-12%</a:t>
            </a:r>
          </a:p>
          <a:p>
            <a:pPr marL="266700" indent="-266700" eaLnBrk="1" hangingPunct="1">
              <a:buNone/>
            </a:pPr>
            <a:r>
              <a:rPr lang="ru-RU" sz="2400" dirty="0" smtClean="0">
                <a:effectLst/>
                <a:latin typeface="Calibri" pitchFamily="34" charset="0"/>
              </a:rPr>
              <a:t>-  чаще развивается у женщин (2,5:1)</a:t>
            </a:r>
          </a:p>
          <a:p>
            <a:pPr marL="266700" indent="-266700" eaLnBrk="1" hangingPunct="1">
              <a:buNone/>
            </a:pPr>
            <a:r>
              <a:rPr lang="ru-RU" sz="2400" dirty="0" smtClean="0">
                <a:effectLst/>
                <a:latin typeface="Calibri" pitchFamily="34" charset="0"/>
              </a:rPr>
              <a:t>-  способствующие факторы: </a:t>
            </a:r>
          </a:p>
          <a:p>
            <a:pPr marL="266700" indent="-266700" eaLnBrk="1" hangingPunct="1">
              <a:spcBef>
                <a:spcPts val="0"/>
              </a:spcBef>
              <a:buNone/>
            </a:pPr>
            <a:r>
              <a:rPr lang="ru-RU" sz="2400" dirty="0" smtClean="0">
                <a:effectLst/>
                <a:latin typeface="Calibri" pitchFamily="34" charset="0"/>
              </a:rPr>
              <a:t>    наследственная предрасположенность, избыточное питание, нарушение обмена веществ и т.д.</a:t>
            </a:r>
          </a:p>
        </p:txBody>
      </p:sp>
      <p:sp>
        <p:nvSpPr>
          <p:cNvPr id="20483"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Холецистит</a:t>
            </a:r>
          </a:p>
        </p:txBody>
      </p:sp>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body" idx="1"/>
          </p:nvPr>
        </p:nvSpPr>
        <p:spPr>
          <a:xfrm>
            <a:off x="900113" y="1268413"/>
            <a:ext cx="7343775" cy="4537075"/>
          </a:xfrm>
        </p:spPr>
        <p:txBody>
          <a:bodyPr/>
          <a:lstStyle/>
          <a:p>
            <a:pPr marL="441325" indent="-349250" algn="ctr" eaLnBrk="1" hangingPunct="1">
              <a:buFont typeface="Wingdings" pitchFamily="2" charset="2"/>
              <a:buNone/>
              <a:defRPr/>
            </a:pPr>
            <a:r>
              <a:rPr lang="ru-RU" sz="2400" b="1" smtClean="0">
                <a:latin typeface="Calibri" pitchFamily="34" charset="0"/>
              </a:rPr>
              <a:t> Этиопатогенез</a:t>
            </a:r>
            <a:endParaRPr lang="ru-RU" sz="2400" smtClean="0">
              <a:solidFill>
                <a:srgbClr val="FF99FF"/>
              </a:solidFill>
              <a:latin typeface="Calibri" pitchFamily="34" charset="0"/>
            </a:endParaRPr>
          </a:p>
        </p:txBody>
      </p:sp>
      <p:sp>
        <p:nvSpPr>
          <p:cNvPr id="21507"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холецистит</a:t>
            </a:r>
          </a:p>
        </p:txBody>
      </p:sp>
      <p:sp>
        <p:nvSpPr>
          <p:cNvPr id="21508" name="Rectangle 4"/>
          <p:cNvSpPr>
            <a:spLocks noChangeArrowheads="1"/>
          </p:cNvSpPr>
          <p:nvPr/>
        </p:nvSpPr>
        <p:spPr bwMode="auto">
          <a:xfrm>
            <a:off x="500034" y="2420939"/>
            <a:ext cx="8358245" cy="3785652"/>
          </a:xfrm>
          <a:prstGeom prst="rect">
            <a:avLst/>
          </a:prstGeom>
          <a:noFill/>
          <a:ln w="9525">
            <a:noFill/>
            <a:miter lim="800000"/>
            <a:headEnd/>
            <a:tailEnd/>
          </a:ln>
        </p:spPr>
        <p:txBody>
          <a:bodyPr wrap="square">
            <a:spAutoFit/>
          </a:bodyPr>
          <a:lstStyle/>
          <a:p>
            <a:pPr marL="354013" indent="-354013" algn="ctr">
              <a:tabLst>
                <a:tab pos="354013" algn="l"/>
              </a:tabLst>
            </a:pPr>
            <a:r>
              <a:rPr lang="ru-RU" sz="2400" dirty="0">
                <a:latin typeface="Calibri" pitchFamily="34" charset="0"/>
              </a:rPr>
              <a:t>Основные причины острого холецистита:</a:t>
            </a:r>
          </a:p>
          <a:p>
            <a:pPr marL="354013" indent="-354013">
              <a:tabLst>
                <a:tab pos="354013" algn="l"/>
              </a:tabLst>
            </a:pPr>
            <a:endParaRPr lang="ru-RU" sz="2400" dirty="0">
              <a:latin typeface="Calibri" pitchFamily="34" charset="0"/>
            </a:endParaRPr>
          </a:p>
          <a:p>
            <a:pPr marL="354013" indent="-354013">
              <a:buFontTx/>
              <a:buChar char="•"/>
              <a:tabLst>
                <a:tab pos="354013" algn="l"/>
              </a:tabLst>
            </a:pPr>
            <a:r>
              <a:rPr lang="ru-RU" sz="2400" dirty="0">
                <a:latin typeface="Calibri" pitchFamily="34" charset="0"/>
              </a:rPr>
              <a:t>желчнокаменная болезнь;</a:t>
            </a:r>
          </a:p>
          <a:p>
            <a:pPr marL="354013" indent="-354013">
              <a:buFontTx/>
              <a:buChar char="•"/>
              <a:tabLst>
                <a:tab pos="354013" algn="l"/>
              </a:tabLst>
            </a:pPr>
            <a:r>
              <a:rPr lang="ru-RU" sz="2400" dirty="0">
                <a:latin typeface="Calibri" pitchFamily="34" charset="0"/>
              </a:rPr>
              <a:t>нарушение </a:t>
            </a:r>
            <a:r>
              <a:rPr lang="ru-RU" sz="2400" dirty="0" err="1">
                <a:latin typeface="Calibri" pitchFamily="34" charset="0"/>
              </a:rPr>
              <a:t>васкуляризации</a:t>
            </a:r>
            <a:r>
              <a:rPr lang="ru-RU" sz="2400" dirty="0">
                <a:latin typeface="Calibri" pitchFamily="34" charset="0"/>
              </a:rPr>
              <a:t> жёлчного пузыря, желчевыводящих путей и двенадцатиперстной кишки;</a:t>
            </a:r>
          </a:p>
          <a:p>
            <a:pPr marL="354013" indent="-354013">
              <a:buFontTx/>
              <a:buChar char="•"/>
              <a:tabLst>
                <a:tab pos="354013" algn="l"/>
              </a:tabLst>
            </a:pPr>
            <a:r>
              <a:rPr lang="ru-RU" sz="2400" dirty="0" err="1">
                <a:latin typeface="Calibri" pitchFamily="34" charset="0"/>
              </a:rPr>
              <a:t>лимфогенное</a:t>
            </a:r>
            <a:r>
              <a:rPr lang="ru-RU" sz="2400" dirty="0">
                <a:latin typeface="Calibri" pitchFamily="34" charset="0"/>
              </a:rPr>
              <a:t>, гематогенное или восходящее </a:t>
            </a:r>
            <a:r>
              <a:rPr lang="ru-RU" sz="2400" dirty="0" smtClean="0">
                <a:latin typeface="Calibri" pitchFamily="34" charset="0"/>
              </a:rPr>
              <a:t>инфицирование жёлчного </a:t>
            </a:r>
            <a:r>
              <a:rPr lang="ru-RU" sz="2400" dirty="0">
                <a:latin typeface="Calibri" pitchFamily="34" charset="0"/>
              </a:rPr>
              <a:t>пузыря.</a:t>
            </a:r>
          </a:p>
          <a:p>
            <a:pPr marL="354013" indent="-354013">
              <a:tabLst>
                <a:tab pos="354013" algn="l"/>
              </a:tabLst>
            </a:pPr>
            <a:endParaRPr lang="ru-RU" sz="2400" dirty="0">
              <a:latin typeface="Calibri" pitchFamily="34" charset="0"/>
            </a:endParaRPr>
          </a:p>
          <a:p>
            <a:pPr marL="354013" indent="-354013">
              <a:tabLst>
                <a:tab pos="354013" algn="l"/>
              </a:tabLst>
            </a:pPr>
            <a:endParaRPr lang="ru-RU" sz="2400" dirty="0">
              <a:latin typeface="Calibri" pitchFamily="34" charset="0"/>
            </a:endParaRPr>
          </a:p>
          <a:p>
            <a:pPr marL="354013" indent="-354013" algn="ctr">
              <a:tabLst>
                <a:tab pos="354013" algn="l"/>
              </a:tabLst>
            </a:pPr>
            <a:r>
              <a:rPr lang="ru-RU" sz="2400" dirty="0">
                <a:latin typeface="Calibri" pitchFamily="34" charset="0"/>
              </a:rPr>
              <a:t>Ведущий фактор развития - застой желчи. </a:t>
            </a:r>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body" idx="1"/>
          </p:nvPr>
        </p:nvSpPr>
        <p:spPr>
          <a:xfrm>
            <a:off x="827088" y="1052513"/>
            <a:ext cx="7632700" cy="4721225"/>
          </a:xfrm>
        </p:spPr>
        <p:txBody>
          <a:bodyPr/>
          <a:lstStyle/>
          <a:p>
            <a:pPr marL="441325" indent="-349250" algn="ctr" eaLnBrk="1" hangingPunct="1">
              <a:spcBef>
                <a:spcPct val="0"/>
              </a:spcBef>
              <a:buFont typeface="Wingdings" pitchFamily="2" charset="2"/>
              <a:buNone/>
              <a:tabLst>
                <a:tab pos="533400" algn="l"/>
              </a:tabLst>
            </a:pPr>
            <a:r>
              <a:rPr lang="ru-RU" sz="3600" b="1" dirty="0" smtClean="0">
                <a:effectLst/>
                <a:latin typeface="Calibri" pitchFamily="34" charset="0"/>
              </a:rPr>
              <a:t> </a:t>
            </a:r>
            <a:r>
              <a:rPr lang="ru-RU" sz="2400" b="1" dirty="0" smtClean="0">
                <a:effectLst/>
                <a:latin typeface="Calibri" pitchFamily="34" charset="0"/>
              </a:rPr>
              <a:t>Классификация</a:t>
            </a:r>
          </a:p>
          <a:p>
            <a:pPr marL="441325" indent="-349250" eaLnBrk="1" hangingPunct="1">
              <a:buFont typeface="Wingdings" pitchFamily="2" charset="2"/>
              <a:buNone/>
              <a:tabLst>
                <a:tab pos="533400" algn="l"/>
              </a:tabLst>
            </a:pPr>
            <a:endParaRPr lang="ru-RU" sz="2000" b="1" dirty="0" smtClean="0">
              <a:effectLst/>
              <a:latin typeface="Calibri" pitchFamily="34" charset="0"/>
            </a:endParaRPr>
          </a:p>
          <a:p>
            <a:pPr marL="441325" indent="-349250" eaLnBrk="1" hangingPunct="1">
              <a:buFont typeface="Wingdings" pitchFamily="2" charset="2"/>
              <a:buNone/>
              <a:tabLst>
                <a:tab pos="533400" algn="l"/>
              </a:tabLst>
            </a:pPr>
            <a:r>
              <a:rPr lang="ru-RU" sz="2000" b="1" dirty="0" smtClean="0">
                <a:effectLst/>
                <a:latin typeface="Calibri" pitchFamily="34" charset="0"/>
              </a:rPr>
              <a:t>Морфологические формы:</a:t>
            </a:r>
          </a:p>
          <a:p>
            <a:pPr marL="441325" indent="-349250" eaLnBrk="1" hangingPunct="1">
              <a:spcBef>
                <a:spcPct val="0"/>
              </a:spcBef>
              <a:buClr>
                <a:schemeClr val="tx1"/>
              </a:buClr>
              <a:buFont typeface="Wingdings" pitchFamily="2" charset="2"/>
              <a:buAutoNum type="arabicPeriod"/>
              <a:tabLst>
                <a:tab pos="533400" algn="l"/>
              </a:tabLst>
            </a:pPr>
            <a:r>
              <a:rPr lang="ru-RU" sz="2000" dirty="0" smtClean="0">
                <a:effectLst/>
                <a:latin typeface="Calibri" pitchFamily="34" charset="0"/>
              </a:rPr>
              <a:t>Катаральный; </a:t>
            </a:r>
          </a:p>
          <a:p>
            <a:pPr marL="441325" indent="-349250" eaLnBrk="1" hangingPunct="1">
              <a:spcBef>
                <a:spcPct val="0"/>
              </a:spcBef>
              <a:buClr>
                <a:schemeClr val="tx1"/>
              </a:buClr>
              <a:buFont typeface="Wingdings" pitchFamily="2" charset="2"/>
              <a:buAutoNum type="arabicPeriod"/>
              <a:tabLst>
                <a:tab pos="533400" algn="l"/>
              </a:tabLst>
            </a:pPr>
            <a:r>
              <a:rPr lang="ru-RU" sz="2000" dirty="0" smtClean="0">
                <a:effectLst/>
                <a:latin typeface="Calibri" pitchFamily="34" charset="0"/>
              </a:rPr>
              <a:t>Флегмонозный;</a:t>
            </a:r>
          </a:p>
          <a:p>
            <a:pPr marL="441325" indent="-349250" eaLnBrk="1" hangingPunct="1">
              <a:spcBef>
                <a:spcPct val="0"/>
              </a:spcBef>
              <a:buClr>
                <a:schemeClr val="tx1"/>
              </a:buClr>
              <a:buFont typeface="Wingdings" pitchFamily="2" charset="2"/>
              <a:buAutoNum type="arabicPeriod"/>
              <a:tabLst>
                <a:tab pos="533400" algn="l"/>
              </a:tabLst>
            </a:pPr>
            <a:r>
              <a:rPr lang="ru-RU" sz="2000" dirty="0" smtClean="0">
                <a:effectLst/>
                <a:latin typeface="Calibri" pitchFamily="34" charset="0"/>
              </a:rPr>
              <a:t>Флегмонозно-язвенный;</a:t>
            </a:r>
          </a:p>
          <a:p>
            <a:pPr marL="441325" indent="-349250" eaLnBrk="1" hangingPunct="1">
              <a:spcBef>
                <a:spcPct val="0"/>
              </a:spcBef>
              <a:buClr>
                <a:schemeClr val="tx1"/>
              </a:buClr>
              <a:buFont typeface="Wingdings" pitchFamily="2" charset="2"/>
              <a:buAutoNum type="arabicPeriod"/>
              <a:tabLst>
                <a:tab pos="533400" algn="l"/>
              </a:tabLst>
            </a:pPr>
            <a:r>
              <a:rPr lang="ru-RU" sz="2000" dirty="0" smtClean="0">
                <a:effectLst/>
                <a:latin typeface="Calibri" pitchFamily="34" charset="0"/>
              </a:rPr>
              <a:t>Гангренозный.</a:t>
            </a:r>
          </a:p>
          <a:p>
            <a:pPr marL="441325" indent="-349250" eaLnBrk="1" hangingPunct="1">
              <a:spcBef>
                <a:spcPct val="0"/>
              </a:spcBef>
              <a:buClr>
                <a:schemeClr val="tx1"/>
              </a:buClr>
              <a:buFont typeface="Wingdings" pitchFamily="2" charset="2"/>
              <a:buNone/>
              <a:tabLst>
                <a:tab pos="533400" algn="l"/>
              </a:tabLst>
            </a:pPr>
            <a:endParaRPr lang="ru-RU" sz="2000" dirty="0" smtClean="0">
              <a:effectLst/>
              <a:latin typeface="Calibri" pitchFamily="34" charset="0"/>
            </a:endParaRPr>
          </a:p>
          <a:p>
            <a:pPr marL="441325" indent="-349250" eaLnBrk="1" hangingPunct="1">
              <a:buClr>
                <a:schemeClr val="tx1"/>
              </a:buClr>
              <a:buFont typeface="Wingdings" pitchFamily="2" charset="2"/>
              <a:buNone/>
              <a:tabLst>
                <a:tab pos="533400" algn="l"/>
              </a:tabLst>
            </a:pPr>
            <a:r>
              <a:rPr lang="ru-RU" sz="2000" b="1" dirty="0" smtClean="0">
                <a:effectLst/>
                <a:latin typeface="Calibri" pitchFamily="34" charset="0"/>
              </a:rPr>
              <a:t>По наличию камней:</a:t>
            </a:r>
          </a:p>
          <a:p>
            <a:pPr marL="441325" indent="-349250" eaLnBrk="1" hangingPunct="1">
              <a:buClr>
                <a:schemeClr val="tx1"/>
              </a:buClr>
              <a:buFont typeface="Wingdings" pitchFamily="2" charset="2"/>
              <a:buAutoNum type="arabicPeriod"/>
              <a:tabLst>
                <a:tab pos="533400" algn="l"/>
              </a:tabLst>
            </a:pPr>
            <a:r>
              <a:rPr lang="ru-RU" sz="2000" dirty="0" err="1" smtClean="0">
                <a:effectLst/>
                <a:latin typeface="Calibri" pitchFamily="34" charset="0"/>
              </a:rPr>
              <a:t>Калькулезный</a:t>
            </a:r>
            <a:r>
              <a:rPr lang="ru-RU" sz="2000" dirty="0" smtClean="0">
                <a:effectLst/>
                <a:latin typeface="Calibri" pitchFamily="34" charset="0"/>
              </a:rPr>
              <a:t>;</a:t>
            </a:r>
          </a:p>
          <a:p>
            <a:pPr marL="441325" indent="-349250" eaLnBrk="1" hangingPunct="1">
              <a:buClr>
                <a:schemeClr val="tx1"/>
              </a:buClr>
              <a:buFont typeface="Wingdings" pitchFamily="2" charset="2"/>
              <a:buAutoNum type="arabicPeriod"/>
              <a:tabLst>
                <a:tab pos="533400" algn="l"/>
              </a:tabLst>
            </a:pPr>
            <a:r>
              <a:rPr lang="ru-RU" sz="2000" dirty="0" err="1" smtClean="0">
                <a:effectLst/>
                <a:latin typeface="Calibri" pitchFamily="34" charset="0"/>
              </a:rPr>
              <a:t>Некалькулезный</a:t>
            </a:r>
            <a:r>
              <a:rPr lang="ru-RU" sz="2000" dirty="0" smtClean="0">
                <a:effectLst/>
                <a:latin typeface="Calibri" pitchFamily="34" charset="0"/>
              </a:rPr>
              <a:t>.</a:t>
            </a:r>
          </a:p>
          <a:p>
            <a:pPr marL="441325" indent="-349250" eaLnBrk="1" hangingPunct="1">
              <a:spcBef>
                <a:spcPct val="0"/>
              </a:spcBef>
              <a:buClr>
                <a:schemeClr val="tx1"/>
              </a:buClr>
              <a:buFont typeface="Wingdings" pitchFamily="2" charset="2"/>
              <a:buAutoNum type="arabicPeriod"/>
              <a:tabLst>
                <a:tab pos="533400" algn="l"/>
              </a:tabLst>
            </a:pPr>
            <a:endParaRPr lang="ru-RU" sz="2000" dirty="0" smtClean="0">
              <a:effectLst/>
              <a:latin typeface="Calibri" pitchFamily="34" charset="0"/>
            </a:endParaRPr>
          </a:p>
          <a:p>
            <a:pPr marL="441325" indent="-349250" eaLnBrk="1" hangingPunct="1">
              <a:spcBef>
                <a:spcPct val="0"/>
              </a:spcBef>
              <a:buClr>
                <a:schemeClr val="tx1"/>
              </a:buClr>
              <a:buFont typeface="Wingdings" pitchFamily="2" charset="2"/>
              <a:buNone/>
              <a:tabLst>
                <a:tab pos="533400" algn="l"/>
              </a:tabLst>
            </a:pPr>
            <a:endParaRPr lang="ru-RU" sz="2000" dirty="0" smtClean="0">
              <a:effectLst/>
              <a:latin typeface="Calibri" pitchFamily="34" charset="0"/>
            </a:endParaRPr>
          </a:p>
          <a:p>
            <a:pPr marL="441325" indent="-349250" eaLnBrk="1" hangingPunct="1">
              <a:spcBef>
                <a:spcPct val="0"/>
              </a:spcBef>
              <a:buClr>
                <a:schemeClr val="tx1"/>
              </a:buClr>
              <a:buFont typeface="Wingdings" pitchFamily="2" charset="2"/>
              <a:buAutoNum type="arabicPeriod"/>
              <a:tabLst>
                <a:tab pos="533400" algn="l"/>
              </a:tabLst>
            </a:pPr>
            <a:endParaRPr lang="ru-RU" b="1" dirty="0" smtClean="0">
              <a:effectLst/>
              <a:latin typeface="Calibri" pitchFamily="34" charset="0"/>
            </a:endParaRPr>
          </a:p>
        </p:txBody>
      </p:sp>
      <p:sp>
        <p:nvSpPr>
          <p:cNvPr id="22531"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холецистит</a:t>
            </a:r>
          </a:p>
        </p:txBody>
      </p:sp>
      <p:sp>
        <p:nvSpPr>
          <p:cNvPr id="22532" name="Rectangle 5"/>
          <p:cNvSpPr>
            <a:spLocks noChangeArrowheads="1"/>
          </p:cNvSpPr>
          <p:nvPr/>
        </p:nvSpPr>
        <p:spPr bwMode="auto">
          <a:xfrm>
            <a:off x="4786314" y="1989138"/>
            <a:ext cx="4357686" cy="1920875"/>
          </a:xfrm>
          <a:prstGeom prst="rect">
            <a:avLst/>
          </a:prstGeom>
          <a:noFill/>
          <a:ln w="9525">
            <a:noFill/>
            <a:miter lim="800000"/>
            <a:headEnd/>
            <a:tailEnd/>
          </a:ln>
        </p:spPr>
        <p:txBody>
          <a:bodyPr wrap="square">
            <a:spAutoFit/>
          </a:bodyPr>
          <a:lstStyle/>
          <a:p>
            <a:pPr marL="269875" indent="-269875"/>
            <a:r>
              <a:rPr lang="ru-RU" sz="2000" b="1" dirty="0">
                <a:latin typeface="Calibri" pitchFamily="34" charset="0"/>
              </a:rPr>
              <a:t>По наличию осложнений:</a:t>
            </a:r>
          </a:p>
          <a:p>
            <a:pPr marL="269875" indent="-269875">
              <a:buSzPct val="75000"/>
              <a:buFontTx/>
              <a:buAutoNum type="arabicPeriod"/>
            </a:pPr>
            <a:r>
              <a:rPr lang="ru-RU" sz="2000" dirty="0" err="1">
                <a:latin typeface="Calibri" pitchFamily="34" charset="0"/>
              </a:rPr>
              <a:t>Неосложненный</a:t>
            </a:r>
            <a:r>
              <a:rPr lang="ru-RU" sz="2000" dirty="0">
                <a:latin typeface="Calibri" pitchFamily="34" charset="0"/>
              </a:rPr>
              <a:t>;</a:t>
            </a:r>
          </a:p>
          <a:p>
            <a:pPr marL="269875" indent="-269875">
              <a:buSzPct val="75000"/>
              <a:buFontTx/>
              <a:buAutoNum type="arabicPeriod"/>
            </a:pPr>
            <a:r>
              <a:rPr lang="ru-RU" sz="2000" dirty="0">
                <a:latin typeface="Calibri" pitchFamily="34" charset="0"/>
              </a:rPr>
              <a:t>Осложненный:</a:t>
            </a:r>
          </a:p>
          <a:p>
            <a:pPr marL="269875" indent="-269875">
              <a:buSzPct val="75000"/>
            </a:pPr>
            <a:endParaRPr lang="ru-RU" sz="2000" dirty="0">
              <a:latin typeface="Calibri" pitchFamily="34" charset="0"/>
            </a:endParaRPr>
          </a:p>
          <a:p>
            <a:pPr marL="269875" indent="-269875">
              <a:buSzPct val="75000"/>
            </a:pPr>
            <a:endParaRPr lang="ru-RU" sz="2000" dirty="0">
              <a:latin typeface="Calibri" pitchFamily="34" charset="0"/>
            </a:endParaRPr>
          </a:p>
          <a:p>
            <a:pPr marL="269875" indent="-269875"/>
            <a:endParaRPr lang="ru-RU" sz="2000" dirty="0">
              <a:latin typeface="Calibri" pitchFamily="34" charset="0"/>
            </a:endParaRPr>
          </a:p>
        </p:txBody>
      </p:sp>
      <p:sp>
        <p:nvSpPr>
          <p:cNvPr id="22533" name="Rectangle 7"/>
          <p:cNvSpPr>
            <a:spLocks noChangeArrowheads="1"/>
          </p:cNvSpPr>
          <p:nvPr/>
        </p:nvSpPr>
        <p:spPr bwMode="auto">
          <a:xfrm>
            <a:off x="5214942" y="2924175"/>
            <a:ext cx="3643338" cy="3170099"/>
          </a:xfrm>
          <a:prstGeom prst="rect">
            <a:avLst/>
          </a:prstGeom>
          <a:noFill/>
          <a:ln w="9525">
            <a:noFill/>
            <a:miter lim="800000"/>
            <a:headEnd/>
            <a:tailEnd/>
          </a:ln>
        </p:spPr>
        <p:txBody>
          <a:bodyPr wrap="square">
            <a:spAutoFit/>
          </a:bodyPr>
          <a:lstStyle/>
          <a:p>
            <a:pPr marL="274638" indent="-274638">
              <a:buFontTx/>
              <a:buChar char="•"/>
            </a:pPr>
            <a:r>
              <a:rPr lang="ru-RU" sz="2000" dirty="0" smtClean="0">
                <a:latin typeface="Calibri" pitchFamily="34" charset="0"/>
              </a:rPr>
              <a:t>сочетанием с острым панкреатитом;</a:t>
            </a:r>
          </a:p>
          <a:p>
            <a:pPr marL="274638" indent="-274638">
              <a:buFontTx/>
              <a:buChar char="•"/>
            </a:pPr>
            <a:r>
              <a:rPr lang="ru-RU" sz="2000" dirty="0" smtClean="0">
                <a:latin typeface="Calibri" pitchFamily="34" charset="0"/>
              </a:rPr>
              <a:t>механической </a:t>
            </a:r>
            <a:r>
              <a:rPr lang="ru-RU" sz="2000" dirty="0">
                <a:latin typeface="Calibri" pitchFamily="34" charset="0"/>
              </a:rPr>
              <a:t>желтухой;</a:t>
            </a:r>
          </a:p>
          <a:p>
            <a:pPr marL="274638" indent="-274638">
              <a:buFontTx/>
              <a:buChar char="•"/>
            </a:pPr>
            <a:r>
              <a:rPr lang="ru-RU" sz="2000" dirty="0">
                <a:latin typeface="Calibri" pitchFamily="34" charset="0"/>
              </a:rPr>
              <a:t>гнойным холангитом;</a:t>
            </a:r>
          </a:p>
          <a:p>
            <a:pPr marL="274638" indent="-274638">
              <a:buFontTx/>
              <a:buChar char="•"/>
            </a:pPr>
            <a:r>
              <a:rPr lang="ru-RU" sz="2000" dirty="0" smtClean="0">
                <a:latin typeface="Calibri" pitchFamily="34" charset="0"/>
              </a:rPr>
              <a:t>перфорацией;</a:t>
            </a:r>
          </a:p>
          <a:p>
            <a:pPr marL="274638" indent="-274638">
              <a:buFontTx/>
              <a:buChar char="•"/>
            </a:pPr>
            <a:r>
              <a:rPr lang="ru-RU" sz="2000" dirty="0" smtClean="0">
                <a:latin typeface="Calibri" pitchFamily="34" charset="0"/>
              </a:rPr>
              <a:t>перитонитом</a:t>
            </a:r>
            <a:r>
              <a:rPr lang="ru-RU" sz="2000" dirty="0">
                <a:latin typeface="Calibri" pitchFamily="34" charset="0"/>
              </a:rPr>
              <a:t>;</a:t>
            </a:r>
          </a:p>
          <a:p>
            <a:pPr marL="274638" indent="-274638">
              <a:buFontTx/>
              <a:buChar char="•"/>
            </a:pPr>
            <a:r>
              <a:rPr lang="ru-RU" sz="2000" dirty="0" err="1">
                <a:latin typeface="Calibri" pitchFamily="34" charset="0"/>
              </a:rPr>
              <a:t>околопузырным</a:t>
            </a:r>
            <a:r>
              <a:rPr lang="ru-RU" sz="2000" dirty="0">
                <a:latin typeface="Calibri" pitchFamily="34" charset="0"/>
              </a:rPr>
              <a:t> </a:t>
            </a:r>
            <a:r>
              <a:rPr lang="ru-RU" sz="2000" dirty="0" smtClean="0">
                <a:latin typeface="Calibri" pitchFamily="34" charset="0"/>
              </a:rPr>
              <a:t>абсцессом </a:t>
            </a:r>
            <a:r>
              <a:rPr lang="ru-RU" sz="2000" dirty="0">
                <a:latin typeface="Calibri" pitchFamily="34" charset="0"/>
              </a:rPr>
              <a:t>или инфильтратом;</a:t>
            </a:r>
          </a:p>
          <a:p>
            <a:pPr marL="274638" indent="-274638">
              <a:buFontTx/>
              <a:buChar char="•"/>
            </a:pPr>
            <a:r>
              <a:rPr lang="ru-RU" sz="2000" dirty="0">
                <a:latin typeface="Calibri" pitchFamily="34" charset="0"/>
              </a:rPr>
              <a:t>эмпиемой жёлчного пузыря;</a:t>
            </a:r>
          </a:p>
          <a:p>
            <a:pPr marL="274638" indent="-274638">
              <a:buFontTx/>
              <a:buChar char="•"/>
            </a:pPr>
            <a:r>
              <a:rPr lang="ru-RU" sz="2000" dirty="0" smtClean="0">
                <a:latin typeface="Calibri" pitchFamily="34" charset="0"/>
              </a:rPr>
              <a:t>жёлчным свищом</a:t>
            </a:r>
            <a:endParaRPr lang="ru-RU" sz="2000" dirty="0">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928688" y="1714488"/>
            <a:ext cx="7775575" cy="4540262"/>
          </a:xfrm>
        </p:spPr>
        <p:txBody>
          <a:bodyPr/>
          <a:lstStyle/>
          <a:p>
            <a:pPr marL="304800" indent="-304800" algn="ctr" eaLnBrk="1" hangingPunct="1">
              <a:buFont typeface="Wingdings" pitchFamily="2" charset="2"/>
              <a:buNone/>
              <a:tabLst>
                <a:tab pos="182563" algn="l"/>
              </a:tabLst>
            </a:pPr>
            <a:r>
              <a:rPr lang="ru-RU" sz="2400" b="1" dirty="0" smtClean="0">
                <a:effectLst/>
                <a:latin typeface="Calibri" pitchFamily="34" charset="0"/>
              </a:rPr>
              <a:t>  Клинические проявления</a:t>
            </a:r>
            <a:endParaRPr lang="ru-RU" sz="2400" b="1" i="1" dirty="0" smtClean="0">
              <a:effectLst/>
              <a:latin typeface="Calibri" pitchFamily="34" charset="0"/>
            </a:endParaRPr>
          </a:p>
          <a:p>
            <a:pPr marL="304800" indent="-304800" eaLnBrk="1" hangingPunct="1">
              <a:buClr>
                <a:schemeClr val="tx1"/>
              </a:buClr>
              <a:buSzTx/>
              <a:buFontTx/>
              <a:buChar char="•"/>
              <a:tabLst>
                <a:tab pos="182563" algn="l"/>
              </a:tabLst>
            </a:pPr>
            <a:r>
              <a:rPr lang="ru-RU" sz="2200" dirty="0" smtClean="0">
                <a:effectLst/>
                <a:latin typeface="Calibri" pitchFamily="34" charset="0"/>
              </a:rPr>
              <a:t>Внезапное начало. Боль выраженная в правой подреберной области или </a:t>
            </a:r>
            <a:r>
              <a:rPr lang="ru-RU" sz="2200" dirty="0" err="1" smtClean="0">
                <a:effectLst/>
                <a:latin typeface="Calibri" pitchFamily="34" charset="0"/>
              </a:rPr>
              <a:t>эпигастрии</a:t>
            </a:r>
            <a:r>
              <a:rPr lang="ru-RU" sz="2200" dirty="0" smtClean="0">
                <a:effectLst/>
                <a:latin typeface="Calibri" pitchFamily="34" charset="0"/>
              </a:rPr>
              <a:t>, </a:t>
            </a:r>
            <a:r>
              <a:rPr lang="ru-RU" sz="2200" dirty="0" err="1" smtClean="0">
                <a:effectLst/>
                <a:latin typeface="Calibri" pitchFamily="34" charset="0"/>
              </a:rPr>
              <a:t>иррадиирующая</a:t>
            </a:r>
            <a:r>
              <a:rPr lang="ru-RU" sz="2200" dirty="0" smtClean="0">
                <a:effectLst/>
                <a:latin typeface="Calibri" pitchFamily="34" charset="0"/>
              </a:rPr>
              <a:t> в правую поясничную область, чаще связана с употреблением жирной или острой пищи.</a:t>
            </a:r>
          </a:p>
          <a:p>
            <a:pPr marL="304800" indent="-304800" eaLnBrk="1" hangingPunct="1">
              <a:buClr>
                <a:schemeClr val="tx1"/>
              </a:buClr>
              <a:buSzTx/>
              <a:buFontTx/>
              <a:buChar char="•"/>
              <a:tabLst>
                <a:tab pos="182563" algn="l"/>
              </a:tabLst>
            </a:pPr>
            <a:r>
              <a:rPr lang="ru-RU" sz="2200" dirty="0" smtClean="0">
                <a:effectLst/>
                <a:latin typeface="Calibri" pitchFamily="34" charset="0"/>
              </a:rPr>
              <a:t>Тошнота, может быть однократная рвота, язык сухой и обложен;</a:t>
            </a:r>
          </a:p>
          <a:p>
            <a:pPr marL="304800" indent="-304800" eaLnBrk="1" hangingPunct="1">
              <a:buClr>
                <a:schemeClr val="tx1"/>
              </a:buClr>
              <a:buSzTx/>
              <a:buFontTx/>
              <a:buChar char="•"/>
              <a:tabLst>
                <a:tab pos="182563" algn="l"/>
              </a:tabLst>
            </a:pPr>
            <a:r>
              <a:rPr lang="ru-RU" sz="2200" dirty="0" smtClean="0">
                <a:effectLst/>
                <a:latin typeface="Calibri" pitchFamily="34" charset="0"/>
              </a:rPr>
              <a:t>Повышение температуры до 38-39 градусов;</a:t>
            </a:r>
          </a:p>
          <a:p>
            <a:pPr marL="304800" indent="-304800" eaLnBrk="1" hangingPunct="1">
              <a:buClr>
                <a:schemeClr val="tx1"/>
              </a:buClr>
              <a:buSzTx/>
              <a:buFontTx/>
              <a:buChar char="•"/>
              <a:tabLst>
                <a:tab pos="182563" algn="l"/>
              </a:tabLst>
            </a:pPr>
            <a:r>
              <a:rPr lang="ru-RU" sz="2200" dirty="0" smtClean="0">
                <a:effectLst/>
                <a:latin typeface="Calibri" pitchFamily="34" charset="0"/>
              </a:rPr>
              <a:t>У 10% незначительная желтушность кожных покровов;</a:t>
            </a:r>
          </a:p>
          <a:p>
            <a:pPr marL="304800" indent="-304800" eaLnBrk="1" hangingPunct="1">
              <a:buClr>
                <a:schemeClr val="tx1"/>
              </a:buClr>
              <a:buSzTx/>
              <a:buFontTx/>
              <a:buChar char="•"/>
              <a:tabLst>
                <a:tab pos="182563" algn="l"/>
              </a:tabLst>
            </a:pPr>
            <a:r>
              <a:rPr lang="ru-RU" sz="2200" dirty="0" smtClean="0">
                <a:effectLst/>
                <a:latin typeface="Calibri" pitchFamily="34" charset="0"/>
              </a:rPr>
              <a:t>Кожный зуд, расчёсы на коже;</a:t>
            </a:r>
          </a:p>
          <a:p>
            <a:pPr marL="304800" indent="-304800" eaLnBrk="1" hangingPunct="1">
              <a:buClr>
                <a:schemeClr val="tx1"/>
              </a:buClr>
              <a:buSzTx/>
              <a:buFontTx/>
              <a:buChar char="•"/>
              <a:tabLst>
                <a:tab pos="182563" algn="l"/>
              </a:tabLst>
            </a:pPr>
            <a:r>
              <a:rPr lang="ru-RU" sz="2200" dirty="0" smtClean="0">
                <a:effectLst/>
                <a:latin typeface="Calibri" pitchFamily="34" charset="0"/>
              </a:rPr>
              <a:t>Возможны: жидкий стул, повышение числа сердечных сокращений и повышение давления. </a:t>
            </a:r>
          </a:p>
          <a:p>
            <a:pPr marL="304800" indent="-304800" eaLnBrk="1" hangingPunct="1">
              <a:buFont typeface="Wingdings" pitchFamily="2" charset="2"/>
              <a:buNone/>
              <a:tabLst>
                <a:tab pos="182563" algn="l"/>
              </a:tabLst>
            </a:pPr>
            <a:endParaRPr lang="ru-RU" sz="2400" dirty="0" smtClean="0">
              <a:effectLst/>
              <a:latin typeface="Calibri" pitchFamily="34" charset="0"/>
            </a:endParaRPr>
          </a:p>
          <a:p>
            <a:pPr marL="304800" indent="-304800" eaLnBrk="1" hangingPunct="1">
              <a:buFont typeface="Wingdings" pitchFamily="2" charset="2"/>
              <a:buNone/>
              <a:tabLst>
                <a:tab pos="182563" algn="l"/>
              </a:tabLst>
            </a:pPr>
            <a:r>
              <a:rPr lang="ru-RU" sz="2400" dirty="0" smtClean="0">
                <a:effectLst/>
                <a:latin typeface="Calibri" pitchFamily="34" charset="0"/>
              </a:rPr>
              <a:t>    </a:t>
            </a:r>
          </a:p>
        </p:txBody>
      </p:sp>
      <p:sp>
        <p:nvSpPr>
          <p:cNvPr id="23555" name="Rectangle 3"/>
          <p:cNvSpPr>
            <a:spLocks noGrp="1" noChangeArrowheads="1"/>
          </p:cNvSpPr>
          <p:nvPr>
            <p:ph type="title"/>
          </p:nvPr>
        </p:nvSpPr>
        <p:spPr>
          <a:xfrm>
            <a:off x="1035050" y="288925"/>
            <a:ext cx="7402513" cy="1008063"/>
          </a:xfrm>
        </p:spPr>
        <p:txBody>
          <a:bodyPr/>
          <a:lstStyle/>
          <a:p>
            <a:pPr eaLnBrk="1" hangingPunct="1"/>
            <a:r>
              <a:rPr lang="ru-RU" sz="4800" dirty="0" smtClean="0">
                <a:effectLst/>
              </a:rPr>
              <a:t>Острый холецистит</a:t>
            </a:r>
          </a:p>
        </p:txBody>
      </p:sp>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effectLst/>
              </a:rPr>
              <a:t>Острый холецистит</a:t>
            </a:r>
            <a:endParaRPr lang="ru-RU" dirty="0"/>
          </a:p>
        </p:txBody>
      </p:sp>
      <p:sp>
        <p:nvSpPr>
          <p:cNvPr id="3" name="Объект 2"/>
          <p:cNvSpPr>
            <a:spLocks noGrp="1"/>
          </p:cNvSpPr>
          <p:nvPr>
            <p:ph idx="1"/>
          </p:nvPr>
        </p:nvSpPr>
        <p:spPr/>
        <p:txBody>
          <a:bodyPr/>
          <a:lstStyle/>
          <a:p>
            <a:pPr marL="0" indent="0">
              <a:buNone/>
            </a:pPr>
            <a:r>
              <a:rPr lang="ru-RU" b="1" dirty="0" smtClean="0">
                <a:effectLst/>
              </a:rPr>
              <a:t>Симптом </a:t>
            </a:r>
            <a:r>
              <a:rPr lang="ru-RU" b="1" dirty="0" err="1" smtClean="0">
                <a:effectLst/>
              </a:rPr>
              <a:t>Кера</a:t>
            </a:r>
            <a:r>
              <a:rPr lang="ru-RU" b="1" dirty="0" smtClean="0">
                <a:effectLst/>
              </a:rPr>
              <a:t>.</a:t>
            </a:r>
            <a:endParaRPr lang="ru-RU" sz="2800" dirty="0" smtClean="0">
              <a:effectLst/>
            </a:endParaRPr>
          </a:p>
          <a:p>
            <a:pPr marL="0" indent="0">
              <a:buNone/>
            </a:pPr>
            <a:r>
              <a:rPr lang="ru-RU" sz="2800" dirty="0">
                <a:effectLst/>
              </a:rPr>
              <a:t>	</a:t>
            </a:r>
            <a:r>
              <a:rPr lang="ru-RU" sz="2800" dirty="0" smtClean="0">
                <a:effectLst/>
              </a:rPr>
              <a:t>Болезненность при пальпации в точке </a:t>
            </a:r>
            <a:r>
              <a:rPr lang="ru-RU" sz="2800" dirty="0" err="1" smtClean="0">
                <a:effectLst/>
              </a:rPr>
              <a:t>Кера</a:t>
            </a:r>
            <a:r>
              <a:rPr lang="ru-RU" sz="2800" dirty="0" smtClean="0">
                <a:effectLst/>
              </a:rPr>
              <a:t>, усиливающаяся при вдохе.</a:t>
            </a:r>
            <a:endParaRPr lang="ru-RU" dirty="0">
              <a:effectLst/>
            </a:endParaRPr>
          </a:p>
        </p:txBody>
      </p:sp>
      <p:pic>
        <p:nvPicPr>
          <p:cNvPr id="1024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979712" y="3212976"/>
            <a:ext cx="4536504" cy="30963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488793612"/>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94122"/>
          </a:xfrm>
        </p:spPr>
        <p:txBody>
          <a:bodyPr/>
          <a:lstStyle/>
          <a:p>
            <a:r>
              <a:rPr lang="ru-RU" dirty="0">
                <a:effectLst/>
              </a:rPr>
              <a:t>Острый холецистит</a:t>
            </a:r>
            <a:endParaRPr lang="ru-RU" dirty="0"/>
          </a:p>
        </p:txBody>
      </p:sp>
      <p:sp>
        <p:nvSpPr>
          <p:cNvPr id="3" name="Объект 2"/>
          <p:cNvSpPr>
            <a:spLocks noGrp="1"/>
          </p:cNvSpPr>
          <p:nvPr>
            <p:ph idx="1"/>
          </p:nvPr>
        </p:nvSpPr>
        <p:spPr>
          <a:xfrm>
            <a:off x="251519" y="1340768"/>
            <a:ext cx="8660251" cy="5256584"/>
          </a:xfrm>
        </p:spPr>
        <p:txBody>
          <a:bodyPr/>
          <a:lstStyle/>
          <a:p>
            <a:pPr marL="0" indent="0">
              <a:buNone/>
            </a:pPr>
            <a:r>
              <a:rPr lang="ru-RU" b="1" dirty="0" smtClean="0">
                <a:effectLst/>
              </a:rPr>
              <a:t>Симптом </a:t>
            </a:r>
            <a:r>
              <a:rPr lang="ru-RU" b="1" dirty="0" err="1" smtClean="0">
                <a:effectLst/>
              </a:rPr>
              <a:t>Грекова-Ортнера</a:t>
            </a:r>
            <a:r>
              <a:rPr lang="ru-RU" b="1" dirty="0" smtClean="0">
                <a:effectLst/>
              </a:rPr>
              <a:t>.</a:t>
            </a:r>
            <a:endParaRPr lang="ru-RU" sz="2800" dirty="0" smtClean="0">
              <a:effectLst/>
            </a:endParaRPr>
          </a:p>
          <a:p>
            <a:pPr marL="0" indent="0">
              <a:buNone/>
            </a:pPr>
            <a:r>
              <a:rPr lang="ru-RU" sz="2800" dirty="0">
                <a:effectLst/>
              </a:rPr>
              <a:t>	</a:t>
            </a:r>
            <a:r>
              <a:rPr lang="ru-RU" sz="2800" dirty="0" smtClean="0">
                <a:effectLst/>
              </a:rPr>
              <a:t>Болезненность при поколачивании по правой рёберной дуге боковой поверхностью кисти.</a:t>
            </a:r>
            <a:endParaRPr lang="ru-RU" dirty="0">
              <a:effectLst/>
            </a:endParaRPr>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35696" y="3573016"/>
            <a:ext cx="5256584" cy="30243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734084629"/>
      </p:ext>
    </p:extLst>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dirty="0">
                <a:effectLst/>
              </a:rPr>
              <a:t>Острый холецистит</a:t>
            </a:r>
            <a:endParaRPr lang="ru-RU" dirty="0"/>
          </a:p>
        </p:txBody>
      </p:sp>
      <p:sp>
        <p:nvSpPr>
          <p:cNvPr id="3" name="Объект 2"/>
          <p:cNvSpPr>
            <a:spLocks noGrp="1"/>
          </p:cNvSpPr>
          <p:nvPr>
            <p:ph idx="1"/>
          </p:nvPr>
        </p:nvSpPr>
        <p:spPr>
          <a:xfrm>
            <a:off x="323528" y="1268760"/>
            <a:ext cx="8568952" cy="5328592"/>
          </a:xfrm>
        </p:spPr>
        <p:txBody>
          <a:bodyPr/>
          <a:lstStyle/>
          <a:p>
            <a:pPr marL="0" indent="0">
              <a:buNone/>
            </a:pPr>
            <a:r>
              <a:rPr lang="ru-RU" b="1" dirty="0" smtClean="0">
                <a:effectLst/>
              </a:rPr>
              <a:t>Симптом </a:t>
            </a:r>
            <a:r>
              <a:rPr lang="ru-RU" b="1" dirty="0" err="1" smtClean="0">
                <a:effectLst/>
              </a:rPr>
              <a:t>Мюсси</a:t>
            </a:r>
            <a:r>
              <a:rPr lang="ru-RU" b="1" dirty="0" smtClean="0">
                <a:effectLst/>
              </a:rPr>
              <a:t>-Георгиевского (френикус-симптом).</a:t>
            </a:r>
          </a:p>
          <a:p>
            <a:pPr marL="0" indent="0">
              <a:buNone/>
            </a:pPr>
            <a:r>
              <a:rPr lang="ru-RU" sz="2800" dirty="0" smtClean="0">
                <a:effectLst/>
              </a:rPr>
              <a:t>	Болезненность при надавливании над ключицей справа между ножками грудинно-ключично-сосцевидной мышцы.</a:t>
            </a:r>
            <a:endParaRPr lang="ru-RU" sz="2800" dirty="0">
              <a:effectLst/>
            </a:endParaRPr>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139953" y="3284984"/>
            <a:ext cx="4464496" cy="321260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793706808"/>
      </p:ext>
    </p:extLst>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733474"/>
          </a:xfrm>
        </p:spPr>
        <p:txBody>
          <a:bodyPr/>
          <a:lstStyle/>
          <a:p>
            <a:r>
              <a:rPr lang="ru-RU" dirty="0">
                <a:effectLst/>
              </a:rPr>
              <a:t>Острый холецистит</a:t>
            </a:r>
            <a:endParaRPr lang="ru-RU" dirty="0"/>
          </a:p>
        </p:txBody>
      </p:sp>
      <p:sp>
        <p:nvSpPr>
          <p:cNvPr id="3" name="Объект 2"/>
          <p:cNvSpPr>
            <a:spLocks noGrp="1"/>
          </p:cNvSpPr>
          <p:nvPr>
            <p:ph idx="1"/>
          </p:nvPr>
        </p:nvSpPr>
        <p:spPr>
          <a:xfrm>
            <a:off x="179512" y="836712"/>
            <a:ext cx="8712968" cy="5904656"/>
          </a:xfrm>
        </p:spPr>
        <p:txBody>
          <a:bodyPr/>
          <a:lstStyle/>
          <a:p>
            <a:pPr marL="0" indent="0">
              <a:buNone/>
            </a:pPr>
            <a:r>
              <a:rPr lang="ru-RU" b="1" dirty="0" smtClean="0">
                <a:effectLst/>
              </a:rPr>
              <a:t>Симптом </a:t>
            </a:r>
            <a:r>
              <a:rPr lang="ru-RU" b="1" dirty="0" err="1" smtClean="0">
                <a:effectLst/>
              </a:rPr>
              <a:t>Мерфи</a:t>
            </a:r>
            <a:r>
              <a:rPr lang="ru-RU" b="1" dirty="0" smtClean="0">
                <a:effectLst/>
              </a:rPr>
              <a:t>-Образцова.</a:t>
            </a:r>
          </a:p>
          <a:p>
            <a:pPr marL="0" indent="0">
              <a:buNone/>
            </a:pPr>
            <a:r>
              <a:rPr lang="ru-RU" sz="2800" dirty="0">
                <a:effectLst/>
              </a:rPr>
              <a:t>	</a:t>
            </a:r>
            <a:r>
              <a:rPr lang="ru-RU" sz="2800" dirty="0" smtClean="0">
                <a:effectLst/>
              </a:rPr>
              <a:t>При надавливании в проекции желчного пузыря при глубоком вдохе больной прерывает дыхание.</a:t>
            </a:r>
          </a:p>
          <a:p>
            <a:pPr marL="0" indent="0">
              <a:buNone/>
            </a:pPr>
            <a:r>
              <a:rPr lang="ru-RU" b="1" dirty="0" smtClean="0">
                <a:effectLst/>
              </a:rPr>
              <a:t>Симптом-</a:t>
            </a:r>
            <a:r>
              <a:rPr lang="ru-RU" b="1" dirty="0" err="1" smtClean="0">
                <a:effectLst/>
              </a:rPr>
              <a:t>скифоидеус</a:t>
            </a:r>
            <a:r>
              <a:rPr lang="ru-RU" b="1" dirty="0" smtClean="0">
                <a:effectLst/>
              </a:rPr>
              <a:t>.</a:t>
            </a:r>
          </a:p>
          <a:p>
            <a:pPr marL="0" indent="0">
              <a:buNone/>
            </a:pPr>
            <a:r>
              <a:rPr lang="ru-RU" sz="2800" dirty="0">
                <a:effectLst/>
              </a:rPr>
              <a:t>	</a:t>
            </a:r>
            <a:r>
              <a:rPr lang="ru-RU" sz="2800" dirty="0" smtClean="0">
                <a:effectLst/>
              </a:rPr>
              <a:t>Боль при пальпации мечевидного отростка.</a:t>
            </a:r>
          </a:p>
          <a:p>
            <a:pPr marL="0" indent="0">
              <a:buNone/>
            </a:pPr>
            <a:r>
              <a:rPr lang="ru-RU" b="1" dirty="0" smtClean="0">
                <a:effectLst/>
              </a:rPr>
              <a:t>Симптом </a:t>
            </a:r>
            <a:r>
              <a:rPr lang="ru-RU" b="1" dirty="0" err="1" smtClean="0">
                <a:effectLst/>
              </a:rPr>
              <a:t>Гаусмана</a:t>
            </a:r>
            <a:r>
              <a:rPr lang="ru-RU" b="1" dirty="0" smtClean="0">
                <a:effectLst/>
              </a:rPr>
              <a:t>.</a:t>
            </a:r>
          </a:p>
          <a:p>
            <a:pPr marL="0" indent="0">
              <a:buNone/>
            </a:pPr>
            <a:r>
              <a:rPr lang="ru-RU" sz="2800" dirty="0">
                <a:effectLst/>
              </a:rPr>
              <a:t>	</a:t>
            </a:r>
            <a:r>
              <a:rPr lang="ru-RU" sz="2800" dirty="0" smtClean="0">
                <a:effectLst/>
              </a:rPr>
              <a:t>Боль при выпячивании живота.</a:t>
            </a:r>
          </a:p>
          <a:p>
            <a:pPr marL="0" indent="0">
              <a:buNone/>
            </a:pPr>
            <a:r>
              <a:rPr lang="ru-RU" b="1" dirty="0" smtClean="0">
                <a:effectLst/>
              </a:rPr>
              <a:t>Симптом Мак-</a:t>
            </a:r>
            <a:r>
              <a:rPr lang="ru-RU" b="1" dirty="0" err="1" smtClean="0">
                <a:effectLst/>
              </a:rPr>
              <a:t>Кензи</a:t>
            </a:r>
            <a:r>
              <a:rPr lang="ru-RU" b="1" dirty="0" smtClean="0">
                <a:effectLst/>
              </a:rPr>
              <a:t>.</a:t>
            </a:r>
          </a:p>
          <a:p>
            <a:pPr marL="0" indent="0">
              <a:buNone/>
            </a:pPr>
            <a:r>
              <a:rPr lang="ru-RU" sz="2800" dirty="0">
                <a:effectLst/>
              </a:rPr>
              <a:t>	</a:t>
            </a:r>
            <a:r>
              <a:rPr lang="ru-RU" sz="2800" dirty="0" smtClean="0">
                <a:effectLst/>
              </a:rPr>
              <a:t>Гиперестезия кожи в правом подреберье.</a:t>
            </a:r>
          </a:p>
          <a:p>
            <a:pPr marL="0" indent="0">
              <a:buNone/>
            </a:pPr>
            <a:r>
              <a:rPr lang="ru-RU" b="1" dirty="0" smtClean="0">
                <a:effectLst/>
              </a:rPr>
              <a:t>Локальное напряжение передней брюшной стенки в правом подреберье.</a:t>
            </a:r>
            <a:endParaRPr lang="ru-RU" b="1" dirty="0">
              <a:effectLst/>
            </a:endParaRPr>
          </a:p>
        </p:txBody>
      </p:sp>
    </p:spTree>
    <p:extLst>
      <p:ext uri="{BB962C8B-B14F-4D97-AF65-F5344CB8AC3E}">
        <p14:creationId xmlns:p14="http://schemas.microsoft.com/office/powerpoint/2010/main" xmlns="" val="169472064"/>
      </p:ext>
    </p:extLst>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effectLst/>
              </a:rPr>
              <a:t>Острый холецистит</a:t>
            </a:r>
            <a:endParaRPr lang="ru-RU" dirty="0"/>
          </a:p>
        </p:txBody>
      </p:sp>
      <p:sp>
        <p:nvSpPr>
          <p:cNvPr id="3" name="Объект 2"/>
          <p:cNvSpPr>
            <a:spLocks noGrp="1"/>
          </p:cNvSpPr>
          <p:nvPr>
            <p:ph idx="1"/>
          </p:nvPr>
        </p:nvSpPr>
        <p:spPr>
          <a:xfrm>
            <a:off x="251520" y="1484784"/>
            <a:ext cx="8640960" cy="5112568"/>
          </a:xfrm>
        </p:spPr>
        <p:txBody>
          <a:bodyPr/>
          <a:lstStyle/>
          <a:p>
            <a:pPr marL="0" indent="0">
              <a:buNone/>
            </a:pPr>
            <a:r>
              <a:rPr lang="ru-RU" dirty="0" smtClean="0">
                <a:effectLst/>
              </a:rPr>
              <a:t>При вовлечении в воспаление брюшины появляются симптомы раздражения брюшины:</a:t>
            </a:r>
          </a:p>
          <a:p>
            <a:r>
              <a:rPr lang="ru-RU" dirty="0">
                <a:effectLst/>
              </a:rPr>
              <a:t> </a:t>
            </a:r>
            <a:r>
              <a:rPr lang="ru-RU" dirty="0" smtClean="0">
                <a:effectLst/>
              </a:rPr>
              <a:t>симптом </a:t>
            </a:r>
            <a:r>
              <a:rPr lang="ru-RU" dirty="0" err="1" smtClean="0">
                <a:effectLst/>
              </a:rPr>
              <a:t>Щёткина-Блюмберга</a:t>
            </a:r>
            <a:r>
              <a:rPr lang="ru-RU" dirty="0" smtClean="0">
                <a:effectLst/>
              </a:rPr>
              <a:t>;</a:t>
            </a:r>
          </a:p>
          <a:p>
            <a:r>
              <a:rPr lang="ru-RU" dirty="0">
                <a:effectLst/>
              </a:rPr>
              <a:t>с</a:t>
            </a:r>
            <a:r>
              <a:rPr lang="ru-RU" dirty="0" smtClean="0">
                <a:effectLst/>
              </a:rPr>
              <a:t>имптом Воскресенского («ночной рубашки»;</a:t>
            </a:r>
          </a:p>
          <a:p>
            <a:r>
              <a:rPr lang="ru-RU" dirty="0">
                <a:effectLst/>
              </a:rPr>
              <a:t>с</a:t>
            </a:r>
            <a:r>
              <a:rPr lang="ru-RU" dirty="0" smtClean="0">
                <a:effectLst/>
              </a:rPr>
              <a:t>имптом </a:t>
            </a:r>
            <a:r>
              <a:rPr lang="ru-RU" dirty="0" err="1" smtClean="0">
                <a:effectLst/>
              </a:rPr>
              <a:t>Ситковского</a:t>
            </a:r>
            <a:r>
              <a:rPr lang="ru-RU" dirty="0" smtClean="0">
                <a:effectLst/>
              </a:rPr>
              <a:t>;</a:t>
            </a:r>
          </a:p>
          <a:p>
            <a:r>
              <a:rPr lang="ru-RU" dirty="0">
                <a:effectLst/>
              </a:rPr>
              <a:t>с</a:t>
            </a:r>
            <a:r>
              <a:rPr lang="ru-RU" dirty="0" smtClean="0">
                <a:effectLst/>
              </a:rPr>
              <a:t>имптом </a:t>
            </a:r>
            <a:r>
              <a:rPr lang="ru-RU" dirty="0" err="1" smtClean="0">
                <a:effectLst/>
              </a:rPr>
              <a:t>Раздольского</a:t>
            </a:r>
            <a:r>
              <a:rPr lang="ru-RU" dirty="0" smtClean="0">
                <a:effectLst/>
              </a:rPr>
              <a:t>;</a:t>
            </a:r>
          </a:p>
          <a:p>
            <a:r>
              <a:rPr lang="ru-RU" dirty="0">
                <a:effectLst/>
              </a:rPr>
              <a:t>с</a:t>
            </a:r>
            <a:r>
              <a:rPr lang="ru-RU" dirty="0" smtClean="0">
                <a:effectLst/>
              </a:rPr>
              <a:t>имптом Менделя (болезненность при перкуссии в правом подреберье).</a:t>
            </a:r>
            <a:endParaRPr lang="ru-RU" dirty="0">
              <a:effectLst/>
            </a:endParaRPr>
          </a:p>
        </p:txBody>
      </p:sp>
    </p:spTree>
    <p:extLst>
      <p:ext uri="{BB962C8B-B14F-4D97-AF65-F5344CB8AC3E}">
        <p14:creationId xmlns:p14="http://schemas.microsoft.com/office/powerpoint/2010/main" xmlns="" val="3100274596"/>
      </p:ext>
    </p:extLst>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323528" y="1268413"/>
            <a:ext cx="8677628" cy="5400947"/>
          </a:xfrm>
        </p:spPr>
        <p:txBody>
          <a:bodyPr/>
          <a:lstStyle/>
          <a:p>
            <a:pPr marL="441325" indent="-349250" algn="ctr" eaLnBrk="1" hangingPunct="1">
              <a:buFont typeface="Wingdings" pitchFamily="2" charset="2"/>
              <a:buNone/>
            </a:pPr>
            <a:r>
              <a:rPr lang="ru-RU" sz="2400" b="1" dirty="0" smtClean="0">
                <a:effectLst/>
                <a:latin typeface="Calibri" pitchFamily="34" charset="0"/>
              </a:rPr>
              <a:t> Неотложная помощь.</a:t>
            </a:r>
          </a:p>
          <a:p>
            <a:pPr marL="441325" indent="-349250" eaLnBrk="1" hangingPunct="1">
              <a:buFont typeface="Wingdings" pitchFamily="2" charset="2"/>
              <a:buNone/>
            </a:pPr>
            <a:endParaRPr lang="ru-RU" sz="1600" b="1" dirty="0" smtClean="0">
              <a:effectLst/>
              <a:latin typeface="Calibri" pitchFamily="34" charset="0"/>
            </a:endParaRPr>
          </a:p>
          <a:p>
            <a:pPr marL="441325" indent="-349250" eaLnBrk="1" hangingPunct="1">
              <a:buClr>
                <a:schemeClr val="tx1"/>
              </a:buClr>
              <a:buSzTx/>
              <a:buFontTx/>
              <a:buChar char="•"/>
            </a:pPr>
            <a:r>
              <a:rPr lang="ru-RU" sz="2200" dirty="0" smtClean="0">
                <a:effectLst/>
                <a:latin typeface="Calibri" pitchFamily="34" charset="0"/>
              </a:rPr>
              <a:t>Срочная госпитализация в хирургическое отделение стационара.</a:t>
            </a:r>
          </a:p>
          <a:p>
            <a:pPr marL="441325" indent="-349250" eaLnBrk="1" hangingPunct="1">
              <a:buClr>
                <a:schemeClr val="tx1"/>
              </a:buClr>
              <a:buSzTx/>
              <a:buFontTx/>
              <a:buChar char="•"/>
            </a:pPr>
            <a:r>
              <a:rPr lang="ru-RU" sz="2200" dirty="0" smtClean="0">
                <a:effectLst/>
                <a:latin typeface="Calibri" pitchFamily="34" charset="0"/>
              </a:rPr>
              <a:t>Транспортировка лёжа на носилках.</a:t>
            </a:r>
          </a:p>
          <a:p>
            <a:pPr marL="441325" indent="-349250" eaLnBrk="1" hangingPunct="1">
              <a:buClr>
                <a:schemeClr val="tx1"/>
              </a:buClr>
              <a:buSzTx/>
              <a:buFontTx/>
              <a:buChar char="•"/>
            </a:pPr>
            <a:r>
              <a:rPr lang="ru-RU" sz="2200" dirty="0" smtClean="0">
                <a:effectLst/>
                <a:latin typeface="Calibri" pitchFamily="34" charset="0"/>
              </a:rPr>
              <a:t>Обеспечение венозного доступа, мониторинг и поддержание витальных функций</a:t>
            </a:r>
          </a:p>
          <a:p>
            <a:pPr marL="441325" indent="-349250" eaLnBrk="1" hangingPunct="1">
              <a:buClr>
                <a:schemeClr val="tx1"/>
              </a:buClr>
              <a:buSzTx/>
              <a:buFontTx/>
              <a:buChar char="•"/>
            </a:pPr>
            <a:r>
              <a:rPr lang="ru-RU" sz="2200" dirty="0" smtClean="0">
                <a:effectLst/>
                <a:latin typeface="Calibri" pitchFamily="34" charset="0"/>
              </a:rPr>
              <a:t>При наличии признаков деструктивного холецистита, </a:t>
            </a:r>
            <a:r>
              <a:rPr lang="ru-RU" sz="2200" dirty="0" err="1" smtClean="0">
                <a:effectLst/>
                <a:latin typeface="Calibri" pitchFamily="34" charset="0"/>
              </a:rPr>
              <a:t>гиповолемии</a:t>
            </a:r>
            <a:r>
              <a:rPr lang="ru-RU" sz="2200" dirty="0" smtClean="0">
                <a:effectLst/>
                <a:latin typeface="Calibri" pitchFamily="34" charset="0"/>
              </a:rPr>
              <a:t>, выраженной интоксикации: </a:t>
            </a:r>
          </a:p>
          <a:p>
            <a:pPr marL="441325" indent="-349250" eaLnBrk="1" hangingPunct="1">
              <a:spcBef>
                <a:spcPct val="0"/>
              </a:spcBef>
              <a:buClr>
                <a:schemeClr val="tx1"/>
              </a:buClr>
              <a:buSzTx/>
              <a:buFontTx/>
              <a:buNone/>
            </a:pPr>
            <a:r>
              <a:rPr lang="ru-RU" sz="2200" dirty="0" smtClean="0">
                <a:effectLst/>
                <a:latin typeface="Calibri" pitchFamily="34" charset="0"/>
              </a:rPr>
              <a:t>      в/в 5% раствор </a:t>
            </a:r>
            <a:r>
              <a:rPr lang="ru-RU" sz="2200" b="1" dirty="0" smtClean="0">
                <a:effectLst/>
                <a:latin typeface="Calibri" pitchFamily="34" charset="0"/>
              </a:rPr>
              <a:t>глюкозы</a:t>
            </a:r>
            <a:r>
              <a:rPr lang="ru-RU" sz="2200" dirty="0" smtClean="0">
                <a:effectLst/>
                <a:latin typeface="Calibri" pitchFamily="34" charset="0"/>
              </a:rPr>
              <a:t> - 400 мл.</a:t>
            </a:r>
          </a:p>
          <a:p>
            <a:pPr marL="434975" eaLnBrk="1" hangingPunct="1">
              <a:spcBef>
                <a:spcPct val="0"/>
              </a:spcBef>
              <a:buClr>
                <a:schemeClr val="tx1"/>
              </a:buClr>
              <a:buSzTx/>
              <a:buFont typeface="Arial" pitchFamily="34" charset="0"/>
              <a:buChar char="•"/>
            </a:pPr>
            <a:r>
              <a:rPr lang="ru-RU" sz="2200" dirty="0">
                <a:effectLst/>
                <a:latin typeface="Calibri" pitchFamily="34" charset="0"/>
              </a:rPr>
              <a:t>Допустимо введение спазмолитиков: </a:t>
            </a:r>
            <a:r>
              <a:rPr lang="ru-RU" sz="2200" b="1" dirty="0">
                <a:effectLst/>
                <a:latin typeface="Calibri" pitchFamily="34" charset="0"/>
              </a:rPr>
              <a:t>но-шпа</a:t>
            </a:r>
            <a:r>
              <a:rPr lang="ru-RU" sz="2200" dirty="0">
                <a:effectLst/>
                <a:latin typeface="Calibri" pitchFamily="34" charset="0"/>
              </a:rPr>
              <a:t> 2% - 2-4 мл или </a:t>
            </a:r>
            <a:r>
              <a:rPr lang="ru-RU" sz="2200" b="1" dirty="0">
                <a:effectLst/>
                <a:latin typeface="Calibri" pitchFamily="34" charset="0"/>
              </a:rPr>
              <a:t>папаверин</a:t>
            </a:r>
            <a:r>
              <a:rPr lang="ru-RU" sz="2200" dirty="0">
                <a:effectLst/>
                <a:latin typeface="Calibri" pitchFamily="34" charset="0"/>
              </a:rPr>
              <a:t> 2% - 1-2 мл в 400 мл 5% глюкозы в</a:t>
            </a:r>
            <a:r>
              <a:rPr lang="en-US" sz="2200" dirty="0">
                <a:effectLst/>
                <a:latin typeface="Calibri" pitchFamily="34" charset="0"/>
              </a:rPr>
              <a:t>/</a:t>
            </a:r>
            <a:r>
              <a:rPr lang="ru-RU" sz="2200" dirty="0">
                <a:effectLst/>
                <a:latin typeface="Calibri" pitchFamily="34" charset="0"/>
              </a:rPr>
              <a:t>в-кап</a:t>
            </a:r>
            <a:r>
              <a:rPr lang="ru-RU" sz="2200" dirty="0" smtClean="0">
                <a:effectLst/>
                <a:latin typeface="Calibri" pitchFamily="34" charset="0"/>
              </a:rPr>
              <a:t>.</a:t>
            </a:r>
          </a:p>
          <a:p>
            <a:pPr marL="434975" eaLnBrk="1" hangingPunct="1">
              <a:spcBef>
                <a:spcPct val="0"/>
              </a:spcBef>
              <a:buClr>
                <a:schemeClr val="tx1"/>
              </a:buClr>
              <a:buSzTx/>
              <a:buFont typeface="Arial" pitchFamily="34" charset="0"/>
              <a:buChar char="•"/>
            </a:pPr>
            <a:r>
              <a:rPr lang="ru-RU" sz="2200" dirty="0" smtClean="0">
                <a:effectLst/>
                <a:latin typeface="Calibri" pitchFamily="34" charset="0"/>
              </a:rPr>
              <a:t>При рвоте – </a:t>
            </a:r>
            <a:r>
              <a:rPr lang="ru-RU" sz="2200" b="1" dirty="0" err="1" smtClean="0">
                <a:effectLst/>
                <a:latin typeface="Calibri" pitchFamily="34" charset="0"/>
              </a:rPr>
              <a:t>Церукал</a:t>
            </a:r>
            <a:r>
              <a:rPr lang="ru-RU" sz="2200" dirty="0" smtClean="0">
                <a:effectLst/>
                <a:latin typeface="Calibri" pitchFamily="34" charset="0"/>
              </a:rPr>
              <a:t> 0,5% - 1 мл в</a:t>
            </a:r>
            <a:r>
              <a:rPr lang="en-US" sz="2200" dirty="0" smtClean="0">
                <a:effectLst/>
                <a:latin typeface="Calibri" pitchFamily="34" charset="0"/>
              </a:rPr>
              <a:t>/</a:t>
            </a:r>
            <a:r>
              <a:rPr lang="ru-RU" sz="2200" dirty="0" smtClean="0">
                <a:effectLst/>
                <a:latin typeface="Calibri" pitchFamily="34" charset="0"/>
              </a:rPr>
              <a:t>м.</a:t>
            </a:r>
          </a:p>
          <a:p>
            <a:pPr marL="441325" indent="-349250" algn="ctr" eaLnBrk="1" hangingPunct="1">
              <a:buFont typeface="Wingdings" pitchFamily="2" charset="2"/>
              <a:buNone/>
            </a:pPr>
            <a:endParaRPr lang="ru-RU" sz="2000" dirty="0" smtClean="0">
              <a:solidFill>
                <a:srgbClr val="FF99FF"/>
              </a:solidFill>
              <a:effectLst/>
              <a:latin typeface="Calibri" pitchFamily="34" charset="0"/>
            </a:endParaRPr>
          </a:p>
          <a:p>
            <a:pPr marL="441325" indent="-349250" algn="ctr" eaLnBrk="1" hangingPunct="1">
              <a:buFont typeface="Wingdings" pitchFamily="2" charset="2"/>
              <a:buNone/>
            </a:pPr>
            <a:r>
              <a:rPr lang="ru-RU" sz="2400" b="1" dirty="0" smtClean="0">
                <a:solidFill>
                  <a:srgbClr val="FF33CC"/>
                </a:solidFill>
                <a:effectLst/>
                <a:latin typeface="Calibri" pitchFamily="34" charset="0"/>
              </a:rPr>
              <a:t>Анальгетики (особенно наркотические) не вводить!</a:t>
            </a:r>
          </a:p>
          <a:p>
            <a:pPr marL="441325" indent="-349250" algn="ctr" eaLnBrk="1" hangingPunct="1">
              <a:buFont typeface="Wingdings" pitchFamily="2" charset="2"/>
              <a:buNone/>
            </a:pPr>
            <a:endParaRPr lang="ru-RU" sz="2400" b="1" dirty="0" smtClean="0">
              <a:solidFill>
                <a:srgbClr val="FF33CC"/>
              </a:solidFill>
              <a:effectLst/>
              <a:latin typeface="Calibri" pitchFamily="34" charset="0"/>
            </a:endParaRPr>
          </a:p>
          <a:p>
            <a:pPr marL="441325" indent="-349250" algn="ctr" eaLnBrk="1" hangingPunct="1">
              <a:buFont typeface="Wingdings" pitchFamily="2" charset="2"/>
              <a:buNone/>
            </a:pPr>
            <a:endParaRPr lang="ru-RU" sz="1800" b="1" dirty="0" smtClean="0">
              <a:solidFill>
                <a:srgbClr val="FF99FF"/>
              </a:solidFill>
              <a:effectLst/>
              <a:latin typeface="Calibri" pitchFamily="34" charset="0"/>
            </a:endParaRPr>
          </a:p>
          <a:p>
            <a:pPr marL="441325" indent="-349250" eaLnBrk="1" hangingPunct="1">
              <a:buFont typeface="Wingdings" pitchFamily="2" charset="2"/>
              <a:buNone/>
            </a:pPr>
            <a:endParaRPr lang="ru-RU" sz="1800" dirty="0" smtClean="0">
              <a:solidFill>
                <a:srgbClr val="FF99FF"/>
              </a:solidFill>
              <a:effectLst/>
              <a:latin typeface="Calibri" pitchFamily="34" charset="0"/>
            </a:endParaRPr>
          </a:p>
        </p:txBody>
      </p:sp>
      <p:sp>
        <p:nvSpPr>
          <p:cNvPr id="25603"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холецистит</a:t>
            </a:r>
          </a:p>
        </p:txBody>
      </p:sp>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ChangeArrowheads="1"/>
          </p:cNvSpPr>
          <p:nvPr>
            <p:ph type="body" idx="1"/>
          </p:nvPr>
        </p:nvSpPr>
        <p:spPr>
          <a:xfrm>
            <a:off x="323528" y="1268413"/>
            <a:ext cx="8640959" cy="5472955"/>
          </a:xfrm>
        </p:spPr>
        <p:txBody>
          <a:bodyPr/>
          <a:lstStyle/>
          <a:p>
            <a:pPr marL="0" indent="0" algn="ctr" eaLnBrk="1" hangingPunct="1">
              <a:buFont typeface="Wingdings" pitchFamily="2" charset="2"/>
              <a:buNone/>
              <a:defRPr/>
            </a:pPr>
            <a:r>
              <a:rPr lang="ru-RU" sz="2000" dirty="0" smtClean="0">
                <a:effectLst/>
                <a:latin typeface="Calibri" pitchFamily="34" charset="0"/>
              </a:rPr>
              <a:t>(лат. </a:t>
            </a:r>
            <a:r>
              <a:rPr lang="ru-RU" sz="2000" dirty="0" err="1" smtClean="0">
                <a:effectLst/>
                <a:latin typeface="Calibri" pitchFamily="34" charset="0"/>
              </a:rPr>
              <a:t>pancreatitis</a:t>
            </a:r>
            <a:r>
              <a:rPr lang="ru-RU" sz="2000" dirty="0" smtClean="0">
                <a:effectLst/>
                <a:latin typeface="Calibri" pitchFamily="34" charset="0"/>
              </a:rPr>
              <a:t>, от </a:t>
            </a:r>
            <a:r>
              <a:rPr lang="ru-RU" sz="2000" dirty="0" err="1" smtClean="0">
                <a:effectLst/>
                <a:latin typeface="Calibri" pitchFamily="34" charset="0"/>
              </a:rPr>
              <a:t>др.-греч</a:t>
            </a:r>
            <a:r>
              <a:rPr lang="ru-RU" sz="2000" dirty="0" smtClean="0">
                <a:effectLst/>
                <a:latin typeface="Calibri" pitchFamily="34" charset="0"/>
                <a:hlinkClick r:id="rId3" tooltip="Древнегреческий язык"/>
              </a:rPr>
              <a:t>.</a:t>
            </a:r>
            <a:r>
              <a:rPr lang="ru-RU" sz="2000" dirty="0" smtClean="0">
                <a:effectLst/>
                <a:latin typeface="Calibri" pitchFamily="34" charset="0"/>
              </a:rPr>
              <a:t> </a:t>
            </a:r>
            <a:r>
              <a:rPr lang="ru-RU" sz="2000" dirty="0" err="1" smtClean="0">
                <a:effectLst/>
                <a:latin typeface="Calibri" pitchFamily="34" charset="0"/>
              </a:rPr>
              <a:t>πάγκρεας </a:t>
            </a:r>
            <a:r>
              <a:rPr lang="ru-RU" sz="2000" dirty="0" smtClean="0">
                <a:effectLst/>
                <a:latin typeface="Calibri" pitchFamily="34" charset="0"/>
              </a:rPr>
              <a:t>- поджелудочная железа + </a:t>
            </a:r>
          </a:p>
          <a:p>
            <a:pPr marL="0" indent="0" algn="ctr" eaLnBrk="1" hangingPunct="1">
              <a:spcBef>
                <a:spcPts val="0"/>
              </a:spcBef>
              <a:buFont typeface="Wingdings" pitchFamily="2" charset="2"/>
              <a:buNone/>
              <a:defRPr/>
            </a:pPr>
            <a:r>
              <a:rPr lang="ru-RU" sz="2000" dirty="0" smtClean="0">
                <a:effectLst/>
                <a:latin typeface="Calibri" pitchFamily="34" charset="0"/>
              </a:rPr>
              <a:t>-</a:t>
            </a:r>
            <a:r>
              <a:rPr lang="ru-RU" sz="2000" dirty="0" err="1" smtClean="0">
                <a:effectLst/>
                <a:latin typeface="Calibri" pitchFamily="34" charset="0"/>
              </a:rPr>
              <a:t>itis</a:t>
            </a:r>
            <a:r>
              <a:rPr lang="ru-RU" sz="2000" dirty="0" smtClean="0">
                <a:effectLst/>
                <a:latin typeface="Calibri" pitchFamily="34" charset="0"/>
              </a:rPr>
              <a:t> - воспаление)</a:t>
            </a:r>
            <a:r>
              <a:rPr lang="ru-RU" sz="2200" dirty="0" smtClean="0">
                <a:effectLst/>
                <a:latin typeface="Calibri" pitchFamily="34" charset="0"/>
              </a:rPr>
              <a:t> — группа заболеваний и синдромов, при которых наблюдается воспаление поджелудочной железы.  </a:t>
            </a:r>
          </a:p>
          <a:p>
            <a:pPr marL="265113" indent="-173038" algn="ctr" eaLnBrk="1" hangingPunct="1">
              <a:buFont typeface="Wingdings" pitchFamily="2" charset="2"/>
              <a:buNone/>
              <a:defRPr/>
            </a:pPr>
            <a:endParaRPr lang="ru-RU" sz="2200" dirty="0" smtClean="0">
              <a:effectLst/>
              <a:latin typeface="Calibri" pitchFamily="34" charset="0"/>
            </a:endParaRPr>
          </a:p>
          <a:p>
            <a:pPr marL="265113" indent="-173038" eaLnBrk="1" hangingPunct="1">
              <a:spcBef>
                <a:spcPts val="600"/>
              </a:spcBef>
              <a:buFont typeface="Wingdings" pitchFamily="2" charset="2"/>
              <a:buNone/>
              <a:defRPr/>
            </a:pPr>
            <a:r>
              <a:rPr lang="ru-RU" sz="2200" dirty="0" smtClean="0">
                <a:effectLst/>
                <a:latin typeface="Calibri" pitchFamily="34" charset="0"/>
              </a:rPr>
              <a:t>- третье место после аппендицита и холецистита среди острых хирургических заболеваний (10-12%);</a:t>
            </a:r>
          </a:p>
          <a:p>
            <a:pPr marL="265113" indent="-173038" eaLnBrk="1" hangingPunct="1">
              <a:spcBef>
                <a:spcPts val="600"/>
              </a:spcBef>
              <a:buFont typeface="Wingdings" pitchFamily="2" charset="2"/>
              <a:buNone/>
              <a:defRPr/>
            </a:pPr>
            <a:r>
              <a:rPr lang="ru-RU" sz="2200" dirty="0" smtClean="0">
                <a:effectLst/>
                <a:latin typeface="Calibri" pitchFamily="34" charset="0"/>
              </a:rPr>
              <a:t>- впервые выявлен на секции в 1641 году,</a:t>
            </a:r>
            <a:r>
              <a:rPr lang="ru-RU" sz="2200" dirty="0" smtClean="0"/>
              <a:t> </a:t>
            </a:r>
            <a:r>
              <a:rPr lang="ru-RU" sz="2200" dirty="0" smtClean="0">
                <a:effectLst/>
                <a:latin typeface="Calibri" pitchFamily="34" charset="0"/>
              </a:rPr>
              <a:t>возникновение у злоупотребляющих алкоголем впервые описано в 1788 г.;</a:t>
            </a:r>
          </a:p>
          <a:p>
            <a:pPr marL="265113" indent="-173038" eaLnBrk="1" hangingPunct="1">
              <a:spcBef>
                <a:spcPts val="600"/>
              </a:spcBef>
              <a:buFont typeface="Wingdings" pitchFamily="2" charset="2"/>
              <a:buNone/>
              <a:defRPr/>
            </a:pPr>
            <a:r>
              <a:rPr lang="ru-RU" sz="2200" dirty="0" smtClean="0">
                <a:effectLst/>
                <a:latin typeface="Calibri" pitchFamily="34" charset="0"/>
              </a:rPr>
              <a:t>- за последние 30 лет двукратный рост частоты;</a:t>
            </a:r>
          </a:p>
          <a:p>
            <a:pPr marL="265113" indent="-173038" eaLnBrk="1" hangingPunct="1">
              <a:spcBef>
                <a:spcPts val="600"/>
              </a:spcBef>
              <a:buFont typeface="Wingdings" pitchFamily="2" charset="2"/>
              <a:buNone/>
              <a:defRPr/>
            </a:pPr>
            <a:r>
              <a:rPr lang="ru-RU" sz="2200" dirty="0" smtClean="0">
                <a:effectLst/>
                <a:latin typeface="Calibri" pitchFamily="34" charset="0"/>
              </a:rPr>
              <a:t>- за последние 20 лет средний возраст на момент установления диагноза снизился с 50 до 39 лет; </a:t>
            </a:r>
          </a:p>
          <a:p>
            <a:pPr marL="434975" eaLnBrk="1" hangingPunct="1">
              <a:spcBef>
                <a:spcPts val="600"/>
              </a:spcBef>
              <a:buFontTx/>
              <a:buChar char="-"/>
              <a:defRPr/>
            </a:pPr>
            <a:r>
              <a:rPr lang="ru-RU" sz="2200" dirty="0" smtClean="0">
                <a:effectLst/>
                <a:latin typeface="Calibri" pitchFamily="34" charset="0"/>
              </a:rPr>
              <a:t>20-80 больных с осложненными формами на 100 000 населения.</a:t>
            </a:r>
          </a:p>
          <a:p>
            <a:pPr marL="434975" eaLnBrk="1" hangingPunct="1">
              <a:spcBef>
                <a:spcPts val="600"/>
              </a:spcBef>
              <a:buFontTx/>
              <a:buChar char="-"/>
              <a:defRPr/>
            </a:pPr>
            <a:r>
              <a:rPr lang="ru-RU" sz="2200" dirty="0" smtClean="0">
                <a:effectLst/>
                <a:latin typeface="Calibri" pitchFamily="34" charset="0"/>
              </a:rPr>
              <a:t>Летальность 50 – 90%. </a:t>
            </a:r>
          </a:p>
          <a:p>
            <a:pPr marL="265113" indent="-173038" eaLnBrk="1" hangingPunct="1">
              <a:buFont typeface="Wingdings" pitchFamily="2" charset="2"/>
              <a:buNone/>
              <a:defRPr/>
            </a:pPr>
            <a:endParaRPr lang="ru-RU" sz="2200" dirty="0" smtClean="0">
              <a:effectLst/>
              <a:latin typeface="Calibri" pitchFamily="34" charset="0"/>
            </a:endParaRPr>
          </a:p>
        </p:txBody>
      </p:sp>
      <p:sp>
        <p:nvSpPr>
          <p:cNvPr id="26627"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панкреатит</a:t>
            </a:r>
          </a:p>
        </p:txBody>
      </p:sp>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Острый панкреатит</a:t>
            </a:r>
          </a:p>
        </p:txBody>
      </p:sp>
      <p:sp>
        <p:nvSpPr>
          <p:cNvPr id="420869" name="Rectangle 5"/>
          <p:cNvSpPr>
            <a:spLocks noGrp="1" noChangeArrowheads="1"/>
          </p:cNvSpPr>
          <p:nvPr>
            <p:ph type="body" idx="1"/>
          </p:nvPr>
        </p:nvSpPr>
        <p:spPr>
          <a:xfrm>
            <a:off x="179512" y="1357298"/>
            <a:ext cx="8607329" cy="5240054"/>
          </a:xfrm>
        </p:spPr>
        <p:txBody>
          <a:bodyPr/>
          <a:lstStyle/>
          <a:p>
            <a:pPr marL="441325" indent="-352425" algn="ctr" eaLnBrk="1" hangingPunct="1">
              <a:buFont typeface="Wingdings" pitchFamily="2" charset="2"/>
              <a:buNone/>
              <a:defRPr/>
            </a:pPr>
            <a:r>
              <a:rPr lang="ru-RU" sz="2400" dirty="0" smtClean="0">
                <a:latin typeface="Calibri" pitchFamily="34" charset="0"/>
              </a:rPr>
              <a:t> </a:t>
            </a:r>
            <a:endParaRPr lang="ru-RU" sz="2400" b="1" dirty="0" smtClean="0">
              <a:effectLst/>
              <a:latin typeface="Calibri" pitchFamily="34" charset="0"/>
            </a:endParaRPr>
          </a:p>
          <a:p>
            <a:pPr marL="441325" indent="-352425" algn="ctr" eaLnBrk="1" hangingPunct="1">
              <a:buFont typeface="Wingdings" pitchFamily="2" charset="2"/>
              <a:buNone/>
              <a:defRPr/>
            </a:pPr>
            <a:r>
              <a:rPr lang="ru-RU" sz="2400" dirty="0" smtClean="0">
                <a:effectLst/>
                <a:latin typeface="Calibri" pitchFamily="34" charset="0"/>
              </a:rPr>
              <a:t>Наиболее частые причины:</a:t>
            </a:r>
          </a:p>
          <a:p>
            <a:pPr marL="441325" indent="-352425" algn="ctr" eaLnBrk="1" hangingPunct="1">
              <a:buFont typeface="Wingdings" pitchFamily="2" charset="2"/>
              <a:buNone/>
              <a:defRPr/>
            </a:pPr>
            <a:endParaRPr lang="ru-RU" sz="2400" dirty="0" smtClean="0">
              <a:effectLst/>
              <a:latin typeface="Calibri" pitchFamily="34" charset="0"/>
            </a:endParaRPr>
          </a:p>
          <a:p>
            <a:pPr marL="1160463" indent="0" eaLnBrk="1" hangingPunct="1">
              <a:buFont typeface="Wingdings" pitchFamily="2" charset="2"/>
              <a:buNone/>
              <a:defRPr/>
            </a:pPr>
            <a:r>
              <a:rPr lang="ru-RU" sz="2400" dirty="0" smtClean="0">
                <a:effectLst/>
                <a:latin typeface="Calibri" pitchFamily="34" charset="0"/>
              </a:rPr>
              <a:t>    - злоупотребление алкоголем и острой или жирной      </a:t>
            </a:r>
          </a:p>
          <a:p>
            <a:pPr marL="1160463" indent="0" eaLnBrk="1" hangingPunct="1">
              <a:buFont typeface="Wingdings" pitchFamily="2" charset="2"/>
              <a:buNone/>
              <a:defRPr/>
            </a:pPr>
            <a:r>
              <a:rPr lang="ru-RU" sz="2400" dirty="0">
                <a:effectLst/>
                <a:latin typeface="Calibri" pitchFamily="34" charset="0"/>
              </a:rPr>
              <a:t> </a:t>
            </a:r>
            <a:r>
              <a:rPr lang="ru-RU" sz="2400" dirty="0" smtClean="0">
                <a:effectLst/>
                <a:latin typeface="Calibri" pitchFamily="34" charset="0"/>
              </a:rPr>
              <a:t>      пищей;</a:t>
            </a:r>
          </a:p>
          <a:p>
            <a:pPr marL="1160463" indent="0" eaLnBrk="1" hangingPunct="1">
              <a:buFont typeface="Wingdings" pitchFamily="2" charset="2"/>
              <a:buNone/>
              <a:defRPr/>
            </a:pPr>
            <a:r>
              <a:rPr lang="ru-RU" sz="2400" dirty="0" smtClean="0">
                <a:effectLst/>
                <a:latin typeface="Calibri" pitchFamily="34" charset="0"/>
              </a:rPr>
              <a:t>     - желчнокаменная болезнь;</a:t>
            </a:r>
          </a:p>
          <a:p>
            <a:pPr marL="1160463" indent="0" eaLnBrk="1" hangingPunct="1">
              <a:buFont typeface="Wingdings" pitchFamily="2" charset="2"/>
              <a:buNone/>
              <a:defRPr/>
            </a:pPr>
            <a:r>
              <a:rPr lang="ru-RU" sz="2400" dirty="0" smtClean="0">
                <a:effectLst/>
                <a:latin typeface="Calibri" pitchFamily="34" charset="0"/>
              </a:rPr>
              <a:t>     - отравления;</a:t>
            </a:r>
          </a:p>
          <a:p>
            <a:pPr marL="1160463" indent="0" eaLnBrk="1" hangingPunct="1">
              <a:buFont typeface="Wingdings" pitchFamily="2" charset="2"/>
              <a:buNone/>
              <a:defRPr/>
            </a:pPr>
            <a:r>
              <a:rPr lang="ru-RU" sz="2400" dirty="0" smtClean="0">
                <a:effectLst/>
                <a:latin typeface="Calibri" pitchFamily="34" charset="0"/>
              </a:rPr>
              <a:t>     - травмы поджелудочной железы;</a:t>
            </a:r>
          </a:p>
          <a:p>
            <a:pPr marL="1160463" indent="0" eaLnBrk="1" hangingPunct="1">
              <a:buFont typeface="Wingdings" pitchFamily="2" charset="2"/>
              <a:buNone/>
              <a:defRPr/>
            </a:pPr>
            <a:r>
              <a:rPr lang="ru-RU" sz="2400" dirty="0" smtClean="0">
                <a:effectLst/>
                <a:latin typeface="Calibri" pitchFamily="34" charset="0"/>
              </a:rPr>
              <a:t>     - вирусные заболевания;</a:t>
            </a:r>
          </a:p>
          <a:p>
            <a:pPr marL="1160463" indent="0" eaLnBrk="1" hangingPunct="1">
              <a:buFont typeface="Wingdings" pitchFamily="2" charset="2"/>
              <a:buNone/>
              <a:defRPr/>
            </a:pPr>
            <a:r>
              <a:rPr lang="ru-RU" sz="2400" dirty="0" smtClean="0">
                <a:effectLst/>
                <a:latin typeface="Calibri" pitchFamily="34" charset="0"/>
              </a:rPr>
              <a:t>     - заболевания 12-перстной кишки (язва);</a:t>
            </a:r>
          </a:p>
          <a:p>
            <a:pPr marL="1160463" indent="0" eaLnBrk="1" hangingPunct="1">
              <a:buFont typeface="Wingdings" pitchFamily="2" charset="2"/>
              <a:buNone/>
              <a:defRPr/>
            </a:pPr>
            <a:r>
              <a:rPr lang="ru-RU" sz="2400" dirty="0" smtClean="0">
                <a:effectLst/>
                <a:latin typeface="Calibri" pitchFamily="34" charset="0"/>
              </a:rPr>
              <a:t>     - большие дозы витаминов А и Е.</a:t>
            </a:r>
            <a:r>
              <a:rPr lang="ru-RU" sz="2400" dirty="0" smtClean="0">
                <a:latin typeface="Calibri" pitchFamily="34" charset="0"/>
              </a:rPr>
              <a:t> </a:t>
            </a:r>
          </a:p>
          <a:p>
            <a:pPr marL="441325" indent="-352425" algn="ctr" eaLnBrk="1" hangingPunct="1">
              <a:buFont typeface="Wingdings" pitchFamily="2" charset="2"/>
              <a:buNone/>
              <a:defRPr/>
            </a:pPr>
            <a:endParaRPr lang="ru-RU" sz="2400" dirty="0" smtClean="0">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title"/>
          </p:nvPr>
        </p:nvSpPr>
        <p:spPr>
          <a:xfrm>
            <a:off x="1035050" y="288925"/>
            <a:ext cx="7402513" cy="1008063"/>
          </a:xfrm>
        </p:spPr>
        <p:txBody>
          <a:bodyPr/>
          <a:lstStyle/>
          <a:p>
            <a:pPr eaLnBrk="1" hangingPunct="1"/>
            <a:r>
              <a:rPr lang="ru-RU" sz="4800" smtClean="0">
                <a:effectLst/>
              </a:rPr>
              <a:t>Панкреатит</a:t>
            </a:r>
          </a:p>
        </p:txBody>
      </p:sp>
      <p:sp>
        <p:nvSpPr>
          <p:cNvPr id="28675" name="Rectangle 6"/>
          <p:cNvSpPr>
            <a:spLocks noGrp="1" noChangeArrowheads="1"/>
          </p:cNvSpPr>
          <p:nvPr>
            <p:ph type="body" idx="1"/>
          </p:nvPr>
        </p:nvSpPr>
        <p:spPr>
          <a:xfrm>
            <a:off x="755650" y="1412875"/>
            <a:ext cx="7816878" cy="4721225"/>
          </a:xfrm>
        </p:spPr>
        <p:txBody>
          <a:bodyPr/>
          <a:lstStyle/>
          <a:p>
            <a:pPr marL="84138" indent="179388" algn="ctr" eaLnBrk="1" hangingPunct="1">
              <a:lnSpc>
                <a:spcPct val="80000"/>
              </a:lnSpc>
              <a:buFont typeface="Wingdings" pitchFamily="2" charset="2"/>
              <a:buNone/>
              <a:tabLst>
                <a:tab pos="533400" algn="l"/>
              </a:tabLst>
            </a:pPr>
            <a:r>
              <a:rPr lang="ru-RU" sz="2800" b="1" dirty="0" smtClean="0">
                <a:effectLst/>
                <a:latin typeface="Calibri" pitchFamily="34" charset="0"/>
              </a:rPr>
              <a:t>Классификация</a:t>
            </a:r>
          </a:p>
          <a:p>
            <a:pPr marL="84138" indent="179388" eaLnBrk="1" hangingPunct="1">
              <a:lnSpc>
                <a:spcPct val="80000"/>
              </a:lnSpc>
              <a:tabLst>
                <a:tab pos="533400" algn="l"/>
              </a:tabLst>
            </a:pPr>
            <a:endParaRPr lang="ru-RU" sz="2400" b="1" dirty="0" smtClean="0">
              <a:effectLst/>
              <a:latin typeface="Calibri" pitchFamily="34" charset="0"/>
            </a:endParaRPr>
          </a:p>
          <a:p>
            <a:pPr marL="84138" indent="179388" eaLnBrk="1" hangingPunct="1">
              <a:lnSpc>
                <a:spcPct val="80000"/>
              </a:lnSpc>
              <a:buFont typeface="Wingdings" pitchFamily="2" charset="2"/>
              <a:buNone/>
              <a:tabLst>
                <a:tab pos="533400" algn="l"/>
              </a:tabLst>
            </a:pPr>
            <a:r>
              <a:rPr lang="ru-RU" sz="2400" b="1" dirty="0" smtClean="0">
                <a:effectLst/>
                <a:latin typeface="Calibri" pitchFamily="34" charset="0"/>
              </a:rPr>
              <a:t>По характеру течения</a:t>
            </a:r>
            <a:r>
              <a:rPr lang="ru-RU" sz="2400" dirty="0" smtClean="0">
                <a:effectLst/>
                <a:latin typeface="Calibri" pitchFamily="34" charset="0"/>
              </a:rPr>
              <a:t> различают:</a:t>
            </a:r>
          </a:p>
          <a:p>
            <a:pPr marL="811213" lvl="1" indent="-368300" eaLnBrk="1" hangingPunct="1">
              <a:lnSpc>
                <a:spcPct val="80000"/>
              </a:lnSpc>
              <a:tabLst>
                <a:tab pos="533400" algn="l"/>
              </a:tabLst>
            </a:pPr>
            <a:r>
              <a:rPr lang="ru-RU" sz="2400" dirty="0" smtClean="0">
                <a:effectLst/>
                <a:latin typeface="Calibri" pitchFamily="34" charset="0"/>
              </a:rPr>
              <a:t>острый панкреатит;</a:t>
            </a:r>
          </a:p>
          <a:p>
            <a:pPr marL="811213" lvl="1" indent="-368300" eaLnBrk="1" hangingPunct="1">
              <a:lnSpc>
                <a:spcPct val="80000"/>
              </a:lnSpc>
              <a:tabLst>
                <a:tab pos="533400" algn="l"/>
              </a:tabLst>
            </a:pPr>
            <a:r>
              <a:rPr lang="ru-RU" sz="2400" dirty="0" smtClean="0">
                <a:effectLst/>
                <a:latin typeface="Calibri" pitchFamily="34" charset="0"/>
              </a:rPr>
              <a:t>острый рецидивирующий панкреатит;</a:t>
            </a:r>
          </a:p>
          <a:p>
            <a:pPr marL="811213" lvl="1" indent="-368300" eaLnBrk="1" hangingPunct="1">
              <a:lnSpc>
                <a:spcPct val="80000"/>
              </a:lnSpc>
              <a:tabLst>
                <a:tab pos="533400" algn="l"/>
              </a:tabLst>
            </a:pPr>
            <a:r>
              <a:rPr lang="ru-RU" sz="2400" dirty="0" smtClean="0">
                <a:effectLst/>
                <a:latin typeface="Calibri" pitchFamily="34" charset="0"/>
              </a:rPr>
              <a:t>хронический панкреатит.</a:t>
            </a:r>
          </a:p>
          <a:p>
            <a:pPr marL="84138" indent="1793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84138" indent="179388" eaLnBrk="1" hangingPunct="1">
              <a:buFont typeface="Wingdings" pitchFamily="2" charset="2"/>
              <a:buNone/>
              <a:tabLst>
                <a:tab pos="533400" algn="l"/>
              </a:tabLst>
            </a:pPr>
            <a:r>
              <a:rPr lang="ru-RU" sz="2400" b="1" dirty="0" smtClean="0">
                <a:effectLst/>
                <a:latin typeface="Calibri" pitchFamily="34" charset="0"/>
              </a:rPr>
              <a:t>По характеру поражения</a:t>
            </a:r>
            <a:r>
              <a:rPr lang="ru-RU" sz="2400" dirty="0" smtClean="0">
                <a:effectLst/>
                <a:latin typeface="Calibri" pitchFamily="34" charset="0"/>
              </a:rPr>
              <a:t> железы (объём поражения железы - размер участка некроза железы) различают:</a:t>
            </a:r>
          </a:p>
          <a:p>
            <a:pPr marL="811213" lvl="1" indent="-368300" eaLnBrk="1" hangingPunct="1">
              <a:tabLst>
                <a:tab pos="533400" algn="l"/>
              </a:tabLst>
            </a:pPr>
            <a:r>
              <a:rPr lang="ru-RU" sz="2400" dirty="0" smtClean="0">
                <a:effectLst/>
                <a:latin typeface="Calibri" pitchFamily="34" charset="0"/>
              </a:rPr>
              <a:t>отечная форма (некроз единичных </a:t>
            </a:r>
            <a:r>
              <a:rPr lang="ru-RU" sz="2400" dirty="0" err="1" smtClean="0">
                <a:effectLst/>
                <a:latin typeface="Calibri" pitchFamily="34" charset="0"/>
              </a:rPr>
              <a:t>панкреатоцитов</a:t>
            </a:r>
            <a:r>
              <a:rPr lang="ru-RU" sz="2400" dirty="0" smtClean="0">
                <a:effectLst/>
                <a:latin typeface="Calibri" pitchFamily="34" charset="0"/>
              </a:rPr>
              <a:t> без образования островков некроза);</a:t>
            </a:r>
          </a:p>
          <a:p>
            <a:pPr marL="811213" lvl="1" indent="-368300" eaLnBrk="1" hangingPunct="1">
              <a:lnSpc>
                <a:spcPct val="80000"/>
              </a:lnSpc>
              <a:tabLst>
                <a:tab pos="533400" algn="l"/>
              </a:tabLst>
            </a:pPr>
            <a:r>
              <a:rPr lang="ru-RU" sz="2400" dirty="0" smtClean="0">
                <a:effectLst/>
                <a:latin typeface="Calibri" pitchFamily="34" charset="0"/>
              </a:rPr>
              <a:t>деструктивная форма (</a:t>
            </a:r>
            <a:r>
              <a:rPr lang="ru-RU" sz="2400" dirty="0" err="1" smtClean="0">
                <a:effectLst/>
                <a:latin typeface="Calibri" pitchFamily="34" charset="0"/>
              </a:rPr>
              <a:t>панкреатонекроз</a:t>
            </a:r>
            <a:r>
              <a:rPr lang="ru-RU" sz="2400" dirty="0" smtClean="0">
                <a:effectLst/>
                <a:latin typeface="Calibri" pitchFamily="34" charset="0"/>
              </a:rPr>
              <a:t>).</a:t>
            </a:r>
          </a:p>
          <a:p>
            <a:pPr marL="84138" indent="179388" eaLnBrk="1" hangingPunct="1">
              <a:lnSpc>
                <a:spcPct val="80000"/>
              </a:lnSpc>
              <a:buClr>
                <a:schemeClr val="tx1"/>
              </a:buClr>
              <a:buFont typeface="Wingdings" pitchFamily="2" charset="2"/>
              <a:buAutoNum type="arabicPeriod"/>
              <a:tabLst>
                <a:tab pos="533400" algn="l"/>
              </a:tabLst>
            </a:pPr>
            <a:endParaRPr lang="ru-RU" sz="2000"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35050" y="116633"/>
            <a:ext cx="7402513" cy="720079"/>
          </a:xfrm>
        </p:spPr>
        <p:txBody>
          <a:bodyPr/>
          <a:lstStyle/>
          <a:p>
            <a:pPr eaLnBrk="1" hangingPunct="1"/>
            <a:r>
              <a:rPr lang="ru-RU" sz="4800" dirty="0" smtClean="0">
                <a:effectLst/>
              </a:rPr>
              <a:t>Острый панкреатит</a:t>
            </a:r>
          </a:p>
        </p:txBody>
      </p:sp>
      <p:sp>
        <p:nvSpPr>
          <p:cNvPr id="423939" name="Rectangle 3"/>
          <p:cNvSpPr>
            <a:spLocks noChangeArrowheads="1"/>
          </p:cNvSpPr>
          <p:nvPr/>
        </p:nvSpPr>
        <p:spPr bwMode="auto">
          <a:xfrm>
            <a:off x="107504" y="908720"/>
            <a:ext cx="8856984" cy="5760640"/>
          </a:xfrm>
          <a:prstGeom prst="rect">
            <a:avLst/>
          </a:prstGeom>
          <a:noFill/>
          <a:ln w="9525">
            <a:noFill/>
            <a:miter lim="800000"/>
            <a:headEnd/>
            <a:tailEnd/>
          </a:ln>
          <a:effectLst/>
        </p:spPr>
        <p:txBody>
          <a:bodyPr/>
          <a:lstStyle/>
          <a:p>
            <a:pPr marL="354013" indent="-354013" algn="ctr">
              <a:spcBef>
                <a:spcPct val="20000"/>
              </a:spcBef>
              <a:buClr>
                <a:schemeClr val="hlink"/>
              </a:buClr>
              <a:buSzPct val="70000"/>
              <a:buFont typeface="Wingdings" pitchFamily="2" charset="2"/>
              <a:buNone/>
              <a:tabLst>
                <a:tab pos="182563" algn="l"/>
              </a:tabLst>
              <a:defRPr/>
            </a:pPr>
            <a:r>
              <a:rPr lang="ru-RU" sz="2000" b="1" dirty="0">
                <a:latin typeface="Calibri" pitchFamily="34" charset="0"/>
              </a:rPr>
              <a:t>      </a:t>
            </a:r>
            <a:r>
              <a:rPr lang="ru-RU" sz="2400" b="1" dirty="0" smtClean="0">
                <a:latin typeface="Calibri" pitchFamily="34" charset="0"/>
              </a:rPr>
              <a:t>Клиническая картина.</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Острое начало после погрешности в диете (алкоголь, жирная, жареная и острая пища);</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Интенсивные боли в верхней половине живота, в </a:t>
            </a:r>
            <a:r>
              <a:rPr lang="ru-RU" sz="2000" dirty="0" err="1" smtClean="0">
                <a:latin typeface="Calibri" pitchFamily="34" charset="0"/>
              </a:rPr>
              <a:t>эпигастрии</a:t>
            </a:r>
            <a:r>
              <a:rPr lang="ru-RU" sz="2000" dirty="0" smtClean="0">
                <a:latin typeface="Calibri" pitchFamily="34" charset="0"/>
              </a:rPr>
              <a:t> и левом подреберье, </a:t>
            </a:r>
            <a:r>
              <a:rPr lang="ru-RU" sz="2000" dirty="0" err="1" smtClean="0">
                <a:latin typeface="Calibri" pitchFamily="34" charset="0"/>
              </a:rPr>
              <a:t>иррадиирующие</a:t>
            </a:r>
            <a:r>
              <a:rPr lang="ru-RU" sz="2000" dirty="0" smtClean="0">
                <a:latin typeface="Calibri" pitchFamily="34" charset="0"/>
              </a:rPr>
              <a:t> в спину, носят опоясывающий характер;</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Многократная рвота, не приносящая облегчения;</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Жажда, слабость;</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Чередование поносов и запоров;</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Тенденция к гипотензии;</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Повышение температуры тела;</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Язык сухой, обложен грязным налётом;</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Живот вздут, парез кишечника;</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Пальпация инфильтрата вокруг поджелудочной железы;</a:t>
            </a:r>
          </a:p>
          <a:p>
            <a:pPr marL="354013" indent="-354013">
              <a:spcBef>
                <a:spcPct val="20000"/>
              </a:spcBef>
              <a:buClr>
                <a:schemeClr val="hlink"/>
              </a:buClr>
              <a:buSzPct val="70000"/>
              <a:buFont typeface="Arial" pitchFamily="34" charset="0"/>
              <a:buChar char="•"/>
              <a:tabLst>
                <a:tab pos="182563" algn="l"/>
              </a:tabLst>
              <a:defRPr/>
            </a:pPr>
            <a:r>
              <a:rPr lang="ru-RU" sz="2000" dirty="0" smtClean="0">
                <a:latin typeface="Calibri" pitchFamily="34" charset="0"/>
              </a:rPr>
              <a:t>Геморрагические проявления: кровоизлияния в области пупка – </a:t>
            </a:r>
            <a:r>
              <a:rPr lang="ru-RU" sz="2000" b="1" dirty="0" smtClean="0">
                <a:latin typeface="Calibri" pitchFamily="34" charset="0"/>
              </a:rPr>
              <a:t>пятна </a:t>
            </a:r>
            <a:r>
              <a:rPr lang="ru-RU" sz="2000" b="1" dirty="0" err="1" smtClean="0">
                <a:latin typeface="Calibri" pitchFamily="34" charset="0"/>
              </a:rPr>
              <a:t>Мондора</a:t>
            </a:r>
            <a:r>
              <a:rPr lang="ru-RU" sz="2000" dirty="0" smtClean="0">
                <a:latin typeface="Calibri" pitchFamily="34" charset="0"/>
              </a:rPr>
              <a:t>, кровоизлияния на боковых поверхностях живота – </a:t>
            </a:r>
            <a:r>
              <a:rPr lang="ru-RU" sz="2000" b="1" dirty="0" smtClean="0">
                <a:latin typeface="Calibri" pitchFamily="34" charset="0"/>
              </a:rPr>
              <a:t>пятна Холстеда</a:t>
            </a:r>
            <a:r>
              <a:rPr lang="ru-RU" sz="2000" dirty="0" smtClean="0">
                <a:latin typeface="Calibri" pitchFamily="34" charset="0"/>
              </a:rPr>
              <a:t>.</a:t>
            </a:r>
          </a:p>
          <a:p>
            <a:pPr marL="354013" indent="-354013">
              <a:spcBef>
                <a:spcPct val="20000"/>
              </a:spcBef>
              <a:buClr>
                <a:schemeClr val="hlink"/>
              </a:buClr>
              <a:buSzPct val="70000"/>
              <a:buFont typeface="Arial" pitchFamily="34" charset="0"/>
              <a:buChar char="•"/>
              <a:tabLst>
                <a:tab pos="182563" algn="l"/>
              </a:tabLst>
              <a:defRPr/>
            </a:pPr>
            <a:endParaRPr lang="ru-RU" sz="2200" dirty="0" smtClean="0">
              <a:latin typeface="Calibri" pitchFamily="34" charset="0"/>
            </a:endParaRPr>
          </a:p>
          <a:p>
            <a:pPr marL="354013" indent="-354013">
              <a:spcBef>
                <a:spcPct val="20000"/>
              </a:spcBef>
              <a:buClr>
                <a:schemeClr val="hlink"/>
              </a:buClr>
              <a:buSzPct val="70000"/>
              <a:buFont typeface="Arial" pitchFamily="34" charset="0"/>
              <a:buChar char="•"/>
              <a:tabLst>
                <a:tab pos="182563" algn="l"/>
              </a:tabLst>
              <a:defRPr/>
            </a:pPr>
            <a:endParaRPr lang="ru-RU" sz="2400" dirty="0" smtClean="0">
              <a:latin typeface="Calibri" pitchFamily="34" charset="0"/>
            </a:endParaRPr>
          </a:p>
          <a:p>
            <a:pPr marL="354013" indent="-354013">
              <a:spcBef>
                <a:spcPct val="20000"/>
              </a:spcBef>
              <a:buClr>
                <a:schemeClr val="hlink"/>
              </a:buClr>
              <a:buSzPct val="70000"/>
              <a:buFont typeface="Arial" pitchFamily="34" charset="0"/>
              <a:buChar char="•"/>
              <a:tabLst>
                <a:tab pos="182563" algn="l"/>
              </a:tabLst>
              <a:defRPr/>
            </a:pPr>
            <a:endParaRPr lang="ru-RU" sz="2400" dirty="0">
              <a:latin typeface="Calibri" pitchFamily="34" charset="0"/>
            </a:endParaRPr>
          </a:p>
          <a:p>
            <a:pPr marL="354013" indent="-354013">
              <a:spcBef>
                <a:spcPct val="20000"/>
              </a:spcBef>
              <a:buClr>
                <a:schemeClr val="hlink"/>
              </a:buClr>
              <a:buSzPct val="70000"/>
              <a:buFont typeface="Wingdings" pitchFamily="2" charset="2"/>
              <a:buNone/>
              <a:tabLst>
                <a:tab pos="182563" algn="l"/>
              </a:tabLst>
              <a:defRPr/>
            </a:pPr>
            <a:endParaRPr lang="ru-RU" sz="2200" b="1" i="1" dirty="0">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856"/>
            <a:ext cx="8229600" cy="778098"/>
          </a:xfrm>
        </p:spPr>
        <p:txBody>
          <a:bodyPr/>
          <a:lstStyle/>
          <a:p>
            <a:r>
              <a:rPr lang="ru-RU" dirty="0">
                <a:effectLst/>
              </a:rPr>
              <a:t>Острый панкреатит</a:t>
            </a:r>
            <a:endParaRPr lang="ru-RU" dirty="0"/>
          </a:p>
        </p:txBody>
      </p:sp>
      <p:sp>
        <p:nvSpPr>
          <p:cNvPr id="3" name="Объект 2"/>
          <p:cNvSpPr>
            <a:spLocks noGrp="1"/>
          </p:cNvSpPr>
          <p:nvPr>
            <p:ph idx="1"/>
          </p:nvPr>
        </p:nvSpPr>
        <p:spPr>
          <a:xfrm>
            <a:off x="179512" y="692696"/>
            <a:ext cx="8784976" cy="6048672"/>
          </a:xfrm>
        </p:spPr>
        <p:txBody>
          <a:bodyPr/>
          <a:lstStyle/>
          <a:p>
            <a:pPr marL="0" indent="0">
              <a:buNone/>
            </a:pPr>
            <a:r>
              <a:rPr lang="ru-RU" b="1" dirty="0" smtClean="0">
                <a:effectLst/>
              </a:rPr>
              <a:t>Симптом </a:t>
            </a:r>
            <a:r>
              <a:rPr lang="ru-RU" b="1" dirty="0" err="1" smtClean="0">
                <a:effectLst/>
              </a:rPr>
              <a:t>Кёрте</a:t>
            </a:r>
            <a:r>
              <a:rPr lang="ru-RU" b="1" dirty="0" smtClean="0">
                <a:effectLst/>
              </a:rPr>
              <a:t>.</a:t>
            </a:r>
          </a:p>
          <a:p>
            <a:pPr marL="0" indent="0">
              <a:buNone/>
            </a:pPr>
            <a:r>
              <a:rPr lang="ru-RU" sz="2800" dirty="0">
                <a:effectLst/>
              </a:rPr>
              <a:t>	</a:t>
            </a:r>
            <a:r>
              <a:rPr lang="ru-RU" sz="2800" dirty="0" smtClean="0">
                <a:effectLst/>
              </a:rPr>
              <a:t>Болезненность, гиперестезия и напряжение мышц передней брюшной стенки в </a:t>
            </a:r>
            <a:r>
              <a:rPr lang="ru-RU" sz="2800" dirty="0" err="1" smtClean="0">
                <a:effectLst/>
              </a:rPr>
              <a:t>эпигастрии</a:t>
            </a:r>
            <a:r>
              <a:rPr lang="ru-RU" sz="2800" dirty="0" smtClean="0">
                <a:effectLst/>
              </a:rPr>
              <a:t>.</a:t>
            </a:r>
          </a:p>
          <a:p>
            <a:pPr marL="0" indent="0">
              <a:buNone/>
            </a:pPr>
            <a:r>
              <a:rPr lang="ru-RU" b="1" dirty="0" smtClean="0">
                <a:effectLst/>
              </a:rPr>
              <a:t>Симптом Воскресенского </a:t>
            </a:r>
            <a:r>
              <a:rPr lang="en-US" b="1" dirty="0" smtClean="0">
                <a:effectLst/>
              </a:rPr>
              <a:t>II</a:t>
            </a:r>
            <a:r>
              <a:rPr lang="ru-RU" b="1" dirty="0" smtClean="0">
                <a:effectLst/>
              </a:rPr>
              <a:t>.</a:t>
            </a:r>
          </a:p>
          <a:p>
            <a:pPr marL="0" indent="0">
              <a:buNone/>
            </a:pPr>
            <a:r>
              <a:rPr lang="ru-RU" sz="2800" dirty="0">
                <a:effectLst/>
              </a:rPr>
              <a:t>	</a:t>
            </a:r>
            <a:r>
              <a:rPr lang="ru-RU" sz="2800" dirty="0" smtClean="0">
                <a:effectLst/>
              </a:rPr>
              <a:t>Отсутствие пульсации брюшной аорты (в связи с отёком забрюшинной клетчатки).</a:t>
            </a:r>
          </a:p>
          <a:p>
            <a:pPr marL="0" indent="0">
              <a:buNone/>
            </a:pPr>
            <a:r>
              <a:rPr lang="ru-RU" b="1" dirty="0" smtClean="0">
                <a:effectLst/>
              </a:rPr>
              <a:t>Симптом </a:t>
            </a:r>
            <a:r>
              <a:rPr lang="ru-RU" b="1" dirty="0" err="1" smtClean="0">
                <a:effectLst/>
              </a:rPr>
              <a:t>Гротта</a:t>
            </a:r>
            <a:r>
              <a:rPr lang="ru-RU" b="1" dirty="0" smtClean="0">
                <a:effectLst/>
              </a:rPr>
              <a:t>.</a:t>
            </a:r>
          </a:p>
          <a:p>
            <a:pPr marL="0" indent="0">
              <a:buNone/>
            </a:pPr>
            <a:r>
              <a:rPr lang="ru-RU" sz="2800" dirty="0">
                <a:effectLst/>
              </a:rPr>
              <a:t>	</a:t>
            </a:r>
            <a:r>
              <a:rPr lang="ru-RU" sz="2800" dirty="0" smtClean="0">
                <a:effectLst/>
              </a:rPr>
              <a:t>Атрофия подкожно-жирового слоя в проекции поджелудочной железы (слева от пупка).</a:t>
            </a:r>
          </a:p>
          <a:p>
            <a:pPr marL="0" indent="0">
              <a:buNone/>
            </a:pPr>
            <a:r>
              <a:rPr lang="ru-RU" b="1" dirty="0" smtClean="0">
                <a:effectLst/>
              </a:rPr>
              <a:t>Симптом Мейо-</a:t>
            </a:r>
            <a:r>
              <a:rPr lang="ru-RU" b="1" dirty="0" err="1" smtClean="0">
                <a:effectLst/>
              </a:rPr>
              <a:t>Робсона</a:t>
            </a:r>
            <a:r>
              <a:rPr lang="ru-RU" b="1" dirty="0" smtClean="0">
                <a:effectLst/>
              </a:rPr>
              <a:t>.</a:t>
            </a:r>
          </a:p>
          <a:p>
            <a:pPr marL="0" indent="0">
              <a:buNone/>
            </a:pPr>
            <a:r>
              <a:rPr lang="ru-RU" sz="2800" dirty="0">
                <a:effectLst/>
              </a:rPr>
              <a:t>	</a:t>
            </a:r>
            <a:r>
              <a:rPr lang="ru-RU" sz="2800" dirty="0" smtClean="0">
                <a:effectLst/>
              </a:rPr>
              <a:t>Болезненность при пальпации в левом рёберно-позвоночном углу.</a:t>
            </a:r>
            <a:endParaRPr lang="ru-RU" sz="2800" dirty="0">
              <a:effectLst/>
            </a:endParaRPr>
          </a:p>
        </p:txBody>
      </p:sp>
    </p:spTree>
    <p:extLst>
      <p:ext uri="{BB962C8B-B14F-4D97-AF65-F5344CB8AC3E}">
        <p14:creationId xmlns:p14="http://schemas.microsoft.com/office/powerpoint/2010/main" xmlns="" val="2748716130"/>
      </p:ext>
    </p:extLst>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35050" y="116633"/>
            <a:ext cx="7402513" cy="720079"/>
          </a:xfrm>
        </p:spPr>
        <p:txBody>
          <a:bodyPr/>
          <a:lstStyle/>
          <a:p>
            <a:pPr eaLnBrk="1" hangingPunct="1"/>
            <a:r>
              <a:rPr lang="ru-RU" sz="4800" dirty="0" smtClean="0">
                <a:effectLst/>
              </a:rPr>
              <a:t>Острый панкреатит</a:t>
            </a:r>
          </a:p>
        </p:txBody>
      </p:sp>
      <p:sp>
        <p:nvSpPr>
          <p:cNvPr id="30723" name="Rectangle 4"/>
          <p:cNvSpPr>
            <a:spLocks noGrp="1" noChangeArrowheads="1"/>
          </p:cNvSpPr>
          <p:nvPr>
            <p:ph type="body" idx="1"/>
          </p:nvPr>
        </p:nvSpPr>
        <p:spPr>
          <a:xfrm>
            <a:off x="251520" y="764704"/>
            <a:ext cx="8640959" cy="5976664"/>
          </a:xfrm>
        </p:spPr>
        <p:txBody>
          <a:bodyPr/>
          <a:lstStyle/>
          <a:p>
            <a:pPr marL="441325" indent="-349250" algn="ctr" eaLnBrk="1" hangingPunct="1">
              <a:lnSpc>
                <a:spcPct val="80000"/>
              </a:lnSpc>
              <a:buFont typeface="Wingdings" pitchFamily="2" charset="2"/>
              <a:buNone/>
            </a:pPr>
            <a:r>
              <a:rPr lang="ru-RU" sz="2400" b="1" dirty="0" smtClean="0">
                <a:effectLst/>
                <a:latin typeface="Calibri" pitchFamily="34" charset="0"/>
              </a:rPr>
              <a:t>Неотложная помощь.</a:t>
            </a:r>
          </a:p>
          <a:p>
            <a:pPr marL="441325" indent="-349250" eaLnBrk="1" hangingPunct="1">
              <a:spcBef>
                <a:spcPts val="300"/>
              </a:spcBef>
            </a:pPr>
            <a:r>
              <a:rPr lang="ru-RU" sz="2400" dirty="0" smtClean="0">
                <a:effectLst/>
                <a:latin typeface="Calibri" pitchFamily="34" charset="0"/>
              </a:rPr>
              <a:t>Срочная госпитализация в хирургическое отделение стационара;</a:t>
            </a:r>
          </a:p>
          <a:p>
            <a:pPr marL="441325" indent="-349250" eaLnBrk="1" hangingPunct="1">
              <a:spcBef>
                <a:spcPts val="300"/>
              </a:spcBef>
            </a:pPr>
            <a:r>
              <a:rPr lang="ru-RU" sz="2400" dirty="0" smtClean="0">
                <a:effectLst/>
                <a:latin typeface="Calibri" pitchFamily="34" charset="0"/>
              </a:rPr>
              <a:t>Транспортировка лёжа на носилках;</a:t>
            </a:r>
          </a:p>
          <a:p>
            <a:pPr marL="441325" indent="-349250" eaLnBrk="1" hangingPunct="1">
              <a:spcBef>
                <a:spcPts val="300"/>
              </a:spcBef>
            </a:pPr>
            <a:r>
              <a:rPr lang="ru-RU" sz="2400" dirty="0" smtClean="0">
                <a:effectLst/>
                <a:latin typeface="Calibri" pitchFamily="34" charset="0"/>
              </a:rPr>
              <a:t>Обеспечение венозного доступа, мониторинг и поддержание витальных функций;</a:t>
            </a:r>
          </a:p>
          <a:p>
            <a:pPr marL="441325" indent="-349250" eaLnBrk="1" hangingPunct="1">
              <a:spcBef>
                <a:spcPts val="300"/>
              </a:spcBef>
            </a:pPr>
            <a:r>
              <a:rPr lang="ru-RU" sz="2400" dirty="0" smtClean="0">
                <a:effectLst/>
                <a:latin typeface="Calibri" pitchFamily="34" charset="0"/>
              </a:rPr>
              <a:t>При наличии признаков деструктивного панкреатита, </a:t>
            </a:r>
            <a:r>
              <a:rPr lang="ru-RU" sz="2400" dirty="0" err="1" smtClean="0">
                <a:effectLst/>
                <a:latin typeface="Calibri" pitchFamily="34" charset="0"/>
              </a:rPr>
              <a:t>гиповолемии</a:t>
            </a:r>
            <a:r>
              <a:rPr lang="ru-RU" sz="2400" dirty="0" smtClean="0">
                <a:effectLst/>
                <a:latin typeface="Calibri" pitchFamily="34" charset="0"/>
              </a:rPr>
              <a:t>, выраженной интоксикации: в/в-кап. 5% раствор глюкозы, солевые растворы – до 1000 мл. за первый час;</a:t>
            </a:r>
          </a:p>
          <a:p>
            <a:pPr marL="441325" indent="-349250" eaLnBrk="1" hangingPunct="1">
              <a:lnSpc>
                <a:spcPct val="80000"/>
              </a:lnSpc>
              <a:spcBef>
                <a:spcPct val="30000"/>
              </a:spcBef>
            </a:pPr>
            <a:r>
              <a:rPr lang="ru-RU" sz="2400" dirty="0">
                <a:effectLst/>
                <a:latin typeface="Calibri" pitchFamily="34" charset="0"/>
              </a:rPr>
              <a:t>Допустимо введение спазмолитиков: но-шпа 2% - 2-4 мл или папаверин 2% - 1-2 мл в 400 мл 5% глюкозы в/в-кап</a:t>
            </a:r>
            <a:r>
              <a:rPr lang="ru-RU" sz="2400" dirty="0" smtClean="0">
                <a:effectLst/>
                <a:latin typeface="Calibri" pitchFamily="34" charset="0"/>
              </a:rPr>
              <a:t>.;</a:t>
            </a:r>
          </a:p>
          <a:p>
            <a:pPr marL="441325" indent="-349250" eaLnBrk="1" hangingPunct="1">
              <a:lnSpc>
                <a:spcPct val="80000"/>
              </a:lnSpc>
              <a:spcBef>
                <a:spcPct val="30000"/>
              </a:spcBef>
            </a:pPr>
            <a:r>
              <a:rPr lang="ru-RU" sz="2400" dirty="0" smtClean="0">
                <a:effectLst/>
                <a:latin typeface="Calibri" pitchFamily="34" charset="0"/>
              </a:rPr>
              <a:t>При </a:t>
            </a:r>
            <a:r>
              <a:rPr lang="ru-RU" sz="2400" dirty="0">
                <a:effectLst/>
                <a:latin typeface="Calibri" pitchFamily="34" charset="0"/>
              </a:rPr>
              <a:t>рвоте – </a:t>
            </a:r>
            <a:r>
              <a:rPr lang="ru-RU" sz="2400" dirty="0" err="1">
                <a:effectLst/>
                <a:latin typeface="Calibri" pitchFamily="34" charset="0"/>
              </a:rPr>
              <a:t>Церукал</a:t>
            </a:r>
            <a:r>
              <a:rPr lang="ru-RU" sz="2400" dirty="0">
                <a:effectLst/>
                <a:latin typeface="Calibri" pitchFamily="34" charset="0"/>
              </a:rPr>
              <a:t> 0,5% - 1 мл </a:t>
            </a:r>
            <a:r>
              <a:rPr lang="ru-RU" sz="2400" dirty="0" smtClean="0">
                <a:effectLst/>
                <a:latin typeface="Calibri" pitchFamily="34" charset="0"/>
              </a:rPr>
              <a:t>в/м, в</a:t>
            </a:r>
            <a:r>
              <a:rPr lang="en-US" sz="2400" dirty="0" smtClean="0">
                <a:effectLst/>
                <a:latin typeface="Calibri" pitchFamily="34" charset="0"/>
              </a:rPr>
              <a:t>/</a:t>
            </a:r>
            <a:r>
              <a:rPr lang="ru-RU" sz="2400" dirty="0" smtClean="0">
                <a:effectLst/>
                <a:latin typeface="Calibri" pitchFamily="34" charset="0"/>
              </a:rPr>
              <a:t>в;</a:t>
            </a:r>
          </a:p>
          <a:p>
            <a:pPr marL="441325" indent="-349250" eaLnBrk="1" hangingPunct="1">
              <a:lnSpc>
                <a:spcPct val="80000"/>
              </a:lnSpc>
              <a:spcBef>
                <a:spcPct val="30000"/>
              </a:spcBef>
            </a:pPr>
            <a:r>
              <a:rPr lang="ru-RU" sz="2400" dirty="0" smtClean="0">
                <a:effectLst/>
                <a:latin typeface="Calibri" pitchFamily="34" charset="0"/>
              </a:rPr>
              <a:t>Зонд в желудок для удаления желудочного содержимого.</a:t>
            </a:r>
          </a:p>
          <a:p>
            <a:pPr marL="441325" indent="-349250" eaLnBrk="1" hangingPunct="1">
              <a:lnSpc>
                <a:spcPct val="80000"/>
              </a:lnSpc>
              <a:spcBef>
                <a:spcPct val="30000"/>
              </a:spcBef>
            </a:pPr>
            <a:r>
              <a:rPr lang="ru-RU" sz="2400" dirty="0">
                <a:effectLst/>
                <a:latin typeface="Calibri" pitchFamily="34" charset="0"/>
              </a:rPr>
              <a:t>При выраженном болевом синдроме: </a:t>
            </a:r>
            <a:r>
              <a:rPr lang="ru-RU" sz="2400" dirty="0" err="1" smtClean="0">
                <a:effectLst/>
                <a:latin typeface="Calibri" pitchFamily="34" charset="0"/>
              </a:rPr>
              <a:t>сакроспинальная</a:t>
            </a:r>
            <a:r>
              <a:rPr lang="ru-RU" sz="2400" dirty="0" smtClean="0">
                <a:effectLst/>
                <a:latin typeface="Calibri" pitchFamily="34" charset="0"/>
              </a:rPr>
              <a:t> новокаиновая блокада</a:t>
            </a:r>
            <a:r>
              <a:rPr lang="ru-RU" sz="2200" dirty="0" smtClean="0">
                <a:effectLst/>
                <a:latin typeface="Calibri" pitchFamily="34" charset="0"/>
              </a:rPr>
              <a:t>.</a:t>
            </a:r>
            <a:endParaRPr lang="ru-RU" sz="2200" dirty="0">
              <a:effectLst/>
              <a:latin typeface="Calibri" pitchFamily="34" charset="0"/>
            </a:endParaRPr>
          </a:p>
          <a:p>
            <a:pPr marL="441325" indent="-349250" eaLnBrk="1" hangingPunct="1">
              <a:lnSpc>
                <a:spcPct val="80000"/>
              </a:lnSpc>
              <a:spcBef>
                <a:spcPct val="30000"/>
              </a:spcBef>
            </a:pPr>
            <a:endParaRPr lang="ru-RU" sz="2200" dirty="0" smtClean="0">
              <a:effectLst/>
              <a:latin typeface="Calibri" pitchFamily="34" charset="0"/>
            </a:endParaRPr>
          </a:p>
          <a:p>
            <a:pPr marL="441325" indent="-349250" eaLnBrk="1" hangingPunct="1">
              <a:lnSpc>
                <a:spcPct val="80000"/>
              </a:lnSpc>
            </a:pPr>
            <a:endParaRPr lang="ru-RU" sz="2000" dirty="0" smtClean="0">
              <a:effectLst/>
              <a:latin typeface="Calibri" pitchFamily="34" charset="0"/>
            </a:endParaRPr>
          </a:p>
          <a:p>
            <a:pPr marL="441325" indent="-349250" eaLnBrk="1" hangingPunct="1">
              <a:lnSpc>
                <a:spcPct val="80000"/>
              </a:lnSpc>
            </a:pPr>
            <a:endParaRPr lang="ru-RU" sz="2000" b="1" dirty="0" smtClean="0">
              <a:effectLst/>
              <a:latin typeface="Calibri" pitchFamily="34" charset="0"/>
            </a:endParaRPr>
          </a:p>
          <a:p>
            <a:pPr marL="441325" indent="-349250" eaLnBrk="1" hangingPunct="1">
              <a:lnSpc>
                <a:spcPct val="80000"/>
              </a:lnSpc>
              <a:buFont typeface="Wingdings" pitchFamily="2" charset="2"/>
              <a:buNone/>
            </a:pPr>
            <a:endParaRPr lang="ru-RU" sz="2000" dirty="0" smtClean="0">
              <a:solidFill>
                <a:srgbClr val="FF99FF"/>
              </a:solidFill>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850106"/>
          </a:xfrm>
        </p:spPr>
        <p:txBody>
          <a:bodyPr/>
          <a:lstStyle/>
          <a:p>
            <a:r>
              <a:rPr lang="ru-RU" dirty="0">
                <a:effectLst/>
              </a:rPr>
              <a:t>Острый панкреатит</a:t>
            </a:r>
            <a:endParaRPr lang="ru-RU" dirty="0"/>
          </a:p>
        </p:txBody>
      </p:sp>
      <p:sp>
        <p:nvSpPr>
          <p:cNvPr id="3" name="Объект 2"/>
          <p:cNvSpPr>
            <a:spLocks noGrp="1"/>
          </p:cNvSpPr>
          <p:nvPr>
            <p:ph idx="1"/>
          </p:nvPr>
        </p:nvSpPr>
        <p:spPr>
          <a:xfrm>
            <a:off x="251520" y="764704"/>
            <a:ext cx="8640960" cy="5760640"/>
          </a:xfrm>
        </p:spPr>
        <p:txBody>
          <a:bodyPr/>
          <a:lstStyle/>
          <a:p>
            <a:pPr marL="0" indent="0" algn="ctr">
              <a:buNone/>
            </a:pPr>
            <a:r>
              <a:rPr lang="ru-RU" sz="2800" b="1" dirty="0" err="1" smtClean="0">
                <a:effectLst/>
              </a:rPr>
              <a:t>Сакроспинальная</a:t>
            </a:r>
            <a:r>
              <a:rPr lang="ru-RU" sz="2800" b="1" dirty="0" smtClean="0">
                <a:effectLst/>
              </a:rPr>
              <a:t> блокада.</a:t>
            </a:r>
          </a:p>
          <a:p>
            <a:pPr marL="0" indent="0" algn="just">
              <a:buNone/>
            </a:pPr>
            <a:r>
              <a:rPr lang="ru-RU" sz="2800" dirty="0">
                <a:effectLst/>
              </a:rPr>
              <a:t>	</a:t>
            </a:r>
            <a:r>
              <a:rPr lang="ru-RU" sz="2800" dirty="0" smtClean="0">
                <a:effectLst/>
              </a:rPr>
              <a:t>Производится в положении больного на животе: тщательно обрабатывается кожа спины; затем 0,5% раствор новокаина вводится во влагалище </a:t>
            </a:r>
            <a:r>
              <a:rPr lang="en-US" sz="2800" dirty="0" smtClean="0">
                <a:effectLst/>
              </a:rPr>
              <a:t>m. </a:t>
            </a:r>
            <a:r>
              <a:rPr lang="en-US" sz="2800" dirty="0" err="1" smtClean="0">
                <a:effectLst/>
              </a:rPr>
              <a:t>sacrospinalis</a:t>
            </a:r>
            <a:r>
              <a:rPr lang="en-US" sz="2800" dirty="0" smtClean="0">
                <a:effectLst/>
              </a:rPr>
              <a:t> </a:t>
            </a:r>
            <a:r>
              <a:rPr lang="ru-RU" sz="2800" dirty="0" smtClean="0">
                <a:effectLst/>
              </a:rPr>
              <a:t>на уровне угла левой лопатки по верхнему краю ребра обычной иглой для в</a:t>
            </a:r>
            <a:r>
              <a:rPr lang="en-US" sz="2800" dirty="0" smtClean="0">
                <a:effectLst/>
              </a:rPr>
              <a:t>/</a:t>
            </a:r>
            <a:r>
              <a:rPr lang="ru-RU" sz="2800" dirty="0" smtClean="0">
                <a:effectLst/>
              </a:rPr>
              <a:t>м инъекций в количестве 40 мл. Попадая из влагалища указанной мышцы в забрюшинное пространство, новокаин способствует созданию функционального покоя поджелудочной железы, уменьшает спазм её сосудов и способствует регионарной </a:t>
            </a:r>
            <a:r>
              <a:rPr lang="ru-RU" sz="2800" dirty="0" err="1" smtClean="0">
                <a:effectLst/>
              </a:rPr>
              <a:t>ингибиции</a:t>
            </a:r>
            <a:r>
              <a:rPr lang="ru-RU" sz="2800" dirty="0" smtClean="0">
                <a:effectLst/>
              </a:rPr>
              <a:t> активных ферментов.</a:t>
            </a:r>
          </a:p>
          <a:p>
            <a:pPr marL="0" indent="0" algn="just">
              <a:buNone/>
            </a:pPr>
            <a:r>
              <a:rPr lang="ru-RU" sz="2800" u="sng" dirty="0" smtClean="0">
                <a:effectLst/>
              </a:rPr>
              <a:t>Осложнения:</a:t>
            </a:r>
            <a:r>
              <a:rPr lang="ru-RU" sz="2800" dirty="0" smtClean="0">
                <a:effectLst/>
              </a:rPr>
              <a:t> </a:t>
            </a:r>
            <a:r>
              <a:rPr lang="ru-RU" sz="2800" dirty="0" err="1" smtClean="0">
                <a:effectLst/>
              </a:rPr>
              <a:t>инфекц</a:t>
            </a:r>
            <a:r>
              <a:rPr lang="ru-RU" sz="2800" dirty="0" smtClean="0">
                <a:effectLst/>
              </a:rPr>
              <a:t>. осложнения, аллергические реакции, кровотечения (если попал в сосуд).</a:t>
            </a:r>
            <a:r>
              <a:rPr lang="ru-RU" sz="2800" dirty="0">
                <a:effectLst/>
              </a:rPr>
              <a:t>	</a:t>
            </a:r>
          </a:p>
        </p:txBody>
      </p:sp>
    </p:spTree>
    <p:extLst>
      <p:ext uri="{BB962C8B-B14F-4D97-AF65-F5344CB8AC3E}">
        <p14:creationId xmlns:p14="http://schemas.microsoft.com/office/powerpoint/2010/main" xmlns="" val="4077104589"/>
      </p:ext>
    </p:extLst>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035050" y="288925"/>
            <a:ext cx="7402513" cy="1008063"/>
          </a:xfrm>
        </p:spPr>
        <p:txBody>
          <a:bodyPr/>
          <a:lstStyle/>
          <a:p>
            <a:pPr eaLnBrk="1" hangingPunct="1"/>
            <a:r>
              <a:rPr lang="ru-RU" sz="3600" dirty="0" smtClean="0">
                <a:effectLst/>
              </a:rPr>
              <a:t>Прободная язва желудка, 12п.к.</a:t>
            </a:r>
          </a:p>
        </p:txBody>
      </p:sp>
      <p:sp>
        <p:nvSpPr>
          <p:cNvPr id="31747" name="Rectangle 3"/>
          <p:cNvSpPr>
            <a:spLocks noGrp="1" noChangeArrowheads="1"/>
          </p:cNvSpPr>
          <p:nvPr>
            <p:ph type="body" idx="1"/>
          </p:nvPr>
        </p:nvSpPr>
        <p:spPr>
          <a:xfrm>
            <a:off x="714375" y="1600200"/>
            <a:ext cx="7572375" cy="4525963"/>
          </a:xfrm>
        </p:spPr>
        <p:txBody>
          <a:bodyPr/>
          <a:lstStyle/>
          <a:p>
            <a:pPr marL="179388" indent="-179388" algn="just" eaLnBrk="1" hangingPunct="1">
              <a:lnSpc>
                <a:spcPct val="90000"/>
              </a:lnSpc>
              <a:buFont typeface="Wingdings" pitchFamily="2" charset="2"/>
              <a:buNone/>
            </a:pPr>
            <a:r>
              <a:rPr lang="ru-RU" sz="2200" dirty="0" smtClean="0">
                <a:effectLst/>
                <a:latin typeface="Calibri" pitchFamily="34" charset="0"/>
              </a:rPr>
              <a:t>- перфорация язвенного дефекта желудка или </a:t>
            </a:r>
            <a:r>
              <a:rPr lang="ru-RU" sz="2200" dirty="0" err="1" smtClean="0">
                <a:effectLst/>
                <a:latin typeface="Calibri" pitchFamily="34" charset="0"/>
              </a:rPr>
              <a:t>двенадцати-перстной</a:t>
            </a:r>
            <a:r>
              <a:rPr lang="ru-RU" sz="2200" dirty="0" smtClean="0">
                <a:effectLst/>
                <a:latin typeface="Calibri" pitchFamily="34" charset="0"/>
              </a:rPr>
              <a:t> кишки с образованием сквозного отверстия, открывающегося, как правило, в свободную брюшную полость или </a:t>
            </a:r>
            <a:r>
              <a:rPr lang="ru-RU" sz="2200" dirty="0" err="1" smtClean="0">
                <a:effectLst/>
                <a:latin typeface="Calibri" pitchFamily="34" charset="0"/>
              </a:rPr>
              <a:t>забрюшинное</a:t>
            </a:r>
            <a:r>
              <a:rPr lang="ru-RU" sz="2200" dirty="0" smtClean="0">
                <a:effectLst/>
                <a:latin typeface="Calibri" pitchFamily="34" charset="0"/>
              </a:rPr>
              <a:t> пространство.</a:t>
            </a:r>
          </a:p>
          <a:p>
            <a:pPr marL="179388" indent="-179388" eaLnBrk="1" hangingPunct="1">
              <a:lnSpc>
                <a:spcPct val="90000"/>
              </a:lnSpc>
              <a:buFont typeface="Wingdings" pitchFamily="2" charset="2"/>
              <a:buNone/>
            </a:pPr>
            <a:endParaRPr lang="ru-RU" sz="2200" dirty="0" smtClean="0">
              <a:effectLst/>
              <a:latin typeface="Calibri" pitchFamily="34" charset="0"/>
            </a:endParaRPr>
          </a:p>
          <a:p>
            <a:pPr marL="179388" indent="-179388" eaLnBrk="1" hangingPunct="1">
              <a:lnSpc>
                <a:spcPct val="90000"/>
              </a:lnSpc>
              <a:buFont typeface="Wingdings" pitchFamily="2" charset="2"/>
              <a:buNone/>
            </a:pPr>
            <a:endParaRPr lang="ru-RU" sz="2200" dirty="0" smtClean="0">
              <a:effectLst/>
              <a:latin typeface="Calibri" pitchFamily="34" charset="0"/>
            </a:endParaRPr>
          </a:p>
          <a:p>
            <a:pPr marL="179388" indent="-179388" eaLnBrk="1" hangingPunct="1">
              <a:lnSpc>
                <a:spcPct val="90000"/>
              </a:lnSpc>
              <a:buFont typeface="Wingdings" pitchFamily="2" charset="2"/>
              <a:buNone/>
            </a:pPr>
            <a:r>
              <a:rPr lang="ru-RU" sz="2200" dirty="0" smtClean="0">
                <a:effectLst/>
                <a:latin typeface="Calibri" pitchFamily="34" charset="0"/>
              </a:rPr>
              <a:t>- составляет 3-10% по всем язвам;</a:t>
            </a:r>
          </a:p>
          <a:p>
            <a:pPr marL="179388" indent="-179388" eaLnBrk="1" hangingPunct="1">
              <a:lnSpc>
                <a:spcPct val="90000"/>
              </a:lnSpc>
              <a:buFont typeface="Wingdings" pitchFamily="2" charset="2"/>
              <a:buNone/>
            </a:pPr>
            <a:r>
              <a:rPr lang="ru-RU" sz="2200" dirty="0" smtClean="0">
                <a:effectLst/>
                <a:latin typeface="Calibri" pitchFamily="34" charset="0"/>
              </a:rPr>
              <a:t>- у мужчин намного чаще, М : Ж = 15 : 1;</a:t>
            </a:r>
          </a:p>
          <a:p>
            <a:pPr marL="179388" indent="-179388" eaLnBrk="1" hangingPunct="1">
              <a:lnSpc>
                <a:spcPct val="90000"/>
              </a:lnSpc>
              <a:buFont typeface="Wingdings" pitchFamily="2" charset="2"/>
              <a:buNone/>
            </a:pPr>
            <a:r>
              <a:rPr lang="ru-RU" sz="2200" dirty="0" smtClean="0">
                <a:effectLst/>
                <a:latin typeface="Calibri" pitchFamily="34" charset="0"/>
              </a:rPr>
              <a:t>- 85 % в возрасте 21-59 лет; </a:t>
            </a:r>
          </a:p>
          <a:p>
            <a:pPr marL="179388" indent="-179388" eaLnBrk="1" hangingPunct="1">
              <a:lnSpc>
                <a:spcPct val="90000"/>
              </a:lnSpc>
              <a:buFont typeface="Wingdings" pitchFamily="2" charset="2"/>
              <a:buNone/>
            </a:pPr>
            <a:r>
              <a:rPr lang="ru-RU" sz="2200" dirty="0" smtClean="0">
                <a:effectLst/>
                <a:latin typeface="Calibri" pitchFamily="34" charset="0"/>
              </a:rPr>
              <a:t>- локализация: 55 % язва 12п кишки, 25 % - язва малой кривизны, 20 % - язва </a:t>
            </a:r>
            <a:r>
              <a:rPr lang="ru-RU" sz="2200" dirty="0" err="1" smtClean="0">
                <a:effectLst/>
                <a:latin typeface="Calibri" pitchFamily="34" charset="0"/>
              </a:rPr>
              <a:t>пилорической</a:t>
            </a:r>
            <a:r>
              <a:rPr lang="ru-RU" sz="2200" dirty="0" smtClean="0">
                <a:effectLst/>
                <a:latin typeface="Calibri" pitchFamily="34" charset="0"/>
              </a:rPr>
              <a:t> части; </a:t>
            </a:r>
          </a:p>
          <a:p>
            <a:pPr marL="179388" indent="-179388" eaLnBrk="1" hangingPunct="1">
              <a:lnSpc>
                <a:spcPct val="90000"/>
              </a:lnSpc>
              <a:buFont typeface="Wingdings" pitchFamily="2" charset="2"/>
              <a:buNone/>
            </a:pPr>
            <a:r>
              <a:rPr lang="ru-RU" sz="2200" dirty="0" smtClean="0">
                <a:effectLst/>
                <a:latin typeface="Calibri" pitchFamily="34" charset="0"/>
              </a:rPr>
              <a:t>- летальность 3-10 %.</a:t>
            </a:r>
          </a:p>
          <a:p>
            <a:pPr marL="179388" indent="-179388" eaLnBrk="1" hangingPunct="1">
              <a:lnSpc>
                <a:spcPct val="90000"/>
              </a:lnSpc>
              <a:buFont typeface="Wingdings" pitchFamily="2" charset="2"/>
              <a:buNone/>
            </a:pPr>
            <a:r>
              <a:rPr lang="ru-RU" sz="2200" dirty="0" smtClean="0">
                <a:effectLst/>
                <a:latin typeface="Calibri" pitchFamily="34" charset="0"/>
              </a:rPr>
              <a:t>                 </a:t>
            </a:r>
          </a:p>
        </p:txBody>
      </p:sp>
    </p:spTree>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sz="3600" dirty="0">
                <a:effectLst/>
              </a:rPr>
              <a:t>Прободная язва желудка, 12п.к.</a:t>
            </a:r>
            <a:endParaRPr lang="ru-RU" sz="3600" dirty="0"/>
          </a:p>
        </p:txBody>
      </p:sp>
      <p:sp>
        <p:nvSpPr>
          <p:cNvPr id="3" name="Объект 2"/>
          <p:cNvSpPr>
            <a:spLocks noGrp="1"/>
          </p:cNvSpPr>
          <p:nvPr>
            <p:ph idx="1"/>
          </p:nvPr>
        </p:nvSpPr>
        <p:spPr>
          <a:xfrm>
            <a:off x="323528" y="1196752"/>
            <a:ext cx="8496944" cy="5184576"/>
          </a:xfrm>
        </p:spPr>
        <p:txBody>
          <a:bodyPr/>
          <a:lstStyle/>
          <a:p>
            <a:pPr marL="0" indent="0" algn="ctr">
              <a:buNone/>
            </a:pPr>
            <a:r>
              <a:rPr lang="ru-RU" b="1" dirty="0" smtClean="0">
                <a:effectLst/>
              </a:rPr>
              <a:t>Перфорации способствуют:</a:t>
            </a:r>
          </a:p>
          <a:p>
            <a:r>
              <a:rPr lang="ru-RU" sz="2800" dirty="0" smtClean="0">
                <a:effectLst/>
              </a:rPr>
              <a:t>Обострение воспалительного процесса в язве (обострение ЯБ);</a:t>
            </a:r>
          </a:p>
          <a:p>
            <a:r>
              <a:rPr lang="ru-RU" sz="2800" dirty="0" smtClean="0">
                <a:effectLst/>
              </a:rPr>
              <a:t>Резкое повышение внутрибрюшного давления (чрезмерные физические нагрузки);</a:t>
            </a:r>
          </a:p>
          <a:p>
            <a:r>
              <a:rPr lang="ru-RU" sz="2800" dirty="0" smtClean="0">
                <a:effectLst/>
              </a:rPr>
              <a:t>Переполнение желудка пищей, грубые погрешности в диете (алкоголь);</a:t>
            </a:r>
          </a:p>
          <a:p>
            <a:r>
              <a:rPr lang="ru-RU" sz="2800" dirty="0" smtClean="0">
                <a:effectLst/>
              </a:rPr>
              <a:t>Чрезмерные психические нагрузки;</a:t>
            </a:r>
          </a:p>
          <a:p>
            <a:r>
              <a:rPr lang="ru-RU" sz="2800" dirty="0" smtClean="0">
                <a:effectLst/>
              </a:rPr>
              <a:t>Лечение произвольными салициловой кислоты, НПВС, </a:t>
            </a:r>
            <a:r>
              <a:rPr lang="ru-RU" sz="2800" dirty="0" err="1" smtClean="0">
                <a:effectLst/>
              </a:rPr>
              <a:t>глюкокортикоидами</a:t>
            </a:r>
            <a:r>
              <a:rPr lang="ru-RU" sz="2800" dirty="0" smtClean="0">
                <a:effectLst/>
              </a:rPr>
              <a:t>.</a:t>
            </a:r>
            <a:endParaRPr lang="ru-RU" sz="2800" dirty="0">
              <a:effectLst/>
            </a:endParaRPr>
          </a:p>
        </p:txBody>
      </p:sp>
    </p:spTree>
    <p:extLst>
      <p:ext uri="{BB962C8B-B14F-4D97-AF65-F5344CB8AC3E}">
        <p14:creationId xmlns:p14="http://schemas.microsoft.com/office/powerpoint/2010/main" xmlns="" val="4204511348"/>
      </p:ext>
    </p:extLst>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idx="4294967295"/>
          </p:nvPr>
        </p:nvSpPr>
        <p:spPr>
          <a:xfrm>
            <a:off x="1035050" y="288925"/>
            <a:ext cx="7402513" cy="1008063"/>
          </a:xfrm>
          <a:noFill/>
        </p:spPr>
        <p:txBody>
          <a:bodyPr/>
          <a:lstStyle/>
          <a:p>
            <a:pPr eaLnBrk="1" hangingPunct="1"/>
            <a:r>
              <a:rPr lang="ru-RU" sz="3600" smtClean="0">
                <a:effectLst/>
              </a:rPr>
              <a:t>Прободная язва желудка, 12п.к.</a:t>
            </a:r>
          </a:p>
        </p:txBody>
      </p:sp>
      <p:sp>
        <p:nvSpPr>
          <p:cNvPr id="33796" name="Rectangle 3"/>
          <p:cNvSpPr>
            <a:spLocks noGrp="1" noChangeArrowheads="1"/>
          </p:cNvSpPr>
          <p:nvPr>
            <p:ph type="body" idx="4294967295"/>
          </p:nvPr>
        </p:nvSpPr>
        <p:spPr>
          <a:xfrm>
            <a:off x="395537" y="1268413"/>
            <a:ext cx="8568952" cy="5328939"/>
          </a:xfrm>
          <a:noFill/>
        </p:spPr>
        <p:txBody>
          <a:bodyPr/>
          <a:lstStyle/>
          <a:p>
            <a:pPr marL="179388" indent="-179388" algn="ctr" eaLnBrk="1" hangingPunct="1">
              <a:lnSpc>
                <a:spcPct val="80000"/>
              </a:lnSpc>
              <a:buFont typeface="Wingdings" pitchFamily="2" charset="2"/>
              <a:buNone/>
            </a:pPr>
            <a:r>
              <a:rPr lang="ru-RU" sz="2400" b="1" dirty="0" smtClean="0">
                <a:effectLst/>
                <a:latin typeface="Calibri" pitchFamily="34" charset="0"/>
              </a:rPr>
              <a:t>Классификация.</a:t>
            </a:r>
          </a:p>
          <a:p>
            <a:pPr marL="179388" indent="-179388" eaLnBrk="1" hangingPunct="1">
              <a:lnSpc>
                <a:spcPct val="80000"/>
              </a:lnSpc>
              <a:buFont typeface="Wingdings" pitchFamily="2" charset="2"/>
              <a:buNone/>
            </a:pPr>
            <a:endParaRPr lang="ru-RU" sz="1000" b="1" dirty="0" smtClean="0">
              <a:effectLst/>
              <a:latin typeface="Calibri" pitchFamily="34" charset="0"/>
            </a:endParaRPr>
          </a:p>
          <a:p>
            <a:pPr marL="179388" indent="-179388" eaLnBrk="1" hangingPunct="1">
              <a:lnSpc>
                <a:spcPct val="80000"/>
              </a:lnSpc>
              <a:buFont typeface="Wingdings" pitchFamily="2" charset="2"/>
              <a:buNone/>
            </a:pPr>
            <a:endParaRPr lang="ru-RU" sz="1000" b="1" dirty="0" smtClean="0">
              <a:effectLst/>
              <a:latin typeface="Calibri" pitchFamily="34" charset="0"/>
            </a:endParaRPr>
          </a:p>
          <a:p>
            <a:pPr marL="179388" indent="-179388" eaLnBrk="1" hangingPunct="1">
              <a:lnSpc>
                <a:spcPct val="80000"/>
              </a:lnSpc>
              <a:buFont typeface="Wingdings" pitchFamily="2" charset="2"/>
              <a:buNone/>
            </a:pPr>
            <a:endParaRPr lang="ru-RU" sz="1000" b="1" dirty="0" smtClean="0">
              <a:effectLst/>
              <a:latin typeface="Calibri" pitchFamily="34" charset="0"/>
            </a:endParaRPr>
          </a:p>
          <a:p>
            <a:pPr marL="179388" indent="-179388" eaLnBrk="1" hangingPunct="1">
              <a:lnSpc>
                <a:spcPct val="80000"/>
              </a:lnSpc>
              <a:buFont typeface="Wingdings" pitchFamily="2" charset="2"/>
              <a:buNone/>
            </a:pPr>
            <a:r>
              <a:rPr lang="ru-RU" sz="2200" b="1" dirty="0" smtClean="0">
                <a:effectLst/>
                <a:latin typeface="Calibri" pitchFamily="34" charset="0"/>
              </a:rPr>
              <a:t>По этиологии:</a:t>
            </a:r>
          </a:p>
          <a:p>
            <a:pPr marL="179388" indent="-179388" eaLnBrk="1" hangingPunct="1">
              <a:lnSpc>
                <a:spcPct val="80000"/>
              </a:lnSpc>
              <a:buFont typeface="Wingdings" pitchFamily="2" charset="2"/>
              <a:buNone/>
            </a:pPr>
            <a:r>
              <a:rPr lang="ru-RU" sz="2200" dirty="0" smtClean="0">
                <a:effectLst/>
                <a:latin typeface="Calibri" pitchFamily="34" charset="0"/>
              </a:rPr>
              <a:t>- перфорация хронической язвы;</a:t>
            </a:r>
          </a:p>
          <a:p>
            <a:pPr marL="179388" indent="-179388" eaLnBrk="1" hangingPunct="1">
              <a:lnSpc>
                <a:spcPct val="80000"/>
              </a:lnSpc>
              <a:buFont typeface="Wingdings" pitchFamily="2" charset="2"/>
              <a:buNone/>
            </a:pPr>
            <a:r>
              <a:rPr lang="ru-RU" sz="2200" dirty="0" smtClean="0">
                <a:effectLst/>
                <a:latin typeface="Calibri" pitchFamily="34" charset="0"/>
              </a:rPr>
              <a:t>- перфорация острой язвы (в т.ч. медикаментозной, стрессовой, уремической);</a:t>
            </a:r>
          </a:p>
          <a:p>
            <a:pPr marL="179388" indent="-179388" eaLnBrk="1" hangingPunct="1">
              <a:lnSpc>
                <a:spcPct val="80000"/>
              </a:lnSpc>
              <a:buFont typeface="Wingdings" pitchFamily="2" charset="2"/>
              <a:buNone/>
            </a:pPr>
            <a:endParaRPr lang="ru-RU" sz="1200" dirty="0" smtClean="0">
              <a:effectLst/>
              <a:latin typeface="Calibri" pitchFamily="34" charset="0"/>
            </a:endParaRPr>
          </a:p>
          <a:p>
            <a:pPr marL="179388" indent="-179388" eaLnBrk="1" hangingPunct="1">
              <a:lnSpc>
                <a:spcPct val="80000"/>
              </a:lnSpc>
              <a:buFont typeface="Wingdings" pitchFamily="2" charset="2"/>
              <a:buNone/>
            </a:pPr>
            <a:r>
              <a:rPr lang="ru-RU" sz="2200" b="1" dirty="0" smtClean="0">
                <a:effectLst/>
                <a:latin typeface="Calibri" pitchFamily="34" charset="0"/>
              </a:rPr>
              <a:t>По локализации:</a:t>
            </a:r>
          </a:p>
          <a:p>
            <a:pPr marL="179388" indent="-179388" eaLnBrk="1" hangingPunct="1">
              <a:lnSpc>
                <a:spcPct val="80000"/>
              </a:lnSpc>
              <a:buFont typeface="Wingdings" pitchFamily="2" charset="2"/>
              <a:buNone/>
            </a:pPr>
            <a:r>
              <a:rPr lang="ru-RU" sz="2200" dirty="0" smtClean="0">
                <a:effectLst/>
                <a:latin typeface="Calibri" pitchFamily="34" charset="0"/>
              </a:rPr>
              <a:t>- в желудке;</a:t>
            </a:r>
          </a:p>
          <a:p>
            <a:pPr marL="179388" indent="-179388" eaLnBrk="1" hangingPunct="1">
              <a:lnSpc>
                <a:spcPct val="80000"/>
              </a:lnSpc>
              <a:buFont typeface="Wingdings" pitchFamily="2" charset="2"/>
              <a:buNone/>
            </a:pPr>
            <a:r>
              <a:rPr lang="ru-RU" sz="2200" dirty="0" smtClean="0">
                <a:effectLst/>
                <a:latin typeface="Calibri" pitchFamily="34" charset="0"/>
              </a:rPr>
              <a:t>- в двенадцатиперстной кишке;</a:t>
            </a:r>
          </a:p>
          <a:p>
            <a:pPr marL="179388" indent="-179388" eaLnBrk="1" hangingPunct="1">
              <a:lnSpc>
                <a:spcPct val="80000"/>
              </a:lnSpc>
              <a:buFont typeface="Wingdings" pitchFamily="2" charset="2"/>
              <a:buNone/>
            </a:pPr>
            <a:endParaRPr lang="ru-RU" sz="1200" dirty="0" smtClean="0">
              <a:effectLst/>
              <a:latin typeface="Calibri" pitchFamily="34" charset="0"/>
            </a:endParaRPr>
          </a:p>
          <a:p>
            <a:pPr marL="179388" indent="-179388" eaLnBrk="1" hangingPunct="1">
              <a:lnSpc>
                <a:spcPct val="80000"/>
              </a:lnSpc>
              <a:buFont typeface="Wingdings" pitchFamily="2" charset="2"/>
              <a:buNone/>
            </a:pPr>
            <a:r>
              <a:rPr lang="ru-RU" sz="2200" b="1" dirty="0" smtClean="0">
                <a:effectLst/>
                <a:latin typeface="Calibri" pitchFamily="34" charset="0"/>
              </a:rPr>
              <a:t>По клиническому течению:</a:t>
            </a:r>
          </a:p>
          <a:p>
            <a:pPr marL="179388" indent="-179388" eaLnBrk="1" hangingPunct="1">
              <a:lnSpc>
                <a:spcPct val="80000"/>
              </a:lnSpc>
              <a:buFont typeface="Wingdings" pitchFamily="2" charset="2"/>
              <a:buNone/>
            </a:pPr>
            <a:r>
              <a:rPr lang="ru-RU" sz="2200" dirty="0" smtClean="0">
                <a:effectLst/>
                <a:latin typeface="Calibri" pitchFamily="34" charset="0"/>
              </a:rPr>
              <a:t>- прободение в свободную брюшную полость (в т.ч. прикрытое);</a:t>
            </a:r>
          </a:p>
          <a:p>
            <a:pPr marL="179388" indent="-179388" eaLnBrk="1" hangingPunct="1">
              <a:lnSpc>
                <a:spcPct val="80000"/>
              </a:lnSpc>
              <a:buFont typeface="Wingdings" pitchFamily="2" charset="2"/>
              <a:buNone/>
            </a:pPr>
            <a:r>
              <a:rPr lang="ru-RU" sz="2200" dirty="0" smtClean="0">
                <a:effectLst/>
                <a:latin typeface="Calibri" pitchFamily="34" charset="0"/>
              </a:rPr>
              <a:t>- прободение атипичное (прободение в забрюшинное пр-во);</a:t>
            </a:r>
          </a:p>
          <a:p>
            <a:pPr marL="179388" indent="-179388" eaLnBrk="1" hangingPunct="1">
              <a:lnSpc>
                <a:spcPct val="80000"/>
              </a:lnSpc>
              <a:buFont typeface="Wingdings" pitchFamily="2" charset="2"/>
              <a:buNone/>
            </a:pPr>
            <a:r>
              <a:rPr lang="ru-RU" sz="2200" dirty="0" smtClean="0">
                <a:effectLst/>
                <a:latin typeface="Calibri" pitchFamily="34" charset="0"/>
              </a:rPr>
              <a:t>- в сочетании с желудочно-кишечными кровотечениями; </a:t>
            </a:r>
          </a:p>
          <a:p>
            <a:pPr marL="179388" indent="-179388" eaLnBrk="1" hangingPunct="1">
              <a:lnSpc>
                <a:spcPct val="80000"/>
              </a:lnSpc>
              <a:buFont typeface="Wingdings" pitchFamily="2" charset="2"/>
              <a:buNone/>
            </a:pPr>
            <a:r>
              <a:rPr lang="ru-RU" sz="2200" dirty="0" smtClean="0">
                <a:effectLst/>
                <a:latin typeface="Calibri" pitchFamily="34" charset="0"/>
              </a:rPr>
              <a:t>- в сочетании со стенозом выходного отдела желудка.</a:t>
            </a:r>
          </a:p>
        </p:txBody>
      </p:sp>
    </p:spTree>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28596" y="1857364"/>
            <a:ext cx="8358246" cy="2357454"/>
          </a:xfrm>
          <a:prstGeom prst="roundRect">
            <a:avLst/>
          </a:prstGeom>
          <a:solidFill>
            <a:schemeClr val="bg1">
              <a:lumMod val="85000"/>
              <a:alpha val="32000"/>
            </a:schemeClr>
          </a:solidFill>
          <a:ln>
            <a:solidFill>
              <a:schemeClr val="bg2">
                <a:alpha val="1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819" name="Rectangle 2"/>
          <p:cNvSpPr>
            <a:spLocks noGrp="1" noChangeArrowheads="1"/>
          </p:cNvSpPr>
          <p:nvPr>
            <p:ph type="title" idx="4294967295"/>
          </p:nvPr>
        </p:nvSpPr>
        <p:spPr>
          <a:xfrm>
            <a:off x="1035050" y="288925"/>
            <a:ext cx="7402513" cy="1008063"/>
          </a:xfrm>
          <a:noFill/>
        </p:spPr>
        <p:txBody>
          <a:bodyPr/>
          <a:lstStyle/>
          <a:p>
            <a:pPr eaLnBrk="1" hangingPunct="1"/>
            <a:r>
              <a:rPr lang="ru-RU" sz="3600" smtClean="0">
                <a:effectLst/>
              </a:rPr>
              <a:t>Прободная язва желудка, 12п.к.</a:t>
            </a:r>
          </a:p>
        </p:txBody>
      </p:sp>
      <p:sp>
        <p:nvSpPr>
          <p:cNvPr id="34820" name="Rectangle 3"/>
          <p:cNvSpPr>
            <a:spLocks noGrp="1" noChangeArrowheads="1"/>
          </p:cNvSpPr>
          <p:nvPr>
            <p:ph type="body" idx="4294967295"/>
          </p:nvPr>
        </p:nvSpPr>
        <p:spPr>
          <a:xfrm>
            <a:off x="500034" y="1268413"/>
            <a:ext cx="8393141" cy="5184775"/>
          </a:xfrm>
          <a:noFill/>
        </p:spPr>
        <p:txBody>
          <a:bodyPr/>
          <a:lstStyle/>
          <a:p>
            <a:pPr marL="381000" indent="-381000" algn="ctr" eaLnBrk="1" hangingPunct="1">
              <a:lnSpc>
                <a:spcPct val="80000"/>
              </a:lnSpc>
              <a:buFont typeface="Wingdings" pitchFamily="2" charset="2"/>
              <a:buNone/>
            </a:pPr>
            <a:r>
              <a:rPr lang="ru-RU" sz="2400" b="1" dirty="0" smtClean="0">
                <a:effectLst/>
                <a:latin typeface="Calibri" pitchFamily="34" charset="0"/>
              </a:rPr>
              <a:t>Клиническая картина:</a:t>
            </a:r>
            <a:r>
              <a:rPr lang="ru-RU" sz="2800" b="1" dirty="0" smtClean="0">
                <a:effectLst/>
                <a:latin typeface="Calibri" pitchFamily="34" charset="0"/>
              </a:rPr>
              <a:t> </a:t>
            </a:r>
          </a:p>
          <a:p>
            <a:pPr marL="381000" indent="-381000" eaLnBrk="1" hangingPunct="1">
              <a:lnSpc>
                <a:spcPct val="80000"/>
              </a:lnSpc>
              <a:buFont typeface="Wingdings" pitchFamily="2" charset="2"/>
              <a:buNone/>
            </a:pPr>
            <a:endParaRPr lang="ru-RU" sz="1600" i="1" dirty="0" smtClean="0">
              <a:effectLst/>
              <a:latin typeface="Calibri" pitchFamily="34" charset="0"/>
            </a:endParaRPr>
          </a:p>
          <a:p>
            <a:pPr marL="381000" indent="-381000" eaLnBrk="1" hangingPunct="1">
              <a:lnSpc>
                <a:spcPct val="80000"/>
              </a:lnSpc>
              <a:buFont typeface="Wingdings" pitchFamily="2" charset="2"/>
              <a:buNone/>
            </a:pPr>
            <a:r>
              <a:rPr lang="ru-RU" sz="2000" dirty="0" smtClean="0">
                <a:effectLst/>
                <a:latin typeface="Calibri" pitchFamily="34" charset="0"/>
              </a:rPr>
              <a:t>- </a:t>
            </a:r>
            <a:r>
              <a:rPr lang="ru-RU" sz="2000" b="1" dirty="0" smtClean="0">
                <a:effectLst/>
                <a:latin typeface="Calibri" pitchFamily="34" charset="0"/>
              </a:rPr>
              <a:t>Язвенный анамнез</a:t>
            </a:r>
            <a:r>
              <a:rPr lang="ru-RU" sz="2000" dirty="0" smtClean="0">
                <a:effectLst/>
                <a:latin typeface="Calibri" pitchFamily="34" charset="0"/>
              </a:rPr>
              <a:t>, предшествовавшее обострение (у 80%);</a:t>
            </a:r>
          </a:p>
          <a:p>
            <a:pPr marL="381000" indent="-381000" eaLnBrk="1" hangingPunct="1">
              <a:lnSpc>
                <a:spcPct val="80000"/>
              </a:lnSpc>
              <a:buFont typeface="Wingdings" pitchFamily="2" charset="2"/>
              <a:buNone/>
            </a:pPr>
            <a:r>
              <a:rPr lang="ru-RU" sz="2000" dirty="0" smtClean="0">
                <a:effectLst/>
                <a:latin typeface="Calibri" pitchFamily="34" charset="0"/>
              </a:rPr>
              <a:t>- </a:t>
            </a:r>
            <a:r>
              <a:rPr lang="ru-RU" sz="2000" b="1" dirty="0" smtClean="0">
                <a:effectLst/>
                <a:latin typeface="Calibri" pitchFamily="34" charset="0"/>
              </a:rPr>
              <a:t>Внезапная резкая и постоянная («кинжальная») боль</a:t>
            </a:r>
            <a:r>
              <a:rPr lang="ru-RU" sz="2000" dirty="0" smtClean="0">
                <a:effectLst/>
                <a:latin typeface="Calibri" pitchFamily="34" charset="0"/>
              </a:rPr>
              <a:t> в </a:t>
            </a:r>
            <a:r>
              <a:rPr lang="ru-RU" sz="2000" dirty="0" err="1" smtClean="0">
                <a:effectLst/>
                <a:latin typeface="Calibri" pitchFamily="34" charset="0"/>
              </a:rPr>
              <a:t>эпигастрии</a:t>
            </a:r>
            <a:r>
              <a:rPr lang="ru-RU" sz="2000" dirty="0" smtClean="0">
                <a:effectLst/>
                <a:latin typeface="Calibri" pitchFamily="34" charset="0"/>
              </a:rPr>
              <a:t> или правом подреберье, быстро распространяющаяся по всему животу, чаще - по правому флангу живота (95%); </a:t>
            </a:r>
          </a:p>
          <a:p>
            <a:pPr marL="381000" indent="-381000" algn="ctr" eaLnBrk="1" hangingPunct="1">
              <a:lnSpc>
                <a:spcPct val="80000"/>
              </a:lnSpc>
              <a:buFont typeface="Wingdings" pitchFamily="2" charset="2"/>
              <a:buNone/>
            </a:pPr>
            <a:r>
              <a:rPr lang="ru-RU" sz="2000" b="1" dirty="0" smtClean="0">
                <a:solidFill>
                  <a:srgbClr val="FF33CC"/>
                </a:solidFill>
                <a:effectLst/>
                <a:latin typeface="Calibri" pitchFamily="34" charset="0"/>
              </a:rPr>
              <a:t>Внезапность и интенсивность боли так не выражены </a:t>
            </a:r>
          </a:p>
          <a:p>
            <a:pPr marL="381000" indent="-381000" algn="ctr" eaLnBrk="1" hangingPunct="1">
              <a:lnSpc>
                <a:spcPct val="80000"/>
              </a:lnSpc>
              <a:buFont typeface="Wingdings" pitchFamily="2" charset="2"/>
              <a:buNone/>
            </a:pPr>
            <a:r>
              <a:rPr lang="ru-RU" sz="2000" b="1" dirty="0" smtClean="0">
                <a:solidFill>
                  <a:srgbClr val="FF33CC"/>
                </a:solidFill>
                <a:effectLst/>
                <a:latin typeface="Calibri" pitchFamily="34" charset="0"/>
              </a:rPr>
              <a:t>ни при каком другом заболевании! </a:t>
            </a:r>
          </a:p>
          <a:p>
            <a:pPr marL="381000" indent="-381000" eaLnBrk="1" hangingPunct="1">
              <a:lnSpc>
                <a:spcPct val="80000"/>
              </a:lnSpc>
              <a:buFont typeface="Wingdings" pitchFamily="2" charset="2"/>
              <a:buNone/>
            </a:pPr>
            <a:r>
              <a:rPr lang="ru-RU" sz="2000" dirty="0" smtClean="0">
                <a:effectLst/>
                <a:latin typeface="Calibri" pitchFamily="34" charset="0"/>
              </a:rPr>
              <a:t>- Живот втянут, не участвует в дыхании, напряжение мышц передней брюшной стенки - </a:t>
            </a:r>
            <a:r>
              <a:rPr lang="ru-RU" sz="2000" b="1" dirty="0" smtClean="0">
                <a:effectLst/>
                <a:latin typeface="Calibri" pitchFamily="34" charset="0"/>
              </a:rPr>
              <a:t>«доскообразный» живот </a:t>
            </a:r>
            <a:r>
              <a:rPr lang="ru-RU" sz="2000" dirty="0" smtClean="0">
                <a:effectLst/>
                <a:latin typeface="Calibri" pitchFamily="34" charset="0"/>
              </a:rPr>
              <a:t>(92%); </a:t>
            </a:r>
          </a:p>
          <a:p>
            <a:pPr marL="381000" indent="-381000" algn="ctr" eaLnBrk="1" hangingPunct="1">
              <a:lnSpc>
                <a:spcPct val="80000"/>
              </a:lnSpc>
              <a:spcBef>
                <a:spcPts val="1200"/>
              </a:spcBef>
              <a:spcAft>
                <a:spcPts val="1200"/>
              </a:spcAft>
              <a:buFont typeface="Wingdings" pitchFamily="2" charset="2"/>
              <a:buNone/>
            </a:pPr>
            <a:r>
              <a:rPr lang="ru-RU" sz="2000" b="1" i="1" dirty="0" smtClean="0">
                <a:solidFill>
                  <a:srgbClr val="FF33CC"/>
                </a:solidFill>
                <a:effectLst/>
                <a:latin typeface="Calibri" pitchFamily="34" charset="0"/>
              </a:rPr>
              <a:t>Триада </a:t>
            </a:r>
            <a:r>
              <a:rPr lang="ru-RU" sz="2000" b="1" i="1" dirty="0" err="1" smtClean="0">
                <a:solidFill>
                  <a:srgbClr val="FF33CC"/>
                </a:solidFill>
                <a:effectLst/>
                <a:latin typeface="Calibri" pitchFamily="34" charset="0"/>
              </a:rPr>
              <a:t>Мондора</a:t>
            </a:r>
            <a:r>
              <a:rPr lang="ru-RU" sz="2000" b="1" i="1" dirty="0" smtClean="0">
                <a:solidFill>
                  <a:srgbClr val="FF33CC"/>
                </a:solidFill>
                <a:effectLst/>
                <a:latin typeface="Calibri" pitchFamily="34" charset="0"/>
              </a:rPr>
              <a:t>: язвенный анамнез, «кинжальные» боли, </a:t>
            </a:r>
            <a:r>
              <a:rPr lang="ru-RU" sz="2000" b="1" i="1" dirty="0" err="1" smtClean="0">
                <a:solidFill>
                  <a:srgbClr val="FF33CC"/>
                </a:solidFill>
                <a:effectLst/>
                <a:latin typeface="Calibri" pitchFamily="34" charset="0"/>
              </a:rPr>
              <a:t>дефанс</a:t>
            </a:r>
            <a:r>
              <a:rPr lang="ru-RU" sz="2000" b="1" i="1" dirty="0" smtClean="0">
                <a:solidFill>
                  <a:srgbClr val="FF33CC"/>
                </a:solidFill>
                <a:effectLst/>
                <a:latin typeface="Calibri" pitchFamily="34" charset="0"/>
              </a:rPr>
              <a:t>.</a:t>
            </a:r>
          </a:p>
          <a:p>
            <a:pPr marL="381000" indent="-381000" eaLnBrk="1" hangingPunct="1">
              <a:lnSpc>
                <a:spcPct val="80000"/>
              </a:lnSpc>
              <a:buFont typeface="Wingdings" pitchFamily="2" charset="2"/>
              <a:buNone/>
            </a:pPr>
            <a:r>
              <a:rPr lang="ru-RU" sz="2000" dirty="0" smtClean="0">
                <a:effectLst/>
                <a:latin typeface="Calibri" pitchFamily="34" charset="0"/>
              </a:rPr>
              <a:t>- При перкуссии передней брюшной стенки определяется отсутствие печёночной тупости.</a:t>
            </a:r>
          </a:p>
          <a:p>
            <a:pPr marL="381000" indent="-381000" eaLnBrk="1" hangingPunct="1">
              <a:lnSpc>
                <a:spcPct val="80000"/>
              </a:lnSpc>
              <a:buFont typeface="Wingdings" pitchFamily="2" charset="2"/>
              <a:buNone/>
            </a:pPr>
            <a:r>
              <a:rPr lang="ru-RU" sz="2000" dirty="0" smtClean="0">
                <a:effectLst/>
                <a:latin typeface="Calibri" pitchFamily="34" charset="0"/>
              </a:rPr>
              <a:t>- Больные принимают вынужденное положение на спине или на правом боку с приведёнными к животу ногами. </a:t>
            </a:r>
          </a:p>
          <a:p>
            <a:pPr marL="381000" indent="-381000" eaLnBrk="1" hangingPunct="1">
              <a:lnSpc>
                <a:spcPct val="80000"/>
              </a:lnSpc>
              <a:buFont typeface="Wingdings" pitchFamily="2" charset="2"/>
              <a:buNone/>
            </a:pPr>
            <a:r>
              <a:rPr lang="ru-RU" sz="2000" dirty="0" smtClean="0">
                <a:effectLst/>
                <a:latin typeface="Calibri" pitchFamily="34" charset="0"/>
              </a:rPr>
              <a:t>- Кожные покровы покрыты холодным потом.</a:t>
            </a:r>
          </a:p>
          <a:p>
            <a:pPr marL="381000" indent="-381000" eaLnBrk="1" hangingPunct="1">
              <a:lnSpc>
                <a:spcPct val="80000"/>
              </a:lnSpc>
              <a:buFont typeface="Wingdings" pitchFamily="2" charset="2"/>
              <a:buNone/>
            </a:pPr>
            <a:r>
              <a:rPr lang="ru-RU" sz="2000" dirty="0" smtClean="0">
                <a:effectLst/>
                <a:latin typeface="Calibri" pitchFamily="34" charset="0"/>
              </a:rPr>
              <a:t>- Может быть тошнота, рвота, жажда, задержка стула, газов.</a:t>
            </a:r>
          </a:p>
          <a:p>
            <a:pPr marL="381000" indent="-381000" eaLnBrk="1" hangingPunct="1">
              <a:lnSpc>
                <a:spcPct val="80000"/>
              </a:lnSpc>
              <a:buFont typeface="Wingdings" pitchFamily="2" charset="2"/>
              <a:buNone/>
            </a:pPr>
            <a:endParaRPr lang="ru-RU" sz="2000"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idx="4294967295"/>
          </p:nvPr>
        </p:nvSpPr>
        <p:spPr>
          <a:xfrm>
            <a:off x="1035050" y="288925"/>
            <a:ext cx="7402513" cy="1008063"/>
          </a:xfrm>
          <a:noFill/>
        </p:spPr>
        <p:txBody>
          <a:bodyPr/>
          <a:lstStyle/>
          <a:p>
            <a:pPr eaLnBrk="1" hangingPunct="1"/>
            <a:r>
              <a:rPr lang="ru-RU" sz="3600" smtClean="0">
                <a:effectLst/>
              </a:rPr>
              <a:t>Прободная язва желудка, 12п.к.</a:t>
            </a:r>
          </a:p>
        </p:txBody>
      </p:sp>
      <p:sp>
        <p:nvSpPr>
          <p:cNvPr id="35844" name="Rectangle 3"/>
          <p:cNvSpPr>
            <a:spLocks noGrp="1" noChangeArrowheads="1"/>
          </p:cNvSpPr>
          <p:nvPr>
            <p:ph type="body" idx="4294967295"/>
          </p:nvPr>
        </p:nvSpPr>
        <p:spPr>
          <a:xfrm>
            <a:off x="900113" y="1268413"/>
            <a:ext cx="7416800" cy="5184775"/>
          </a:xfrm>
          <a:noFill/>
        </p:spPr>
        <p:txBody>
          <a:bodyPr/>
          <a:lstStyle/>
          <a:p>
            <a:pPr marL="179388" indent="-179388" algn="ctr" eaLnBrk="1" hangingPunct="1">
              <a:lnSpc>
                <a:spcPct val="90000"/>
              </a:lnSpc>
              <a:spcBef>
                <a:spcPct val="0"/>
              </a:spcBef>
              <a:buFont typeface="Wingdings" pitchFamily="2" charset="2"/>
              <a:buNone/>
            </a:pPr>
            <a:r>
              <a:rPr lang="ru-RU" sz="2400" b="1" dirty="0" smtClean="0">
                <a:effectLst/>
                <a:latin typeface="Calibri" pitchFamily="34" charset="0"/>
              </a:rPr>
              <a:t>  Клиническая картина</a:t>
            </a:r>
          </a:p>
          <a:p>
            <a:pPr marL="179388" indent="-179388" eaLnBrk="1" hangingPunct="1">
              <a:lnSpc>
                <a:spcPct val="90000"/>
              </a:lnSpc>
              <a:spcBef>
                <a:spcPct val="0"/>
              </a:spcBef>
              <a:buFont typeface="Wingdings" pitchFamily="2" charset="2"/>
              <a:buNone/>
            </a:pPr>
            <a:endParaRPr lang="ru-RU" sz="1400" b="1" dirty="0" smtClean="0">
              <a:effectLst/>
              <a:latin typeface="Calibri" pitchFamily="34" charset="0"/>
            </a:endParaRPr>
          </a:p>
          <a:p>
            <a:pPr marL="179388" indent="-179388" eaLnBrk="1" hangingPunct="1">
              <a:lnSpc>
                <a:spcPct val="90000"/>
              </a:lnSpc>
              <a:spcBef>
                <a:spcPct val="0"/>
              </a:spcBef>
              <a:buFont typeface="Wingdings" pitchFamily="2" charset="2"/>
              <a:buNone/>
            </a:pPr>
            <a:r>
              <a:rPr lang="ru-RU" sz="1800" b="1" dirty="0" smtClean="0">
                <a:effectLst/>
                <a:latin typeface="Calibri" pitchFamily="34" charset="0"/>
              </a:rPr>
              <a:t>   </a:t>
            </a:r>
            <a:r>
              <a:rPr lang="ru-RU" sz="2000" b="1" dirty="0" smtClean="0">
                <a:effectLst/>
                <a:latin typeface="Calibri" pitchFamily="34" charset="0"/>
              </a:rPr>
              <a:t>Осмотр живота:</a:t>
            </a:r>
          </a:p>
          <a:p>
            <a:pPr marL="179388" indent="-179388" eaLnBrk="1" hangingPunct="1">
              <a:lnSpc>
                <a:spcPct val="90000"/>
              </a:lnSpc>
              <a:buClr>
                <a:schemeClr val="tx1"/>
              </a:buClr>
              <a:buFontTx/>
              <a:buChar char="•"/>
            </a:pPr>
            <a:r>
              <a:rPr lang="ru-RU" sz="2000" b="1" i="1" dirty="0" smtClean="0">
                <a:effectLst/>
                <a:latin typeface="Calibri" pitchFamily="34" charset="0"/>
              </a:rPr>
              <a:t>Симптом </a:t>
            </a:r>
            <a:r>
              <a:rPr lang="ru-RU" sz="2000" b="1" i="1" dirty="0" err="1" smtClean="0">
                <a:effectLst/>
                <a:latin typeface="Calibri" pitchFamily="34" charset="0"/>
              </a:rPr>
              <a:t>Спижарного-Кларка</a:t>
            </a:r>
            <a:r>
              <a:rPr lang="ru-RU" sz="2000" b="1" dirty="0" smtClean="0">
                <a:effectLst/>
                <a:latin typeface="Calibri" pitchFamily="34" charset="0"/>
              </a:rPr>
              <a:t> </a:t>
            </a:r>
            <a:r>
              <a:rPr lang="ru-RU" sz="2000" dirty="0" smtClean="0">
                <a:effectLst/>
                <a:latin typeface="Calibri" pitchFamily="34" charset="0"/>
              </a:rPr>
              <a:t>- отсутствие печеночной тупости.</a:t>
            </a:r>
          </a:p>
          <a:p>
            <a:pPr marL="179388" indent="-179388" eaLnBrk="1" hangingPunct="1">
              <a:lnSpc>
                <a:spcPct val="90000"/>
              </a:lnSpc>
              <a:buClr>
                <a:schemeClr val="tx1"/>
              </a:buClr>
              <a:buFontTx/>
              <a:buChar char="•"/>
            </a:pPr>
            <a:r>
              <a:rPr lang="ru-RU" sz="2000" b="1" i="1" dirty="0" smtClean="0">
                <a:effectLst/>
                <a:latin typeface="Calibri" pitchFamily="34" charset="0"/>
              </a:rPr>
              <a:t>Симптом </a:t>
            </a:r>
            <a:r>
              <a:rPr lang="ru-RU" sz="2000" b="1" i="1" dirty="0" err="1" smtClean="0">
                <a:effectLst/>
                <a:latin typeface="Calibri" pitchFamily="34" charset="0"/>
              </a:rPr>
              <a:t>Кулинкампфа</a:t>
            </a:r>
            <a:r>
              <a:rPr lang="ru-RU" sz="2000" b="1" dirty="0" smtClean="0">
                <a:effectLst/>
                <a:latin typeface="Calibri" pitchFamily="34" charset="0"/>
              </a:rPr>
              <a:t> </a:t>
            </a:r>
            <a:r>
              <a:rPr lang="ru-RU" sz="2000" dirty="0" smtClean="0">
                <a:effectLst/>
                <a:latin typeface="Calibri" pitchFamily="34" charset="0"/>
              </a:rPr>
              <a:t>- резкая боль в области </a:t>
            </a:r>
            <a:r>
              <a:rPr lang="ru-RU" sz="2000" dirty="0" err="1" smtClean="0">
                <a:effectLst/>
                <a:latin typeface="Calibri" pitchFamily="34" charset="0"/>
              </a:rPr>
              <a:t>Дуглосова</a:t>
            </a:r>
            <a:r>
              <a:rPr lang="ru-RU" sz="2000" dirty="0" smtClean="0">
                <a:effectLst/>
                <a:latin typeface="Calibri" pitchFamily="34" charset="0"/>
              </a:rPr>
              <a:t> </a:t>
            </a:r>
            <a:r>
              <a:rPr lang="ru-RU" sz="2000" dirty="0" err="1" smtClean="0">
                <a:effectLst/>
                <a:latin typeface="Calibri" pitchFamily="34" charset="0"/>
              </a:rPr>
              <a:t>про-странства</a:t>
            </a:r>
            <a:r>
              <a:rPr lang="ru-RU" sz="2000" dirty="0" smtClean="0">
                <a:effectLst/>
                <a:latin typeface="Calibri" pitchFamily="34" charset="0"/>
              </a:rPr>
              <a:t> при пальпации </a:t>
            </a:r>
            <a:r>
              <a:rPr lang="ru-RU" sz="2000" dirty="0" err="1" smtClean="0">
                <a:effectLst/>
                <a:latin typeface="Calibri" pitchFamily="34" charset="0"/>
              </a:rPr>
              <a:t>per</a:t>
            </a:r>
            <a:r>
              <a:rPr lang="ru-RU" sz="2000" dirty="0" smtClean="0">
                <a:effectLst/>
                <a:latin typeface="Calibri" pitchFamily="34" charset="0"/>
              </a:rPr>
              <a:t> </a:t>
            </a:r>
            <a:r>
              <a:rPr lang="ru-RU" sz="2000" dirty="0" err="1" smtClean="0">
                <a:effectLst/>
                <a:latin typeface="Calibri" pitchFamily="34" charset="0"/>
              </a:rPr>
              <a:t>rektum</a:t>
            </a:r>
            <a:r>
              <a:rPr lang="ru-RU" sz="2000" dirty="0" smtClean="0">
                <a:effectLst/>
                <a:latin typeface="Calibri" pitchFamily="34" charset="0"/>
              </a:rPr>
              <a:t>.</a:t>
            </a:r>
          </a:p>
          <a:p>
            <a:pPr marL="179388" indent="-179388" eaLnBrk="1" hangingPunct="1">
              <a:lnSpc>
                <a:spcPct val="90000"/>
              </a:lnSpc>
              <a:buClr>
                <a:schemeClr val="tx1"/>
              </a:buClr>
              <a:buFontTx/>
              <a:buChar char="•"/>
            </a:pPr>
            <a:r>
              <a:rPr lang="ru-RU" sz="2000" b="1" i="1" dirty="0" smtClean="0">
                <a:effectLst/>
                <a:latin typeface="Calibri" pitchFamily="34" charset="0"/>
              </a:rPr>
              <a:t>Симптом Винтера</a:t>
            </a:r>
            <a:r>
              <a:rPr lang="ru-RU" sz="2000" b="1" dirty="0" smtClean="0">
                <a:effectLst/>
                <a:latin typeface="Calibri" pitchFamily="34" charset="0"/>
              </a:rPr>
              <a:t> </a:t>
            </a:r>
            <a:r>
              <a:rPr lang="ru-RU" sz="2000" dirty="0" smtClean="0">
                <a:effectLst/>
                <a:latin typeface="Calibri" pitchFamily="34" charset="0"/>
              </a:rPr>
              <a:t>- живот не участвует в акте дыхания.</a:t>
            </a:r>
          </a:p>
          <a:p>
            <a:pPr marL="179388" indent="-179388" eaLnBrk="1" hangingPunct="1">
              <a:lnSpc>
                <a:spcPct val="90000"/>
              </a:lnSpc>
              <a:buClr>
                <a:schemeClr val="tx1"/>
              </a:buClr>
              <a:buFontTx/>
              <a:buChar char="•"/>
            </a:pPr>
            <a:r>
              <a:rPr lang="ru-RU" sz="2000" dirty="0" smtClean="0">
                <a:effectLst/>
                <a:latin typeface="Calibri" pitchFamily="34" charset="0"/>
              </a:rPr>
              <a:t>По краю реберной дуги - тимпанит.</a:t>
            </a:r>
          </a:p>
          <a:p>
            <a:pPr marL="179388" indent="-179388" eaLnBrk="1" hangingPunct="1">
              <a:lnSpc>
                <a:spcPct val="90000"/>
              </a:lnSpc>
              <a:buClr>
                <a:schemeClr val="tx1"/>
              </a:buClr>
              <a:buFontTx/>
              <a:buChar char="•"/>
            </a:pPr>
            <a:r>
              <a:rPr lang="ru-RU" sz="2000" b="1" dirty="0" smtClean="0">
                <a:effectLst/>
                <a:latin typeface="Calibri" pitchFamily="34" charset="0"/>
              </a:rPr>
              <a:t>Симптом </a:t>
            </a:r>
            <a:r>
              <a:rPr lang="ru-RU" sz="2000" b="1" i="1" dirty="0" err="1" smtClean="0">
                <a:effectLst/>
                <a:latin typeface="Calibri" pitchFamily="34" charset="0"/>
              </a:rPr>
              <a:t>Щеткина-Блюмберга</a:t>
            </a:r>
            <a:r>
              <a:rPr lang="ru-RU" sz="2000" dirty="0" smtClean="0">
                <a:effectLst/>
                <a:latin typeface="Calibri" pitchFamily="34" charset="0"/>
              </a:rPr>
              <a:t>.</a:t>
            </a:r>
          </a:p>
          <a:p>
            <a:pPr marL="179388" indent="-179388" eaLnBrk="1" hangingPunct="1">
              <a:lnSpc>
                <a:spcPct val="90000"/>
              </a:lnSpc>
              <a:spcBef>
                <a:spcPct val="0"/>
              </a:spcBef>
              <a:buClr>
                <a:schemeClr val="tx1"/>
              </a:buClr>
              <a:buFontTx/>
              <a:buNone/>
            </a:pPr>
            <a:endParaRPr lang="ru-RU" sz="2000" dirty="0" smtClean="0">
              <a:effectLst/>
              <a:latin typeface="Calibri" pitchFamily="34" charset="0"/>
            </a:endParaRPr>
          </a:p>
          <a:p>
            <a:pPr marL="179388" indent="-179388" eaLnBrk="1" hangingPunct="1">
              <a:lnSpc>
                <a:spcPct val="90000"/>
              </a:lnSpc>
              <a:spcBef>
                <a:spcPct val="0"/>
              </a:spcBef>
              <a:buClr>
                <a:schemeClr val="tx1"/>
              </a:buClr>
              <a:buFontTx/>
              <a:buNone/>
            </a:pPr>
            <a:endParaRPr lang="ru-RU" sz="2000" dirty="0" smtClean="0">
              <a:effectLst/>
              <a:latin typeface="Calibri" pitchFamily="34" charset="0"/>
            </a:endParaRPr>
          </a:p>
          <a:p>
            <a:pPr marL="179388" indent="-179388" eaLnBrk="1" hangingPunct="1">
              <a:lnSpc>
                <a:spcPct val="90000"/>
              </a:lnSpc>
              <a:buFont typeface="Wingdings" pitchFamily="2" charset="2"/>
              <a:buNone/>
            </a:pPr>
            <a:r>
              <a:rPr lang="ru-RU" sz="2000" b="1" dirty="0" smtClean="0">
                <a:effectLst/>
                <a:latin typeface="Calibri" pitchFamily="34" charset="0"/>
              </a:rPr>
              <a:t>В течении заболевания выделяют:</a:t>
            </a:r>
          </a:p>
          <a:p>
            <a:pPr marL="179388" indent="-179388" eaLnBrk="1" hangingPunct="1">
              <a:lnSpc>
                <a:spcPct val="90000"/>
              </a:lnSpc>
              <a:buClr>
                <a:schemeClr val="tx1"/>
              </a:buClr>
              <a:buFontTx/>
              <a:buChar char="•"/>
            </a:pPr>
            <a:r>
              <a:rPr lang="ru-RU" sz="2000" dirty="0" smtClean="0">
                <a:effectLst/>
                <a:latin typeface="Calibri" pitchFamily="34" charset="0"/>
              </a:rPr>
              <a:t>период шока (до 6 ч от начала заболевания);</a:t>
            </a:r>
          </a:p>
          <a:p>
            <a:pPr marL="179388" indent="-179388" eaLnBrk="1" hangingPunct="1">
              <a:lnSpc>
                <a:spcPct val="90000"/>
              </a:lnSpc>
              <a:buClr>
                <a:schemeClr val="tx1"/>
              </a:buClr>
              <a:buFontTx/>
              <a:buChar char="•"/>
            </a:pPr>
            <a:r>
              <a:rPr lang="ru-RU" sz="2000" dirty="0" smtClean="0">
                <a:effectLst/>
                <a:latin typeface="Calibri" pitchFamily="34" charset="0"/>
              </a:rPr>
              <a:t>период мнимого благополучия (6-12 ч после перфорации);</a:t>
            </a:r>
          </a:p>
          <a:p>
            <a:pPr marL="179388" indent="-179388" eaLnBrk="1" hangingPunct="1">
              <a:lnSpc>
                <a:spcPct val="90000"/>
              </a:lnSpc>
              <a:buClr>
                <a:schemeClr val="tx1"/>
              </a:buClr>
              <a:buFontTx/>
              <a:buChar char="•"/>
            </a:pPr>
            <a:r>
              <a:rPr lang="ru-RU" sz="2000" dirty="0" smtClean="0">
                <a:effectLst/>
                <a:latin typeface="Calibri" pitchFamily="34" charset="0"/>
              </a:rPr>
              <a:t>период прогрессирующего перитонита (через 12-24ч после перфорации).</a:t>
            </a:r>
          </a:p>
          <a:p>
            <a:pPr marL="179388" indent="-179388" eaLnBrk="1" hangingPunct="1">
              <a:lnSpc>
                <a:spcPct val="90000"/>
              </a:lnSpc>
              <a:spcBef>
                <a:spcPct val="0"/>
              </a:spcBef>
              <a:buFont typeface="Wingdings" pitchFamily="2" charset="2"/>
              <a:buNone/>
            </a:pPr>
            <a:endParaRPr lang="ru-RU" sz="2000" i="1" dirty="0" smtClean="0">
              <a:effectLst/>
              <a:latin typeface="Calibri"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844">
                                            <p:txEl>
                                              <p:pRg st="10" end="10"/>
                                            </p:txEl>
                                          </p:spTgt>
                                        </p:tgtEl>
                                        <p:attrNameLst>
                                          <p:attrName>style.visibility</p:attrName>
                                        </p:attrNameLst>
                                      </p:cBhvr>
                                      <p:to>
                                        <p:strVal val="visible"/>
                                      </p:to>
                                    </p:set>
                                    <p:animEffect transition="in" filter="fade">
                                      <p:cBhvr>
                                        <p:cTn id="7" dur="1000"/>
                                        <p:tgtEl>
                                          <p:spTgt spid="35844">
                                            <p:txEl>
                                              <p:pRg st="10" end="1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5844">
                                            <p:txEl>
                                              <p:pRg st="11" end="11"/>
                                            </p:txEl>
                                          </p:spTgt>
                                        </p:tgtEl>
                                        <p:attrNameLst>
                                          <p:attrName>style.visibility</p:attrName>
                                        </p:attrNameLst>
                                      </p:cBhvr>
                                      <p:to>
                                        <p:strVal val="visible"/>
                                      </p:to>
                                    </p:set>
                                    <p:animEffect transition="in" filter="fade">
                                      <p:cBhvr>
                                        <p:cTn id="10" dur="1000"/>
                                        <p:tgtEl>
                                          <p:spTgt spid="35844">
                                            <p:txEl>
                                              <p:pRg st="11" end="1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5844">
                                            <p:txEl>
                                              <p:pRg st="12" end="12"/>
                                            </p:txEl>
                                          </p:spTgt>
                                        </p:tgtEl>
                                        <p:attrNameLst>
                                          <p:attrName>style.visibility</p:attrName>
                                        </p:attrNameLst>
                                      </p:cBhvr>
                                      <p:to>
                                        <p:strVal val="visible"/>
                                      </p:to>
                                    </p:set>
                                    <p:animEffect transition="in" filter="fade">
                                      <p:cBhvr>
                                        <p:cTn id="13" dur="1000"/>
                                        <p:tgtEl>
                                          <p:spTgt spid="35844">
                                            <p:txEl>
                                              <p:pRg st="12" end="1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5844">
                                            <p:txEl>
                                              <p:pRg st="13" end="13"/>
                                            </p:txEl>
                                          </p:spTgt>
                                        </p:tgtEl>
                                        <p:attrNameLst>
                                          <p:attrName>style.visibility</p:attrName>
                                        </p:attrNameLst>
                                      </p:cBhvr>
                                      <p:to>
                                        <p:strVal val="visible"/>
                                      </p:to>
                                    </p:set>
                                    <p:animEffect transition="in" filter="fade">
                                      <p:cBhvr>
                                        <p:cTn id="16" dur="1000"/>
                                        <p:tgtEl>
                                          <p:spTgt spid="3584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idx="4294967295"/>
          </p:nvPr>
        </p:nvSpPr>
        <p:spPr>
          <a:xfrm>
            <a:off x="1035050" y="288925"/>
            <a:ext cx="7402513" cy="1008063"/>
          </a:xfrm>
          <a:noFill/>
        </p:spPr>
        <p:txBody>
          <a:bodyPr/>
          <a:lstStyle/>
          <a:p>
            <a:pPr eaLnBrk="1" hangingPunct="1"/>
            <a:r>
              <a:rPr lang="ru-RU" sz="3600" smtClean="0">
                <a:effectLst/>
              </a:rPr>
              <a:t>Прободная язва желудка, 12п.к.</a:t>
            </a:r>
          </a:p>
        </p:txBody>
      </p:sp>
      <p:sp>
        <p:nvSpPr>
          <p:cNvPr id="36868" name="Rectangle 3"/>
          <p:cNvSpPr>
            <a:spLocks noGrp="1" noChangeArrowheads="1"/>
          </p:cNvSpPr>
          <p:nvPr>
            <p:ph type="body" idx="4294967295"/>
          </p:nvPr>
        </p:nvSpPr>
        <p:spPr>
          <a:xfrm>
            <a:off x="323528" y="1268413"/>
            <a:ext cx="8568952" cy="5184775"/>
          </a:xfrm>
          <a:noFill/>
        </p:spPr>
        <p:txBody>
          <a:bodyPr/>
          <a:lstStyle/>
          <a:p>
            <a:pPr marL="179388" indent="-179388" algn="ctr" eaLnBrk="1" hangingPunct="1">
              <a:spcBef>
                <a:spcPct val="0"/>
              </a:spcBef>
              <a:buFont typeface="Wingdings" pitchFamily="2" charset="2"/>
              <a:buNone/>
            </a:pPr>
            <a:r>
              <a:rPr lang="ru-RU" sz="1800" b="1" dirty="0" smtClean="0">
                <a:effectLst/>
                <a:latin typeface="Calibri" pitchFamily="34" charset="0"/>
              </a:rPr>
              <a:t>  </a:t>
            </a:r>
            <a:r>
              <a:rPr lang="ru-RU" sz="2400" b="1" dirty="0" smtClean="0">
                <a:effectLst/>
                <a:latin typeface="Calibri" pitchFamily="34" charset="0"/>
              </a:rPr>
              <a:t>Лечение</a:t>
            </a:r>
          </a:p>
          <a:p>
            <a:pPr marL="179388" indent="-179388" eaLnBrk="1" hangingPunct="1">
              <a:spcBef>
                <a:spcPct val="0"/>
              </a:spcBef>
              <a:buFont typeface="Wingdings" pitchFamily="2" charset="2"/>
              <a:buNone/>
            </a:pPr>
            <a:endParaRPr lang="ru-RU" sz="2400" b="1" dirty="0" smtClean="0">
              <a:effectLst/>
              <a:latin typeface="Calibri" pitchFamily="34" charset="0"/>
            </a:endParaRPr>
          </a:p>
          <a:p>
            <a:pPr marL="179388" indent="-179388" eaLnBrk="1" hangingPunct="1">
              <a:spcBef>
                <a:spcPct val="0"/>
              </a:spcBef>
              <a:buClr>
                <a:schemeClr val="tx1"/>
              </a:buClr>
              <a:buSzTx/>
              <a:buFontTx/>
              <a:buChar char="•"/>
            </a:pPr>
            <a:r>
              <a:rPr lang="ru-RU" sz="2200" dirty="0" smtClean="0">
                <a:effectLst/>
                <a:latin typeface="Calibri" pitchFamily="34" charset="0"/>
              </a:rPr>
              <a:t>Срочная госпитализация в хирургическое отделение стационара. Транспортировка лёжа на носилках</a:t>
            </a:r>
            <a:r>
              <a:rPr lang="ru-RU" sz="2200" dirty="0">
                <a:effectLst/>
                <a:latin typeface="Calibri" pitchFamily="34" charset="0"/>
              </a:rPr>
              <a:t> </a:t>
            </a:r>
            <a:r>
              <a:rPr lang="ru-RU" sz="2200" dirty="0" smtClean="0">
                <a:effectLst/>
                <a:latin typeface="Calibri" pitchFamily="34" charset="0"/>
              </a:rPr>
              <a:t>с поднятым головным концом и согнутыми в коленных и </a:t>
            </a:r>
            <a:r>
              <a:rPr lang="ru-RU" sz="2200" smtClean="0">
                <a:effectLst/>
                <a:latin typeface="Calibri" pitchFamily="34" charset="0"/>
              </a:rPr>
              <a:t>тазобедренных суставах ногами.</a:t>
            </a:r>
            <a:endParaRPr lang="ru-RU" sz="2200" dirty="0" smtClean="0">
              <a:effectLst/>
              <a:latin typeface="Calibri" pitchFamily="34" charset="0"/>
            </a:endParaRPr>
          </a:p>
          <a:p>
            <a:pPr marL="179388" indent="-179388" eaLnBrk="1" hangingPunct="1">
              <a:spcBef>
                <a:spcPct val="0"/>
              </a:spcBef>
              <a:buClr>
                <a:schemeClr val="tx1"/>
              </a:buClr>
              <a:buSzTx/>
              <a:buFontTx/>
              <a:buChar char="•"/>
            </a:pPr>
            <a:r>
              <a:rPr lang="ru-RU" sz="2200" dirty="0" smtClean="0">
                <a:effectLst/>
                <a:latin typeface="Calibri" pitchFamily="34" charset="0"/>
              </a:rPr>
              <a:t>Холод на живот.</a:t>
            </a:r>
          </a:p>
          <a:p>
            <a:pPr marL="179388" indent="-179388" eaLnBrk="1" hangingPunct="1">
              <a:spcBef>
                <a:spcPct val="0"/>
              </a:spcBef>
              <a:buClr>
                <a:schemeClr val="tx1"/>
              </a:buClr>
              <a:buSzTx/>
              <a:buFontTx/>
              <a:buChar char="•"/>
            </a:pPr>
            <a:r>
              <a:rPr lang="ru-RU" sz="2200" dirty="0" err="1" smtClean="0">
                <a:effectLst/>
                <a:latin typeface="Calibri" pitchFamily="34" charset="0"/>
              </a:rPr>
              <a:t>Назогастральный</a:t>
            </a:r>
            <a:r>
              <a:rPr lang="ru-RU" sz="2200" dirty="0" smtClean="0">
                <a:effectLst/>
                <a:latin typeface="Calibri" pitchFamily="34" charset="0"/>
              </a:rPr>
              <a:t> зонд для эвакуации содержимого желудка.</a:t>
            </a:r>
          </a:p>
          <a:p>
            <a:pPr marL="179388" indent="-179388" eaLnBrk="1" hangingPunct="1">
              <a:buClr>
                <a:schemeClr val="tx1"/>
              </a:buClr>
              <a:buSzTx/>
              <a:buFontTx/>
              <a:buChar char="•"/>
            </a:pPr>
            <a:r>
              <a:rPr lang="ru-RU" sz="2200" dirty="0" smtClean="0">
                <a:effectLst/>
                <a:latin typeface="Calibri" pitchFamily="34" charset="0"/>
              </a:rPr>
              <a:t>Обеспечение венозного доступа, мониторинг АД и ЧСС и поддержание витальных функций.</a:t>
            </a:r>
          </a:p>
          <a:p>
            <a:pPr marL="179388" indent="-179388" eaLnBrk="1" hangingPunct="1">
              <a:buClr>
                <a:schemeClr val="tx1"/>
              </a:buClr>
              <a:buSzTx/>
              <a:buFontTx/>
              <a:buChar char="•"/>
            </a:pPr>
            <a:r>
              <a:rPr lang="ru-RU" sz="2200" dirty="0" err="1" smtClean="0">
                <a:effectLst/>
                <a:latin typeface="Calibri" pitchFamily="34" charset="0"/>
              </a:rPr>
              <a:t>Инфузионная</a:t>
            </a:r>
            <a:r>
              <a:rPr lang="ru-RU" sz="2200" dirty="0" smtClean="0">
                <a:effectLst/>
                <a:latin typeface="Calibri" pitchFamily="34" charset="0"/>
              </a:rPr>
              <a:t> терапия: в/в раствор </a:t>
            </a:r>
            <a:r>
              <a:rPr lang="ru-RU" sz="2200" b="1" dirty="0" smtClean="0">
                <a:effectLst/>
                <a:latin typeface="Calibri" pitchFamily="34" charset="0"/>
              </a:rPr>
              <a:t>натрия хлорида </a:t>
            </a:r>
            <a:r>
              <a:rPr lang="ru-RU" sz="2200" dirty="0" smtClean="0">
                <a:effectLst/>
                <a:latin typeface="Calibri" pitchFamily="34" charset="0"/>
              </a:rPr>
              <a:t>0,9% , 5% р-р </a:t>
            </a:r>
            <a:r>
              <a:rPr lang="ru-RU" sz="2200" b="1" dirty="0" smtClean="0">
                <a:effectLst/>
                <a:latin typeface="Calibri" pitchFamily="34" charset="0"/>
              </a:rPr>
              <a:t>глюкозы</a:t>
            </a:r>
            <a:r>
              <a:rPr lang="ru-RU" sz="2200" dirty="0" smtClean="0">
                <a:effectLst/>
                <a:latin typeface="Calibri" pitchFamily="34" charset="0"/>
              </a:rPr>
              <a:t> – общий объём до 1л.</a:t>
            </a:r>
          </a:p>
          <a:p>
            <a:pPr marL="179388" indent="-179388" eaLnBrk="1" hangingPunct="1">
              <a:buClr>
                <a:schemeClr val="tx1"/>
              </a:buClr>
              <a:buSzTx/>
              <a:buFontTx/>
              <a:buChar char="•"/>
            </a:pPr>
            <a:endParaRPr lang="ru-RU" sz="2000" dirty="0" smtClean="0">
              <a:effectLst/>
              <a:latin typeface="Calibri" pitchFamily="34" charset="0"/>
            </a:endParaRPr>
          </a:p>
          <a:p>
            <a:pPr marL="179388" indent="-179388" eaLnBrk="1" hangingPunct="1">
              <a:buClr>
                <a:schemeClr val="tx1"/>
              </a:buClr>
              <a:buSzTx/>
              <a:buFontTx/>
              <a:buChar char="•"/>
            </a:pPr>
            <a:endParaRPr lang="ru-RU" sz="2000" dirty="0" smtClean="0">
              <a:effectLst/>
              <a:latin typeface="Calibri" pitchFamily="34" charset="0"/>
            </a:endParaRPr>
          </a:p>
          <a:p>
            <a:pPr marL="179388" indent="-179388" algn="ctr" eaLnBrk="1" hangingPunct="1">
              <a:buClr>
                <a:schemeClr val="tx1"/>
              </a:buClr>
              <a:buSzTx/>
              <a:buFontTx/>
              <a:buNone/>
            </a:pPr>
            <a:r>
              <a:rPr lang="ru-RU" sz="2400" b="1" dirty="0" smtClean="0">
                <a:solidFill>
                  <a:srgbClr val="FF33CC"/>
                </a:solidFill>
                <a:effectLst/>
                <a:latin typeface="Calibri" pitchFamily="34" charset="0"/>
              </a:rPr>
              <a:t>Анальгетики не вводить! Желудок не промывать!</a:t>
            </a:r>
          </a:p>
          <a:p>
            <a:pPr marL="179388" indent="-179388" eaLnBrk="1" hangingPunct="1">
              <a:buClr>
                <a:schemeClr val="tx1"/>
              </a:buClr>
              <a:buSzTx/>
              <a:buFontTx/>
              <a:buNone/>
            </a:pPr>
            <a:endParaRPr lang="ru-RU" sz="2400" b="1" dirty="0" smtClean="0">
              <a:solidFill>
                <a:srgbClr val="FF33CC"/>
              </a:solidFill>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5050" y="288925"/>
            <a:ext cx="7402513" cy="1008063"/>
          </a:xfrm>
        </p:spPr>
        <p:txBody>
          <a:bodyPr/>
          <a:lstStyle/>
          <a:p>
            <a:pPr eaLnBrk="1" hangingPunct="1"/>
            <a:r>
              <a:rPr lang="ru-RU" sz="4000" smtClean="0">
                <a:effectLst/>
              </a:rPr>
              <a:t>Кишечная непроходимость</a:t>
            </a:r>
          </a:p>
        </p:txBody>
      </p:sp>
      <p:sp>
        <p:nvSpPr>
          <p:cNvPr id="37891" name="Rectangle 3"/>
          <p:cNvSpPr>
            <a:spLocks noGrp="1" noChangeArrowheads="1"/>
          </p:cNvSpPr>
          <p:nvPr>
            <p:ph type="body" idx="1"/>
          </p:nvPr>
        </p:nvSpPr>
        <p:spPr>
          <a:xfrm>
            <a:off x="251521" y="1196975"/>
            <a:ext cx="8676580" cy="5400377"/>
          </a:xfrm>
        </p:spPr>
        <p:txBody>
          <a:bodyPr/>
          <a:lstStyle/>
          <a:p>
            <a:pPr marL="179388" indent="-179388" eaLnBrk="1" hangingPunct="1">
              <a:spcBef>
                <a:spcPct val="0"/>
              </a:spcBef>
              <a:buFont typeface="Wingdings" pitchFamily="2" charset="2"/>
              <a:buNone/>
            </a:pPr>
            <a:r>
              <a:rPr lang="ru-RU" sz="2000" b="1" dirty="0" smtClean="0">
                <a:effectLst/>
                <a:latin typeface="Calibri" pitchFamily="34" charset="0"/>
              </a:rPr>
              <a:t>  </a:t>
            </a:r>
            <a:r>
              <a:rPr lang="ru-RU" sz="2000" dirty="0" smtClean="0">
                <a:effectLst/>
                <a:latin typeface="Calibri" pitchFamily="34" charset="0"/>
              </a:rPr>
              <a:t> — синдром, характеризующийся нарушением продвижения (пассажа) содержимого кишечника вследствие механического препятствия или функционального нарушения моторики кишки. </a:t>
            </a:r>
          </a:p>
          <a:p>
            <a:pPr marL="179388" indent="-179388" eaLnBrk="1" hangingPunct="1">
              <a:spcBef>
                <a:spcPct val="0"/>
              </a:spcBef>
              <a:buFont typeface="Wingdings" pitchFamily="2" charset="2"/>
              <a:buNone/>
            </a:pPr>
            <a:endParaRPr lang="ru-RU" sz="2000" dirty="0" smtClean="0">
              <a:effectLst/>
              <a:latin typeface="Calibri" pitchFamily="34" charset="0"/>
            </a:endParaRPr>
          </a:p>
          <a:p>
            <a:pPr marL="179388" indent="-179388" eaLnBrk="1" hangingPunct="1">
              <a:lnSpc>
                <a:spcPct val="90000"/>
              </a:lnSpc>
              <a:buFont typeface="Wingdings" pitchFamily="2" charset="2"/>
              <a:buNone/>
            </a:pPr>
            <a:r>
              <a:rPr lang="ru-RU" sz="2000" b="1" dirty="0" smtClean="0">
                <a:effectLst/>
                <a:latin typeface="Calibri" pitchFamily="34" charset="0"/>
              </a:rPr>
              <a:t>Этиология острой кишечной непроходимости:</a:t>
            </a:r>
          </a:p>
          <a:p>
            <a:pPr marL="179388" indent="-179388" eaLnBrk="1" hangingPunct="1">
              <a:lnSpc>
                <a:spcPct val="90000"/>
              </a:lnSpc>
              <a:buClr>
                <a:schemeClr val="tx1"/>
              </a:buClr>
              <a:buFontTx/>
              <a:buChar char="•"/>
            </a:pPr>
            <a:r>
              <a:rPr lang="ru-RU" sz="2000" dirty="0" smtClean="0">
                <a:effectLst/>
                <a:latin typeface="Calibri" pitchFamily="34" charset="0"/>
              </a:rPr>
              <a:t>спаечный процесс после перенесённых абдоминальных операций;</a:t>
            </a:r>
          </a:p>
          <a:p>
            <a:pPr marL="179388" indent="-179388" eaLnBrk="1" hangingPunct="1">
              <a:lnSpc>
                <a:spcPct val="90000"/>
              </a:lnSpc>
              <a:buClr>
                <a:schemeClr val="tx1"/>
              </a:buClr>
              <a:buFontTx/>
              <a:buChar char="•"/>
            </a:pPr>
            <a:r>
              <a:rPr lang="ru-RU" sz="2000" dirty="0" smtClean="0">
                <a:effectLst/>
                <a:latin typeface="Calibri" pitchFamily="34" charset="0"/>
              </a:rPr>
              <a:t>странгуляции, заворот кишки, инвагинации;</a:t>
            </a:r>
          </a:p>
          <a:p>
            <a:pPr marL="179388" indent="-179388" eaLnBrk="1" hangingPunct="1">
              <a:lnSpc>
                <a:spcPct val="90000"/>
              </a:lnSpc>
              <a:buClr>
                <a:schemeClr val="tx1"/>
              </a:buClr>
              <a:buFontTx/>
              <a:buChar char="•"/>
            </a:pPr>
            <a:r>
              <a:rPr lang="ru-RU" sz="2000" dirty="0" smtClean="0">
                <a:effectLst/>
                <a:latin typeface="Calibri" pitchFamily="34" charset="0"/>
              </a:rPr>
              <a:t>закрытие просвета кишки (опухолью, каловым или жёлчным камнем, инородным телом, скоплением аскарид);</a:t>
            </a:r>
          </a:p>
          <a:p>
            <a:pPr marL="179388" indent="-179388" eaLnBrk="1" hangingPunct="1">
              <a:lnSpc>
                <a:spcPct val="90000"/>
              </a:lnSpc>
              <a:buClr>
                <a:schemeClr val="tx1"/>
              </a:buClr>
              <a:buFontTx/>
              <a:buChar char="•"/>
            </a:pPr>
            <a:r>
              <a:rPr lang="ru-RU" sz="2000" dirty="0" smtClean="0">
                <a:effectLst/>
                <a:latin typeface="Calibri" pitchFamily="34" charset="0"/>
              </a:rPr>
              <a:t>рубцевание кишки (стриктура, стеноз);</a:t>
            </a:r>
          </a:p>
          <a:p>
            <a:pPr marL="179388" indent="-179388" eaLnBrk="1" hangingPunct="1">
              <a:lnSpc>
                <a:spcPct val="90000"/>
              </a:lnSpc>
              <a:buClr>
                <a:schemeClr val="tx1"/>
              </a:buClr>
              <a:buFontTx/>
              <a:buChar char="•"/>
            </a:pPr>
            <a:r>
              <a:rPr lang="ru-RU" sz="2000" dirty="0" smtClean="0">
                <a:effectLst/>
                <a:latin typeface="Calibri" pitchFamily="34" charset="0"/>
              </a:rPr>
              <a:t>сдавление кишки извне (опухоли других органов);</a:t>
            </a:r>
          </a:p>
          <a:p>
            <a:pPr marL="179388" indent="-179388" eaLnBrk="1" hangingPunct="1">
              <a:lnSpc>
                <a:spcPct val="90000"/>
              </a:lnSpc>
              <a:buClr>
                <a:schemeClr val="tx1"/>
              </a:buClr>
              <a:buFontTx/>
              <a:buChar char="•"/>
            </a:pPr>
            <a:r>
              <a:rPr lang="ru-RU" sz="2000" dirty="0" smtClean="0">
                <a:effectLst/>
                <a:latin typeface="Calibri" pitchFamily="34" charset="0"/>
              </a:rPr>
              <a:t>ущемление при грыже;</a:t>
            </a:r>
          </a:p>
          <a:p>
            <a:pPr marL="179388" indent="-179388" eaLnBrk="1" hangingPunct="1">
              <a:lnSpc>
                <a:spcPct val="90000"/>
              </a:lnSpc>
              <a:buClr>
                <a:schemeClr val="tx1"/>
              </a:buClr>
              <a:buFontTx/>
              <a:buChar char="•"/>
            </a:pPr>
            <a:r>
              <a:rPr lang="ru-RU" sz="2000" dirty="0" smtClean="0">
                <a:effectLst/>
                <a:latin typeface="Calibri" pitchFamily="34" charset="0"/>
              </a:rPr>
              <a:t>нарушение моторики кишечника эндогенной (нейрогенной, сосудистой или метаболической) природы у больных инфарктом миокарда, острым панкреатитом, почечной коликой и др., а также экзогенной природы (лекарственная или пищевая интоксикация, травма живота).</a:t>
            </a:r>
            <a:endParaRPr lang="ru-RU" sz="2000" b="1" dirty="0" smtClean="0">
              <a:effectLst/>
              <a:latin typeface="Calibri" pitchFamily="34" charset="0"/>
            </a:endParaRPr>
          </a:p>
          <a:p>
            <a:pPr marL="179388" indent="-179388" eaLnBrk="1" hangingPunct="1">
              <a:buClr>
                <a:schemeClr val="tx1"/>
              </a:buClr>
              <a:buSzTx/>
              <a:buFontTx/>
              <a:buNone/>
            </a:pPr>
            <a:endParaRPr lang="ru-RU" sz="2000" b="1"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035050" y="288925"/>
            <a:ext cx="7402513" cy="1008063"/>
          </a:xfrm>
        </p:spPr>
        <p:txBody>
          <a:bodyPr/>
          <a:lstStyle/>
          <a:p>
            <a:pPr eaLnBrk="1" hangingPunct="1"/>
            <a:r>
              <a:rPr lang="ru-RU" sz="4000" smtClean="0">
                <a:effectLst/>
              </a:rPr>
              <a:t>Кишечная непроходимость</a:t>
            </a:r>
          </a:p>
        </p:txBody>
      </p:sp>
      <p:sp>
        <p:nvSpPr>
          <p:cNvPr id="38915" name="Rectangle 3"/>
          <p:cNvSpPr>
            <a:spLocks noGrp="1" noChangeArrowheads="1"/>
          </p:cNvSpPr>
          <p:nvPr>
            <p:ph type="body" idx="1"/>
          </p:nvPr>
        </p:nvSpPr>
        <p:spPr>
          <a:xfrm>
            <a:off x="500034" y="1643051"/>
            <a:ext cx="8215370" cy="4810138"/>
          </a:xfrm>
        </p:spPr>
        <p:txBody>
          <a:bodyPr/>
          <a:lstStyle/>
          <a:p>
            <a:pPr marL="179388" indent="-179388" eaLnBrk="1" hangingPunct="1">
              <a:buFont typeface="Wingdings" pitchFamily="2" charset="2"/>
              <a:buNone/>
            </a:pPr>
            <a:r>
              <a:rPr lang="ru-RU" sz="2400" b="1" dirty="0" smtClean="0">
                <a:effectLst/>
                <a:latin typeface="Calibri" pitchFamily="34" charset="0"/>
              </a:rPr>
              <a:t>  Патогенез заболевания обусловлен:</a:t>
            </a:r>
          </a:p>
          <a:p>
            <a:pPr marL="179388" indent="-179388" eaLnBrk="1" hangingPunct="1">
              <a:buFont typeface="Wingdings" pitchFamily="2" charset="2"/>
              <a:buNone/>
            </a:pPr>
            <a:endParaRPr lang="ru-RU" sz="2400" b="1" dirty="0" smtClean="0">
              <a:effectLst/>
              <a:latin typeface="Calibri" pitchFamily="34" charset="0"/>
            </a:endParaRPr>
          </a:p>
          <a:p>
            <a:pPr marL="179388" indent="-179388" eaLnBrk="1" hangingPunct="1">
              <a:spcBef>
                <a:spcPts val="600"/>
              </a:spcBef>
              <a:buClr>
                <a:schemeClr val="tx1"/>
              </a:buClr>
              <a:buFontTx/>
              <a:buChar char="•"/>
            </a:pPr>
            <a:r>
              <a:rPr lang="ru-RU" sz="2400" dirty="0" smtClean="0">
                <a:effectLst/>
                <a:latin typeface="Calibri" pitchFamily="34" charset="0"/>
              </a:rPr>
              <a:t>всасыванием из кишечника токсических продуктов, в том числе бактериальных эндотоксинов при некрозе кишки;</a:t>
            </a:r>
          </a:p>
          <a:p>
            <a:pPr marL="179388" indent="-179388" eaLnBrk="1" hangingPunct="1">
              <a:spcBef>
                <a:spcPts val="600"/>
              </a:spcBef>
              <a:buClr>
                <a:schemeClr val="tx1"/>
              </a:buClr>
              <a:buFontTx/>
              <a:buChar char="•"/>
            </a:pPr>
            <a:r>
              <a:rPr lang="ru-RU" sz="2400" dirty="0" smtClean="0">
                <a:effectLst/>
                <a:latin typeface="Calibri" pitchFamily="34" charset="0"/>
              </a:rPr>
              <a:t>развитием гипотонии и шока, гипогликемии, </a:t>
            </a:r>
            <a:r>
              <a:rPr lang="ru-RU" sz="2400" dirty="0" err="1" smtClean="0">
                <a:effectLst/>
                <a:latin typeface="Calibri" pitchFamily="34" charset="0"/>
              </a:rPr>
              <a:t>диспротеинемии</a:t>
            </a:r>
            <a:r>
              <a:rPr lang="ru-RU" sz="2400" dirty="0" smtClean="0">
                <a:effectLst/>
                <a:latin typeface="Calibri" pitchFamily="34" charset="0"/>
              </a:rPr>
              <a:t>;</a:t>
            </a:r>
          </a:p>
          <a:p>
            <a:pPr marL="179388" indent="-179388" eaLnBrk="1" hangingPunct="1">
              <a:spcBef>
                <a:spcPts val="600"/>
              </a:spcBef>
              <a:buClr>
                <a:schemeClr val="tx1"/>
              </a:buClr>
              <a:buFontTx/>
              <a:buChar char="•"/>
            </a:pPr>
            <a:r>
              <a:rPr lang="ru-RU" sz="2400" dirty="0" smtClean="0">
                <a:effectLst/>
                <a:latin typeface="Calibri" pitchFamily="34" charset="0"/>
              </a:rPr>
              <a:t>потерей электролитов вследствие сопутствующей рвоты.</a:t>
            </a:r>
          </a:p>
          <a:p>
            <a:pPr marL="179388" indent="-179388" eaLnBrk="1" hangingPunct="1">
              <a:buFont typeface="Wingdings" pitchFamily="2" charset="2"/>
              <a:buNone/>
            </a:pPr>
            <a:endParaRPr lang="ru-RU" sz="2400" dirty="0" smtClean="0">
              <a:effectLst/>
              <a:latin typeface="Calibri" pitchFamily="34" charset="0"/>
            </a:endParaRPr>
          </a:p>
          <a:p>
            <a:pPr marL="179388" indent="-179388" eaLnBrk="1" hangingPunct="1">
              <a:buFont typeface="Wingdings" pitchFamily="2" charset="2"/>
              <a:buNone/>
            </a:pPr>
            <a:endParaRPr lang="ru-RU" sz="2400" dirty="0" smtClean="0">
              <a:effectLst/>
              <a:latin typeface="Calibri" pitchFamily="34" charset="0"/>
            </a:endParaRPr>
          </a:p>
          <a:p>
            <a:pPr marL="179388" indent="-179388" algn="ctr" eaLnBrk="1" hangingPunct="1">
              <a:lnSpc>
                <a:spcPct val="80000"/>
              </a:lnSpc>
              <a:spcBef>
                <a:spcPct val="0"/>
              </a:spcBef>
              <a:buFont typeface="Wingdings" pitchFamily="2" charset="2"/>
              <a:buNone/>
            </a:pPr>
            <a:r>
              <a:rPr lang="ru-RU" sz="2400" b="1" dirty="0" smtClean="0">
                <a:solidFill>
                  <a:srgbClr val="FF33CC"/>
                </a:solidFill>
                <a:effectLst/>
                <a:latin typeface="Calibri" pitchFamily="34" charset="0"/>
              </a:rPr>
              <a:t>Независимо от причины быстро развивается тяжёлая эндогенная интоксикация!</a:t>
            </a:r>
          </a:p>
        </p:txBody>
      </p:sp>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833437"/>
          </a:xfrm>
        </p:spPr>
        <p:txBody>
          <a:bodyPr/>
          <a:lstStyle/>
          <a:p>
            <a:pPr eaLnBrk="1" hangingPunct="1"/>
            <a:r>
              <a:rPr lang="ru-RU" sz="4000" smtClean="0">
                <a:effectLst/>
              </a:rPr>
              <a:t>Кишечная непроходимость</a:t>
            </a:r>
          </a:p>
        </p:txBody>
      </p:sp>
      <p:sp>
        <p:nvSpPr>
          <p:cNvPr id="39939" name="Rectangle 3"/>
          <p:cNvSpPr>
            <a:spLocks noGrp="1" noChangeArrowheads="1"/>
          </p:cNvSpPr>
          <p:nvPr>
            <p:ph type="body" sz="half" idx="1"/>
          </p:nvPr>
        </p:nvSpPr>
        <p:spPr>
          <a:xfrm>
            <a:off x="900113" y="1125538"/>
            <a:ext cx="7488237" cy="4970462"/>
          </a:xfrm>
        </p:spPr>
        <p:txBody>
          <a:bodyPr/>
          <a:lstStyle/>
          <a:p>
            <a:pPr marL="179388" indent="-179388" algn="ctr" eaLnBrk="1" hangingPunct="1">
              <a:lnSpc>
                <a:spcPct val="80000"/>
              </a:lnSpc>
              <a:buFont typeface="Wingdings" pitchFamily="2" charset="2"/>
              <a:buNone/>
            </a:pPr>
            <a:r>
              <a:rPr lang="ru-RU" sz="2000" dirty="0" smtClean="0">
                <a:effectLst/>
                <a:latin typeface="Calibri" pitchFamily="34" charset="0"/>
              </a:rPr>
              <a:t>   </a:t>
            </a:r>
            <a:r>
              <a:rPr lang="ru-RU" sz="2400" b="1" dirty="0" smtClean="0">
                <a:effectLst/>
                <a:latin typeface="Calibri" pitchFamily="34" charset="0"/>
              </a:rPr>
              <a:t>Классификация</a:t>
            </a:r>
          </a:p>
          <a:p>
            <a:pPr marL="179388" indent="-179388" eaLnBrk="1" hangingPunct="1">
              <a:lnSpc>
                <a:spcPct val="80000"/>
              </a:lnSpc>
              <a:buFont typeface="Wingdings" pitchFamily="2" charset="2"/>
              <a:buNone/>
            </a:pPr>
            <a:endParaRPr lang="ru-RU" sz="2400" dirty="0" smtClean="0">
              <a:effectLst/>
              <a:latin typeface="Calibri" pitchFamily="34" charset="0"/>
            </a:endParaRPr>
          </a:p>
          <a:p>
            <a:pPr marL="179388" indent="-179388" eaLnBrk="1" hangingPunct="1">
              <a:lnSpc>
                <a:spcPct val="80000"/>
              </a:lnSpc>
              <a:spcBef>
                <a:spcPct val="0"/>
              </a:spcBef>
              <a:buFont typeface="Wingdings" pitchFamily="2" charset="2"/>
              <a:buNone/>
            </a:pPr>
            <a:r>
              <a:rPr lang="ru-RU" sz="2000" b="1" dirty="0" smtClean="0">
                <a:effectLst/>
                <a:latin typeface="Calibri" pitchFamily="34" charset="0"/>
              </a:rPr>
              <a:t>По длительности заболевания:</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острая;</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хроническая.</a:t>
            </a:r>
          </a:p>
          <a:p>
            <a:pPr marL="179388" indent="-179388" eaLnBrk="1" hangingPunct="1">
              <a:lnSpc>
                <a:spcPct val="80000"/>
              </a:lnSpc>
              <a:buFont typeface="Wingdings" pitchFamily="2" charset="2"/>
              <a:buNone/>
            </a:pPr>
            <a:endParaRPr lang="ru-RU" sz="2000" b="1" dirty="0" smtClean="0">
              <a:effectLst/>
              <a:latin typeface="Calibri" pitchFamily="34" charset="0"/>
            </a:endParaRPr>
          </a:p>
          <a:p>
            <a:pPr marL="179388" indent="-179388" eaLnBrk="1" hangingPunct="1">
              <a:lnSpc>
                <a:spcPct val="80000"/>
              </a:lnSpc>
              <a:buFont typeface="Wingdings" pitchFamily="2" charset="2"/>
              <a:buNone/>
            </a:pPr>
            <a:r>
              <a:rPr lang="ru-RU" sz="2000" b="1" dirty="0" smtClean="0">
                <a:effectLst/>
                <a:latin typeface="Calibri" pitchFamily="34" charset="0"/>
              </a:rPr>
              <a:t>По механизму развития:</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механическая (</a:t>
            </a:r>
            <a:r>
              <a:rPr lang="ru-RU" sz="2000" dirty="0" err="1" smtClean="0">
                <a:effectLst/>
                <a:latin typeface="Calibri" pitchFamily="34" charset="0"/>
              </a:rPr>
              <a:t>странгуляционная</a:t>
            </a:r>
            <a:r>
              <a:rPr lang="ru-RU" sz="2000" dirty="0" smtClean="0">
                <a:effectLst/>
                <a:latin typeface="Calibri" pitchFamily="34" charset="0"/>
              </a:rPr>
              <a:t>, </a:t>
            </a:r>
            <a:r>
              <a:rPr lang="ru-RU" sz="2000" dirty="0" err="1" smtClean="0">
                <a:effectLst/>
                <a:latin typeface="Calibri" pitchFamily="34" charset="0"/>
              </a:rPr>
              <a:t>обтурационная</a:t>
            </a:r>
            <a:r>
              <a:rPr lang="ru-RU" sz="2000" dirty="0" smtClean="0">
                <a:effectLst/>
                <a:latin typeface="Calibri" pitchFamily="34" charset="0"/>
              </a:rPr>
              <a:t>, смешанная (спаечная, </a:t>
            </a:r>
            <a:r>
              <a:rPr lang="ru-RU" sz="2000" dirty="0" err="1" smtClean="0">
                <a:effectLst/>
                <a:latin typeface="Calibri" pitchFamily="34" charset="0"/>
              </a:rPr>
              <a:t>инвагинационная</a:t>
            </a:r>
            <a:r>
              <a:rPr lang="ru-RU" sz="2000" dirty="0" smtClean="0">
                <a:effectLst/>
                <a:latin typeface="Calibri" pitchFamily="34" charset="0"/>
              </a:rPr>
              <a:t>));</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динамическая (паралитическая и спастическая); </a:t>
            </a:r>
          </a:p>
          <a:p>
            <a:pPr marL="179388" indent="-179388" eaLnBrk="1" hangingPunct="1">
              <a:lnSpc>
                <a:spcPct val="80000"/>
              </a:lnSpc>
              <a:buFont typeface="Wingdings" pitchFamily="2" charset="2"/>
              <a:buNone/>
            </a:pPr>
            <a:endParaRPr lang="ru-RU" sz="2000" b="1" dirty="0" smtClean="0">
              <a:effectLst/>
              <a:latin typeface="Calibri" pitchFamily="34" charset="0"/>
            </a:endParaRPr>
          </a:p>
          <a:p>
            <a:pPr marL="179388" indent="-179388" eaLnBrk="1" hangingPunct="1">
              <a:lnSpc>
                <a:spcPct val="80000"/>
              </a:lnSpc>
              <a:buFont typeface="Wingdings" pitchFamily="2" charset="2"/>
              <a:buNone/>
            </a:pPr>
            <a:r>
              <a:rPr lang="ru-RU" sz="2000" b="1" dirty="0" smtClean="0">
                <a:effectLst/>
                <a:latin typeface="Calibri" pitchFamily="34" charset="0"/>
              </a:rPr>
              <a:t>По локализации:</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тонкокишечная (высокая, низкая);</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толстокишечная.</a:t>
            </a:r>
          </a:p>
          <a:p>
            <a:pPr marL="179388" indent="-179388" eaLnBrk="1" hangingPunct="1">
              <a:lnSpc>
                <a:spcPct val="80000"/>
              </a:lnSpc>
              <a:buFont typeface="Wingdings" pitchFamily="2" charset="2"/>
              <a:buNone/>
            </a:pPr>
            <a:endParaRPr lang="ru-RU" sz="2000" b="1" dirty="0" smtClean="0">
              <a:effectLst/>
              <a:latin typeface="Calibri" pitchFamily="34" charset="0"/>
            </a:endParaRPr>
          </a:p>
          <a:p>
            <a:pPr marL="179388" indent="-179388" eaLnBrk="1" hangingPunct="1">
              <a:lnSpc>
                <a:spcPct val="80000"/>
              </a:lnSpc>
              <a:buFont typeface="Wingdings" pitchFamily="2" charset="2"/>
              <a:buNone/>
            </a:pPr>
            <a:r>
              <a:rPr lang="ru-RU" sz="2000" b="1" dirty="0" smtClean="0">
                <a:effectLst/>
                <a:latin typeface="Calibri" pitchFamily="34" charset="0"/>
              </a:rPr>
              <a:t>По клиническому течению</a:t>
            </a:r>
            <a:r>
              <a:rPr lang="ru-RU" sz="2000" dirty="0" smtClean="0">
                <a:effectLst/>
                <a:latin typeface="Calibri" pitchFamily="34" charset="0"/>
              </a:rPr>
              <a:t> условно выделяют:</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ярких клинических симптомов;</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мнимого благополучия;</a:t>
            </a:r>
          </a:p>
          <a:p>
            <a:pPr marL="179388" indent="-179388" eaLnBrk="1" hangingPunct="1">
              <a:lnSpc>
                <a:spcPct val="80000"/>
              </a:lnSpc>
              <a:spcBef>
                <a:spcPct val="0"/>
              </a:spcBef>
              <a:buClr>
                <a:schemeClr val="tx1"/>
              </a:buClr>
              <a:buFontTx/>
              <a:buChar char="•"/>
            </a:pPr>
            <a:r>
              <a:rPr lang="ru-RU" sz="2000" dirty="0" smtClean="0">
                <a:effectLst/>
                <a:latin typeface="Calibri" pitchFamily="34" charset="0"/>
              </a:rPr>
              <a:t>развитие осложнений (перитонит, шок).</a:t>
            </a:r>
          </a:p>
        </p:txBody>
      </p:sp>
      <p:pic>
        <p:nvPicPr>
          <p:cNvPr id="242692" name="Picture 4"/>
          <p:cNvPicPr>
            <a:picLocks noGrp="1" noChangeAspect="1" noChangeArrowheads="1"/>
          </p:cNvPicPr>
          <p:nvPr>
            <p:ph sz="quarter" idx="2"/>
          </p:nvPr>
        </p:nvPicPr>
        <p:blipFill>
          <a:blip r:embed="rId3" cstate="print">
            <a:clrChange>
              <a:clrFrom>
                <a:srgbClr val="EFF0E2"/>
              </a:clrFrom>
              <a:clrTo>
                <a:srgbClr val="EFF0E2">
                  <a:alpha val="0"/>
                </a:srgbClr>
              </a:clrTo>
            </a:clrChange>
          </a:blip>
          <a:srcRect/>
          <a:stretch>
            <a:fillRect/>
          </a:stretch>
        </p:blipFill>
        <p:spPr>
          <a:xfrm>
            <a:off x="7062005" y="1285861"/>
            <a:ext cx="1367647" cy="1757378"/>
          </a:xfrm>
        </p:spPr>
      </p:pic>
      <p:pic>
        <p:nvPicPr>
          <p:cNvPr id="242694" name="Picture 6"/>
          <p:cNvPicPr>
            <a:picLocks noGrp="1" noChangeAspect="1" noChangeArrowheads="1"/>
          </p:cNvPicPr>
          <p:nvPr>
            <p:ph sz="quarter" idx="3"/>
          </p:nvPr>
        </p:nvPicPr>
        <p:blipFill>
          <a:blip r:embed="rId4" cstate="print">
            <a:clrChange>
              <a:clrFrom>
                <a:srgbClr val="EFF0E2"/>
              </a:clrFrom>
              <a:clrTo>
                <a:srgbClr val="EFF0E2">
                  <a:alpha val="0"/>
                </a:srgbClr>
              </a:clrTo>
            </a:clrChange>
          </a:blip>
          <a:srcRect/>
          <a:stretch>
            <a:fillRect/>
          </a:stretch>
        </p:blipFill>
        <p:spPr>
          <a:xfrm>
            <a:off x="7000892" y="4071942"/>
            <a:ext cx="1663457" cy="2000264"/>
          </a:xfr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2692"/>
                                        </p:tgtEl>
                                        <p:attrNameLst>
                                          <p:attrName>style.visibility</p:attrName>
                                        </p:attrNameLst>
                                      </p:cBhvr>
                                      <p:to>
                                        <p:strVal val="visible"/>
                                      </p:to>
                                    </p:set>
                                    <p:animEffect transition="in" filter="fade">
                                      <p:cBhvr>
                                        <p:cTn id="7" dur="2000"/>
                                        <p:tgtEl>
                                          <p:spTgt spid="24269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2694"/>
                                        </p:tgtEl>
                                        <p:attrNameLst>
                                          <p:attrName>style.visibility</p:attrName>
                                        </p:attrNameLst>
                                      </p:cBhvr>
                                      <p:to>
                                        <p:strVal val="visible"/>
                                      </p:to>
                                    </p:set>
                                    <p:animEffect transition="in" filter="fade">
                                      <p:cBhvr>
                                        <p:cTn id="12" dur="2000"/>
                                        <p:tgtEl>
                                          <p:spTgt spid="24269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939">
                                            <p:txEl>
                                              <p:pRg st="14" end="14"/>
                                            </p:txEl>
                                          </p:spTgt>
                                        </p:tgtEl>
                                        <p:attrNameLst>
                                          <p:attrName>style.visibility</p:attrName>
                                        </p:attrNameLst>
                                      </p:cBhvr>
                                      <p:to>
                                        <p:strVal val="visible"/>
                                      </p:to>
                                    </p:set>
                                    <p:animEffect transition="in" filter="fade">
                                      <p:cBhvr>
                                        <p:cTn id="17" dur="500"/>
                                        <p:tgtEl>
                                          <p:spTgt spid="39939">
                                            <p:txEl>
                                              <p:pRg st="14" end="1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9939">
                                            <p:txEl>
                                              <p:pRg st="15" end="15"/>
                                            </p:txEl>
                                          </p:spTgt>
                                        </p:tgtEl>
                                        <p:attrNameLst>
                                          <p:attrName>style.visibility</p:attrName>
                                        </p:attrNameLst>
                                      </p:cBhvr>
                                      <p:to>
                                        <p:strVal val="visible"/>
                                      </p:to>
                                    </p:set>
                                    <p:animEffect transition="in" filter="fade">
                                      <p:cBhvr>
                                        <p:cTn id="20" dur="500"/>
                                        <p:tgtEl>
                                          <p:spTgt spid="39939">
                                            <p:txEl>
                                              <p:pRg st="15" end="1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9939">
                                            <p:txEl>
                                              <p:pRg st="16" end="16"/>
                                            </p:txEl>
                                          </p:spTgt>
                                        </p:tgtEl>
                                        <p:attrNameLst>
                                          <p:attrName>style.visibility</p:attrName>
                                        </p:attrNameLst>
                                      </p:cBhvr>
                                      <p:to>
                                        <p:strVal val="visible"/>
                                      </p:to>
                                    </p:set>
                                    <p:animEffect transition="in" filter="fade">
                                      <p:cBhvr>
                                        <p:cTn id="23" dur="500"/>
                                        <p:tgtEl>
                                          <p:spTgt spid="39939">
                                            <p:txEl>
                                              <p:pRg st="16" end="1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9939">
                                            <p:txEl>
                                              <p:pRg st="17" end="17"/>
                                            </p:txEl>
                                          </p:spTgt>
                                        </p:tgtEl>
                                        <p:attrNameLst>
                                          <p:attrName>style.visibility</p:attrName>
                                        </p:attrNameLst>
                                      </p:cBhvr>
                                      <p:to>
                                        <p:strVal val="visible"/>
                                      </p:to>
                                    </p:set>
                                    <p:animEffect transition="in" filter="fade">
                                      <p:cBhvr>
                                        <p:cTn id="26" dur="500"/>
                                        <p:tgtEl>
                                          <p:spTgt spid="39939">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035050" y="288925"/>
            <a:ext cx="7402513" cy="1008063"/>
          </a:xfrm>
        </p:spPr>
        <p:txBody>
          <a:bodyPr/>
          <a:lstStyle/>
          <a:p>
            <a:pPr eaLnBrk="1" hangingPunct="1"/>
            <a:r>
              <a:rPr lang="ru-RU" sz="4000" smtClean="0">
                <a:effectLst/>
              </a:rPr>
              <a:t>Кишечная непроходимость</a:t>
            </a:r>
          </a:p>
        </p:txBody>
      </p:sp>
      <p:sp>
        <p:nvSpPr>
          <p:cNvPr id="40963" name="Rectangle 3"/>
          <p:cNvSpPr>
            <a:spLocks noGrp="1" noChangeArrowheads="1"/>
          </p:cNvSpPr>
          <p:nvPr>
            <p:ph type="body" idx="1"/>
          </p:nvPr>
        </p:nvSpPr>
        <p:spPr>
          <a:xfrm>
            <a:off x="571473" y="1268413"/>
            <a:ext cx="8358246" cy="5184775"/>
          </a:xfrm>
        </p:spPr>
        <p:txBody>
          <a:bodyPr/>
          <a:lstStyle/>
          <a:p>
            <a:pPr marL="179388" indent="-179388" algn="ctr" eaLnBrk="1" hangingPunct="1">
              <a:buFont typeface="Wingdings" pitchFamily="2" charset="2"/>
              <a:buNone/>
            </a:pPr>
            <a:r>
              <a:rPr lang="ru-RU" sz="2000" dirty="0" smtClean="0">
                <a:effectLst/>
                <a:latin typeface="Calibri" pitchFamily="34" charset="0"/>
              </a:rPr>
              <a:t>  </a:t>
            </a:r>
            <a:r>
              <a:rPr lang="ru-RU" sz="2400" b="1" dirty="0" smtClean="0">
                <a:effectLst/>
                <a:latin typeface="Calibri" pitchFamily="34" charset="0"/>
              </a:rPr>
              <a:t>Клиническая картина</a:t>
            </a:r>
          </a:p>
          <a:p>
            <a:pPr marL="179388" indent="-179388" eaLnBrk="1" hangingPunct="1">
              <a:buFont typeface="Wingdings" pitchFamily="2" charset="2"/>
              <a:buNone/>
            </a:pPr>
            <a:endParaRPr lang="ru-RU" sz="1000" dirty="0" smtClean="0">
              <a:effectLst/>
              <a:latin typeface="Calibri" pitchFamily="34" charset="0"/>
            </a:endParaRPr>
          </a:p>
          <a:p>
            <a:pPr marL="179388" indent="-179388" eaLnBrk="1" hangingPunct="1">
              <a:buFont typeface="Wingdings" pitchFamily="2" charset="2"/>
              <a:buNone/>
            </a:pPr>
            <a:endParaRPr lang="ru-RU" sz="2200" dirty="0" smtClean="0">
              <a:effectLst/>
              <a:latin typeface="Calibri" pitchFamily="34" charset="0"/>
            </a:endParaRPr>
          </a:p>
          <a:p>
            <a:pPr marL="0" indent="0" algn="ctr" eaLnBrk="1" hangingPunct="1">
              <a:buFont typeface="Wingdings" pitchFamily="2" charset="2"/>
              <a:buNone/>
            </a:pPr>
            <a:r>
              <a:rPr lang="ru-RU" sz="2200" dirty="0" smtClean="0">
                <a:effectLst/>
                <a:latin typeface="Calibri" pitchFamily="34" charset="0"/>
              </a:rPr>
              <a:t>Клинические проявления разнообразны и зависят от вида непроходимости кишечника и стадии патологического процесса. </a:t>
            </a:r>
          </a:p>
          <a:p>
            <a:pPr marL="179388" indent="-179388" eaLnBrk="1" hangingPunct="1">
              <a:buFont typeface="Wingdings" pitchFamily="2" charset="2"/>
              <a:buNone/>
            </a:pPr>
            <a:endParaRPr lang="ru-RU" sz="2200" dirty="0" smtClean="0">
              <a:effectLst/>
              <a:latin typeface="Calibri" pitchFamily="34" charset="0"/>
            </a:endParaRPr>
          </a:p>
          <a:p>
            <a:pPr marL="179388" indent="-179388" eaLnBrk="1" hangingPunct="1">
              <a:buFont typeface="Wingdings" pitchFamily="2" charset="2"/>
              <a:buNone/>
            </a:pPr>
            <a:r>
              <a:rPr lang="ru-RU" sz="2200" dirty="0" smtClean="0">
                <a:effectLst/>
                <a:latin typeface="Calibri" pitchFamily="34" charset="0"/>
              </a:rPr>
              <a:t>Для любой острой кишечной непроходимости характерны:</a:t>
            </a:r>
          </a:p>
          <a:p>
            <a:pPr marL="179388" indent="-179388" eaLnBrk="1" hangingPunct="1">
              <a:buClr>
                <a:schemeClr val="tx1"/>
              </a:buClr>
              <a:buFontTx/>
              <a:buChar char="•"/>
            </a:pPr>
            <a:r>
              <a:rPr lang="ru-RU" sz="2200" dirty="0" smtClean="0">
                <a:effectLst/>
                <a:latin typeface="Calibri" pitchFamily="34" charset="0"/>
              </a:rPr>
              <a:t>внезапное начало заболевания;</a:t>
            </a:r>
          </a:p>
          <a:p>
            <a:pPr marL="179388" indent="-179388" eaLnBrk="1" hangingPunct="1">
              <a:buClr>
                <a:schemeClr val="tx1"/>
              </a:buClr>
              <a:buFontTx/>
              <a:buChar char="•"/>
            </a:pPr>
            <a:r>
              <a:rPr lang="ru-RU" sz="2200" dirty="0" smtClean="0">
                <a:effectLst/>
                <a:latin typeface="Calibri" pitchFamily="34" charset="0"/>
              </a:rPr>
              <a:t>схваткообразная боль в животе, которая вскоре становится разлитой и приобретает постоянный характер;</a:t>
            </a:r>
          </a:p>
          <a:p>
            <a:pPr marL="179388" indent="-179388" eaLnBrk="1" hangingPunct="1">
              <a:buClr>
                <a:schemeClr val="tx1"/>
              </a:buClr>
              <a:buFontTx/>
              <a:buChar char="•"/>
            </a:pPr>
            <a:r>
              <a:rPr lang="ru-RU" sz="2200" dirty="0" smtClean="0">
                <a:effectLst/>
                <a:latin typeface="Calibri" pitchFamily="34" charset="0"/>
              </a:rPr>
              <a:t>вздутие живота и задержка стула и газов;</a:t>
            </a:r>
          </a:p>
          <a:p>
            <a:pPr marL="179388" indent="-179388" eaLnBrk="1" hangingPunct="1">
              <a:buClr>
                <a:schemeClr val="tx1"/>
              </a:buClr>
              <a:buFontTx/>
              <a:buChar char="•"/>
            </a:pPr>
            <a:r>
              <a:rPr lang="ru-RU" sz="2200" dirty="0" smtClean="0">
                <a:effectLst/>
                <a:latin typeface="Calibri" pitchFamily="34" charset="0"/>
              </a:rPr>
              <a:t>отсутствие перистальтики кишечника;</a:t>
            </a:r>
          </a:p>
          <a:p>
            <a:pPr marL="179388" indent="-179388" eaLnBrk="1" hangingPunct="1">
              <a:buClr>
                <a:schemeClr val="tx1"/>
              </a:buClr>
              <a:buFontTx/>
              <a:buChar char="•"/>
            </a:pPr>
            <a:r>
              <a:rPr lang="ru-RU" sz="2200" dirty="0" smtClean="0">
                <a:effectLst/>
                <a:latin typeface="Calibri" pitchFamily="34" charset="0"/>
              </a:rPr>
              <a:t>многократная тошнота и рвота, не приносящая облегчения.</a:t>
            </a:r>
          </a:p>
        </p:txBody>
      </p:sp>
    </p:spTree>
  </p:cSld>
  <p:clrMapOvr>
    <a:masterClrMapping/>
  </p:clrMapOvr>
  <p:transition spd="med">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67544" y="188641"/>
            <a:ext cx="8229600" cy="576063"/>
          </a:xfrm>
        </p:spPr>
        <p:txBody>
          <a:bodyPr/>
          <a:lstStyle/>
          <a:p>
            <a:pPr eaLnBrk="1" hangingPunct="1"/>
            <a:r>
              <a:rPr lang="ru-RU" sz="4000" dirty="0" smtClean="0">
                <a:effectLst/>
              </a:rPr>
              <a:t>Кишечная непроходимость</a:t>
            </a:r>
          </a:p>
        </p:txBody>
      </p:sp>
      <p:sp>
        <p:nvSpPr>
          <p:cNvPr id="41987" name="Rectangle 3"/>
          <p:cNvSpPr>
            <a:spLocks noGrp="1" noChangeArrowheads="1"/>
          </p:cNvSpPr>
          <p:nvPr>
            <p:ph type="body" sz="half" idx="1"/>
          </p:nvPr>
        </p:nvSpPr>
        <p:spPr>
          <a:xfrm>
            <a:off x="251520" y="836712"/>
            <a:ext cx="8641655" cy="5832647"/>
          </a:xfrm>
        </p:spPr>
        <p:txBody>
          <a:bodyPr/>
          <a:lstStyle/>
          <a:p>
            <a:pPr marL="179388" indent="-179388" algn="ctr" eaLnBrk="1" hangingPunct="1">
              <a:lnSpc>
                <a:spcPct val="80000"/>
              </a:lnSpc>
              <a:buFont typeface="Wingdings" pitchFamily="2" charset="2"/>
              <a:buNone/>
            </a:pPr>
            <a:r>
              <a:rPr lang="ru-RU" sz="2000" dirty="0" smtClean="0">
                <a:effectLst/>
                <a:latin typeface="Calibri" pitchFamily="34" charset="0"/>
              </a:rPr>
              <a:t>  </a:t>
            </a:r>
            <a:r>
              <a:rPr lang="ru-RU" sz="2400" b="1" dirty="0" smtClean="0">
                <a:effectLst/>
                <a:latin typeface="Calibri" pitchFamily="34" charset="0"/>
              </a:rPr>
              <a:t>Клиническая картина</a:t>
            </a:r>
          </a:p>
          <a:p>
            <a:pPr marL="179388" indent="-179388" eaLnBrk="1" hangingPunct="1">
              <a:lnSpc>
                <a:spcPct val="80000"/>
              </a:lnSpc>
              <a:buFont typeface="Wingdings" pitchFamily="2" charset="2"/>
              <a:buNone/>
            </a:pPr>
            <a:endParaRPr lang="ru-RU" sz="1000" dirty="0" smtClean="0">
              <a:effectLst/>
              <a:latin typeface="Calibri" pitchFamily="34" charset="0"/>
            </a:endParaRPr>
          </a:p>
          <a:p>
            <a:pPr marL="179388" indent="-179388" eaLnBrk="1" hangingPunct="1">
              <a:lnSpc>
                <a:spcPct val="80000"/>
              </a:lnSpc>
              <a:buClr>
                <a:schemeClr val="tx1"/>
              </a:buClr>
              <a:buFontTx/>
              <a:buChar char="•"/>
            </a:pPr>
            <a:r>
              <a:rPr lang="ru-RU" sz="2100" dirty="0" smtClean="0">
                <a:effectLst/>
                <a:latin typeface="Calibri" pitchFamily="34" charset="0"/>
              </a:rPr>
              <a:t>Кожные покровы бледные, холодный пот, мраморность кожи конечностей, язык сухой, обложен белым налётом;</a:t>
            </a:r>
          </a:p>
          <a:p>
            <a:pPr marL="179388" indent="-179388" eaLnBrk="1" hangingPunct="1">
              <a:lnSpc>
                <a:spcPct val="80000"/>
              </a:lnSpc>
              <a:buClr>
                <a:schemeClr val="tx1"/>
              </a:buClr>
              <a:buFontTx/>
              <a:buChar char="•"/>
            </a:pPr>
            <a:r>
              <a:rPr lang="ru-RU" sz="2100" dirty="0" smtClean="0">
                <a:effectLst/>
                <a:latin typeface="Calibri" pitchFamily="34" charset="0"/>
              </a:rPr>
              <a:t>При осмотре живота: наличие послеоперационных рубцов, грыжи, вздутия, асимметричности, видимой перистальтики. </a:t>
            </a:r>
          </a:p>
          <a:p>
            <a:pPr marL="179388" indent="-179388" eaLnBrk="1" hangingPunct="1">
              <a:lnSpc>
                <a:spcPct val="80000"/>
              </a:lnSpc>
              <a:buClr>
                <a:schemeClr val="tx1"/>
              </a:buClr>
              <a:buFontTx/>
              <a:buChar char="•"/>
            </a:pPr>
            <a:r>
              <a:rPr lang="ru-RU" sz="2100" dirty="0" smtClean="0">
                <a:effectLst/>
                <a:latin typeface="Calibri" pitchFamily="34" charset="0"/>
              </a:rPr>
              <a:t>При перкуссии живота - тимпанит. </a:t>
            </a:r>
          </a:p>
          <a:p>
            <a:pPr marL="179388" indent="-179388" eaLnBrk="1" hangingPunct="1">
              <a:lnSpc>
                <a:spcPct val="80000"/>
              </a:lnSpc>
              <a:buClr>
                <a:schemeClr val="tx1"/>
              </a:buClr>
              <a:buFontTx/>
              <a:buChar char="•"/>
            </a:pPr>
            <a:r>
              <a:rPr lang="ru-RU" sz="2100" dirty="0" smtClean="0">
                <a:effectLst/>
                <a:latin typeface="Calibri" pitchFamily="34" charset="0"/>
              </a:rPr>
              <a:t>При пальпации и аускультации живота: болезненный, на ранних стадиях заболевания - усиление перистальтики и шум плеска, которые с появлением симптомов раздражения брюшины исчезают и сменяются вздутием живота; иногда наблюдают опухолевидное образование.</a:t>
            </a:r>
          </a:p>
          <a:p>
            <a:pPr marL="179388" indent="-179388" eaLnBrk="1" hangingPunct="1">
              <a:lnSpc>
                <a:spcPct val="80000"/>
              </a:lnSpc>
              <a:spcBef>
                <a:spcPts val="1800"/>
              </a:spcBef>
              <a:buClr>
                <a:schemeClr val="tx1"/>
              </a:buClr>
              <a:buFontTx/>
              <a:buChar char="•"/>
            </a:pPr>
            <a:r>
              <a:rPr lang="ru-RU" sz="2100" u="sng" dirty="0" smtClean="0">
                <a:effectLst/>
                <a:latin typeface="Calibri" pitchFamily="34" charset="0"/>
              </a:rPr>
              <a:t>Симптомы острой кишечной непроходимости:</a:t>
            </a:r>
            <a:r>
              <a:rPr lang="ru-RU" sz="2100" dirty="0" smtClean="0">
                <a:effectLst/>
                <a:latin typeface="Calibri" pitchFamily="34" charset="0"/>
              </a:rPr>
              <a:t> </a:t>
            </a:r>
          </a:p>
          <a:p>
            <a:pPr marL="179388" indent="-179388" eaLnBrk="1" hangingPunct="1">
              <a:lnSpc>
                <a:spcPct val="80000"/>
              </a:lnSpc>
              <a:buClr>
                <a:schemeClr val="tx1"/>
              </a:buClr>
              <a:buFontTx/>
              <a:buNone/>
            </a:pPr>
            <a:r>
              <a:rPr lang="ru-RU" sz="2100" i="1" dirty="0" smtClean="0">
                <a:effectLst/>
                <a:latin typeface="Calibri" pitchFamily="34" charset="0"/>
              </a:rPr>
              <a:t>   </a:t>
            </a:r>
            <a:r>
              <a:rPr lang="ru-RU" sz="2100" b="1" i="1" dirty="0" smtClean="0">
                <a:effectLst/>
                <a:latin typeface="Calibri" pitchFamily="34" charset="0"/>
              </a:rPr>
              <a:t>Вааля</a:t>
            </a:r>
            <a:r>
              <a:rPr lang="ru-RU" sz="2100" b="1" dirty="0" smtClean="0">
                <a:effectLst/>
                <a:latin typeface="Calibri" pitchFamily="34" charset="0"/>
              </a:rPr>
              <a:t> </a:t>
            </a:r>
            <a:r>
              <a:rPr lang="ru-RU" sz="2100" dirty="0" smtClean="0">
                <a:effectLst/>
                <a:latin typeface="Calibri" pitchFamily="34" charset="0"/>
              </a:rPr>
              <a:t>— асимметрия и локальное вздутие петли кишки и высокий тимпанит над нею вследствие заворота;</a:t>
            </a:r>
          </a:p>
          <a:p>
            <a:pPr marL="179388" indent="-179388" eaLnBrk="1" hangingPunct="1">
              <a:lnSpc>
                <a:spcPct val="80000"/>
              </a:lnSpc>
              <a:buClr>
                <a:schemeClr val="tx1"/>
              </a:buClr>
              <a:buFontTx/>
              <a:buNone/>
            </a:pPr>
            <a:r>
              <a:rPr lang="ru-RU" sz="2100" i="1" dirty="0" smtClean="0">
                <a:effectLst/>
                <a:latin typeface="Calibri" pitchFamily="34" charset="0"/>
              </a:rPr>
              <a:t>   </a:t>
            </a:r>
            <a:r>
              <a:rPr lang="ru-RU" sz="2100" b="1" i="1" dirty="0" smtClean="0">
                <a:effectLst/>
                <a:latin typeface="Calibri" pitchFamily="34" charset="0"/>
              </a:rPr>
              <a:t>Скляров</a:t>
            </a:r>
            <a:r>
              <a:rPr lang="ru-RU" sz="2100" b="1" dirty="0" smtClean="0">
                <a:effectLst/>
                <a:latin typeface="Calibri" pitchFamily="34" charset="0"/>
              </a:rPr>
              <a:t>а</a:t>
            </a:r>
            <a:r>
              <a:rPr lang="ru-RU" sz="2100" dirty="0" smtClean="0">
                <a:effectLst/>
                <a:latin typeface="Calibri" pitchFamily="34" charset="0"/>
              </a:rPr>
              <a:t> — при лёгком сотрясении передней брюшной стенки слышен шум плеска жидкости, находящейся в переполненной тонкой кишке.</a:t>
            </a:r>
          </a:p>
          <a:p>
            <a:pPr marL="179388" indent="-1588" eaLnBrk="1" hangingPunct="1">
              <a:lnSpc>
                <a:spcPct val="80000"/>
              </a:lnSpc>
              <a:buClr>
                <a:schemeClr val="tx1"/>
              </a:buClr>
              <a:buNone/>
            </a:pPr>
            <a:r>
              <a:rPr lang="ru-RU" sz="2100" dirty="0" smtClean="0">
                <a:effectLst/>
                <a:latin typeface="Calibri" pitchFamily="34" charset="0"/>
              </a:rPr>
              <a:t>Симптом </a:t>
            </a:r>
            <a:r>
              <a:rPr lang="ru-RU" sz="2100" b="1" i="1" dirty="0" err="1" smtClean="0">
                <a:effectLst/>
                <a:latin typeface="Calibri" pitchFamily="34" charset="0"/>
              </a:rPr>
              <a:t>Обуховской</a:t>
            </a:r>
            <a:r>
              <a:rPr lang="ru-RU" sz="2100" b="1" i="1" dirty="0" smtClean="0">
                <a:effectLst/>
                <a:latin typeface="Calibri" pitchFamily="34" charset="0"/>
              </a:rPr>
              <a:t> больницы</a:t>
            </a:r>
            <a:r>
              <a:rPr lang="ru-RU" sz="2100" dirty="0" smtClean="0">
                <a:effectLst/>
                <a:latin typeface="Calibri" pitchFamily="34" charset="0"/>
              </a:rPr>
              <a:t> – расширенная и пустая ампула прямой кишки при пальцевом ректальном исследовании свидетельствует о низкой толстокишечной непроходимости.</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987">
                                            <p:txEl>
                                              <p:pRg st="6" end="6"/>
                                            </p:txEl>
                                          </p:spTgt>
                                        </p:tgtEl>
                                        <p:attrNameLst>
                                          <p:attrName>style.visibility</p:attrName>
                                        </p:attrNameLst>
                                      </p:cBhvr>
                                      <p:to>
                                        <p:strVal val="visible"/>
                                      </p:to>
                                    </p:set>
                                    <p:animEffect transition="in" filter="fade">
                                      <p:cBhvr>
                                        <p:cTn id="7" dur="500"/>
                                        <p:tgtEl>
                                          <p:spTgt spid="41987">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1987">
                                            <p:txEl>
                                              <p:pRg st="7" end="7"/>
                                            </p:txEl>
                                          </p:spTgt>
                                        </p:tgtEl>
                                        <p:attrNameLst>
                                          <p:attrName>style.visibility</p:attrName>
                                        </p:attrNameLst>
                                      </p:cBhvr>
                                      <p:to>
                                        <p:strVal val="visible"/>
                                      </p:to>
                                    </p:set>
                                    <p:animEffect transition="in" filter="fade">
                                      <p:cBhvr>
                                        <p:cTn id="10" dur="500"/>
                                        <p:tgtEl>
                                          <p:spTgt spid="41987">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1987">
                                            <p:txEl>
                                              <p:pRg st="8" end="8"/>
                                            </p:txEl>
                                          </p:spTgt>
                                        </p:tgtEl>
                                        <p:attrNameLst>
                                          <p:attrName>style.visibility</p:attrName>
                                        </p:attrNameLst>
                                      </p:cBhvr>
                                      <p:to>
                                        <p:strVal val="visible"/>
                                      </p:to>
                                    </p:set>
                                    <p:animEffect transition="in" filter="fade">
                                      <p:cBhvr>
                                        <p:cTn id="13" dur="500"/>
                                        <p:tgtEl>
                                          <p:spTgt spid="41987">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1987">
                                            <p:txEl>
                                              <p:pRg st="9" end="9"/>
                                            </p:txEl>
                                          </p:spTgt>
                                        </p:tgtEl>
                                        <p:attrNameLst>
                                          <p:attrName>style.visibility</p:attrName>
                                        </p:attrNameLst>
                                      </p:cBhvr>
                                      <p:to>
                                        <p:strVal val="visible"/>
                                      </p:to>
                                    </p:set>
                                    <p:animEffect transition="in" filter="fade">
                                      <p:cBhvr>
                                        <p:cTn id="16" dur="500"/>
                                        <p:tgtEl>
                                          <p:spTgt spid="4198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274638"/>
            <a:ext cx="8229600" cy="833437"/>
          </a:xfrm>
        </p:spPr>
        <p:txBody>
          <a:bodyPr/>
          <a:lstStyle/>
          <a:p>
            <a:pPr eaLnBrk="1" hangingPunct="1"/>
            <a:r>
              <a:rPr lang="ru-RU" sz="4000" smtClean="0">
                <a:effectLst/>
              </a:rPr>
              <a:t>Кишечная непроходимость</a:t>
            </a:r>
          </a:p>
        </p:txBody>
      </p:sp>
      <p:sp>
        <p:nvSpPr>
          <p:cNvPr id="43011" name="Rectangle 3"/>
          <p:cNvSpPr>
            <a:spLocks noGrp="1" noChangeArrowheads="1"/>
          </p:cNvSpPr>
          <p:nvPr>
            <p:ph type="body" sz="half" idx="1"/>
          </p:nvPr>
        </p:nvSpPr>
        <p:spPr>
          <a:xfrm>
            <a:off x="428596" y="1341438"/>
            <a:ext cx="8286808" cy="5111750"/>
          </a:xfrm>
        </p:spPr>
        <p:txBody>
          <a:bodyPr/>
          <a:lstStyle/>
          <a:p>
            <a:pPr marL="381000" indent="-381000" algn="ctr" eaLnBrk="1" hangingPunct="1">
              <a:buFont typeface="Wingdings" pitchFamily="2" charset="2"/>
              <a:buNone/>
            </a:pPr>
            <a:r>
              <a:rPr lang="ru-RU" sz="1800" dirty="0" smtClean="0">
                <a:effectLst/>
                <a:latin typeface="Calibri" pitchFamily="34" charset="0"/>
              </a:rPr>
              <a:t>  </a:t>
            </a:r>
            <a:r>
              <a:rPr lang="ru-RU" sz="2400" b="1" dirty="0" smtClean="0">
                <a:effectLst/>
                <a:latin typeface="Calibri" pitchFamily="34" charset="0"/>
              </a:rPr>
              <a:t>Неотложная </a:t>
            </a:r>
            <a:r>
              <a:rPr lang="ru-RU" sz="2400" b="1" smtClean="0">
                <a:effectLst/>
                <a:latin typeface="Calibri" pitchFamily="34" charset="0"/>
              </a:rPr>
              <a:t>помощь.</a:t>
            </a:r>
            <a:endParaRPr lang="ru-RU" sz="2400" b="1" dirty="0" smtClean="0">
              <a:effectLst/>
              <a:latin typeface="Calibri" pitchFamily="34" charset="0"/>
            </a:endParaRPr>
          </a:p>
          <a:p>
            <a:pPr marL="381000" indent="-381000" eaLnBrk="1" hangingPunct="1">
              <a:spcBef>
                <a:spcPct val="0"/>
              </a:spcBef>
              <a:buClr>
                <a:schemeClr val="tx1"/>
              </a:buClr>
              <a:buSzTx/>
              <a:buFontTx/>
              <a:buChar char="•"/>
            </a:pPr>
            <a:r>
              <a:rPr lang="ru-RU" sz="2400" dirty="0" smtClean="0">
                <a:effectLst/>
                <a:latin typeface="Calibri" pitchFamily="34" charset="0"/>
              </a:rPr>
              <a:t>Срочная госпитализация в хирургическое отделение. </a:t>
            </a:r>
          </a:p>
          <a:p>
            <a:pPr marL="381000" indent="-381000" eaLnBrk="1" hangingPunct="1">
              <a:spcBef>
                <a:spcPct val="0"/>
              </a:spcBef>
              <a:buClr>
                <a:schemeClr val="tx1"/>
              </a:buClr>
              <a:buSzTx/>
              <a:buFontTx/>
              <a:buChar char="•"/>
            </a:pPr>
            <a:r>
              <a:rPr lang="ru-RU" sz="2400" dirty="0" smtClean="0">
                <a:effectLst/>
                <a:latin typeface="Calibri" pitchFamily="34" charset="0"/>
              </a:rPr>
              <a:t>Транспортировка лёжа на носилках.</a:t>
            </a:r>
          </a:p>
          <a:p>
            <a:pPr marL="381000" indent="-381000" eaLnBrk="1" hangingPunct="1">
              <a:buClr>
                <a:schemeClr val="tx1"/>
              </a:buClr>
              <a:buSzTx/>
              <a:buFontTx/>
              <a:buChar char="•"/>
            </a:pPr>
            <a:r>
              <a:rPr lang="ru-RU" sz="2400" dirty="0" smtClean="0">
                <a:effectLst/>
                <a:latin typeface="Calibri" pitchFamily="34" charset="0"/>
              </a:rPr>
              <a:t>Обеспечение венозного доступа, мониторинг АД и ЧСС и поддержание витальных функций.</a:t>
            </a:r>
          </a:p>
          <a:p>
            <a:pPr marL="381000" indent="-381000" eaLnBrk="1" hangingPunct="1">
              <a:buClr>
                <a:schemeClr val="tx1"/>
              </a:buClr>
              <a:buSzTx/>
              <a:buFontTx/>
              <a:buChar char="•"/>
            </a:pPr>
            <a:r>
              <a:rPr lang="ru-RU" sz="2400" dirty="0" smtClean="0">
                <a:effectLst/>
                <a:latin typeface="Calibri" pitchFamily="34" charset="0"/>
              </a:rPr>
              <a:t>Во время транспортировки в/в капельно: раствор </a:t>
            </a:r>
            <a:r>
              <a:rPr lang="ru-RU" sz="2400" b="1" dirty="0" smtClean="0">
                <a:effectLst/>
                <a:latin typeface="Calibri" pitchFamily="34" charset="0"/>
              </a:rPr>
              <a:t>натрия хлорида</a:t>
            </a:r>
            <a:r>
              <a:rPr lang="ru-RU" sz="2400" dirty="0" smtClean="0">
                <a:effectLst/>
                <a:latin typeface="Calibri" pitchFamily="34" charset="0"/>
              </a:rPr>
              <a:t> 0,9% или раствор </a:t>
            </a:r>
            <a:r>
              <a:rPr lang="ru-RU" sz="2400" b="1" dirty="0" smtClean="0">
                <a:effectLst/>
                <a:latin typeface="Calibri" pitchFamily="34" charset="0"/>
              </a:rPr>
              <a:t>глюкозы</a:t>
            </a:r>
            <a:r>
              <a:rPr lang="ru-RU" sz="2400" dirty="0" smtClean="0">
                <a:effectLst/>
                <a:latin typeface="Calibri" pitchFamily="34" charset="0"/>
              </a:rPr>
              <a:t> 5% - 400 мл</a:t>
            </a:r>
          </a:p>
          <a:p>
            <a:pPr marL="381000" indent="-381000" eaLnBrk="1" hangingPunct="1">
              <a:buClr>
                <a:schemeClr val="tx1"/>
              </a:buClr>
              <a:buSzTx/>
              <a:buFontTx/>
              <a:buChar char="•"/>
            </a:pPr>
            <a:r>
              <a:rPr lang="ru-RU" sz="2400" dirty="0" smtClean="0">
                <a:effectLst/>
                <a:latin typeface="Calibri" pitchFamily="34" charset="0"/>
              </a:rPr>
              <a:t>Введение </a:t>
            </a:r>
            <a:r>
              <a:rPr lang="ru-RU" sz="2400" dirty="0" err="1" smtClean="0">
                <a:effectLst/>
                <a:latin typeface="Calibri" pitchFamily="34" charset="0"/>
              </a:rPr>
              <a:t>назогастрального</a:t>
            </a:r>
            <a:r>
              <a:rPr lang="ru-RU" sz="2400" dirty="0" smtClean="0">
                <a:effectLst/>
                <a:latin typeface="Calibri" pitchFamily="34" charset="0"/>
              </a:rPr>
              <a:t> зонда, промывание желудка.</a:t>
            </a:r>
          </a:p>
          <a:p>
            <a:pPr marL="381000" indent="-381000" eaLnBrk="1" hangingPunct="1">
              <a:buClr>
                <a:schemeClr val="tx1"/>
              </a:buClr>
              <a:buSzTx/>
              <a:buFontTx/>
              <a:buChar char="•"/>
            </a:pPr>
            <a:r>
              <a:rPr lang="ru-RU" sz="2400" b="1" dirty="0" smtClean="0">
                <a:effectLst/>
                <a:latin typeface="Calibri" pitchFamily="34" charset="0"/>
              </a:rPr>
              <a:t>Но-шпа</a:t>
            </a:r>
            <a:r>
              <a:rPr lang="ru-RU" sz="2400" dirty="0" smtClean="0">
                <a:effectLst/>
                <a:latin typeface="Calibri" pitchFamily="34" charset="0"/>
              </a:rPr>
              <a:t> 2% - 2мл в</a:t>
            </a:r>
            <a:r>
              <a:rPr lang="en-US" sz="2400" dirty="0" smtClean="0">
                <a:effectLst/>
                <a:latin typeface="Calibri" pitchFamily="34" charset="0"/>
              </a:rPr>
              <a:t>/</a:t>
            </a:r>
            <a:r>
              <a:rPr lang="ru-RU" sz="2400" dirty="0" smtClean="0">
                <a:effectLst/>
                <a:latin typeface="Calibri" pitchFamily="34" charset="0"/>
              </a:rPr>
              <a:t>м.</a:t>
            </a:r>
          </a:p>
          <a:p>
            <a:pPr marL="381000" indent="-381000" eaLnBrk="1" hangingPunct="1">
              <a:buClr>
                <a:schemeClr val="tx1"/>
              </a:buClr>
              <a:buSzTx/>
              <a:buFontTx/>
              <a:buChar char="•"/>
            </a:pPr>
            <a:r>
              <a:rPr lang="ru-RU" sz="2400" dirty="0" smtClean="0">
                <a:effectLst/>
                <a:latin typeface="Calibri" pitchFamily="34" charset="0"/>
              </a:rPr>
              <a:t>Антигистаминные препараты (</a:t>
            </a:r>
            <a:r>
              <a:rPr lang="ru-RU" sz="2400" b="1" dirty="0" smtClean="0">
                <a:effectLst/>
                <a:latin typeface="Calibri" pitchFamily="34" charset="0"/>
              </a:rPr>
              <a:t>димедрол </a:t>
            </a:r>
            <a:r>
              <a:rPr lang="ru-RU" sz="2400" dirty="0" smtClean="0">
                <a:effectLst/>
                <a:latin typeface="Calibri" pitchFamily="34" charset="0"/>
              </a:rPr>
              <a:t>1% - 1,0 в/м).</a:t>
            </a:r>
          </a:p>
          <a:p>
            <a:pPr marL="381000" indent="-381000" algn="ctr" eaLnBrk="1" hangingPunct="1">
              <a:buFont typeface="Wingdings" pitchFamily="2" charset="2"/>
              <a:buNone/>
            </a:pPr>
            <a:endParaRPr lang="ru-RU" sz="2400" b="1" dirty="0" smtClean="0">
              <a:solidFill>
                <a:srgbClr val="FF99FF"/>
              </a:solidFill>
              <a:effectLst/>
              <a:latin typeface="Calibri" pitchFamily="34" charset="0"/>
            </a:endParaRPr>
          </a:p>
          <a:p>
            <a:pPr marL="381000" indent="-381000" algn="ctr" eaLnBrk="1" hangingPunct="1">
              <a:buFont typeface="Wingdings" pitchFamily="2" charset="2"/>
              <a:buNone/>
            </a:pPr>
            <a:r>
              <a:rPr lang="ru-RU" sz="2400" b="1" dirty="0" smtClean="0">
                <a:solidFill>
                  <a:srgbClr val="FF33CC"/>
                </a:solidFill>
                <a:effectLst/>
                <a:latin typeface="Calibri" pitchFamily="34" charset="0"/>
              </a:rPr>
              <a:t>Анальгетики не вводить!</a:t>
            </a:r>
          </a:p>
          <a:p>
            <a:pPr marL="381000" indent="-381000" eaLnBrk="1" hangingPunct="1">
              <a:buClr>
                <a:schemeClr val="tx1"/>
              </a:buClr>
              <a:buSzTx/>
              <a:buFontTx/>
              <a:buNone/>
            </a:pPr>
            <a:endParaRPr lang="ru-RU" sz="2400" b="1" dirty="0" smtClean="0">
              <a:solidFill>
                <a:srgbClr val="FF33CC"/>
              </a:solidFill>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274638"/>
            <a:ext cx="8229600" cy="833437"/>
          </a:xfrm>
        </p:spPr>
        <p:txBody>
          <a:bodyPr/>
          <a:lstStyle/>
          <a:p>
            <a:pPr eaLnBrk="1" hangingPunct="1"/>
            <a:r>
              <a:rPr lang="ru-RU" sz="4800" smtClean="0">
                <a:effectLst/>
              </a:rPr>
              <a:t>Ущемленная грыжа</a:t>
            </a:r>
          </a:p>
        </p:txBody>
      </p:sp>
      <p:sp>
        <p:nvSpPr>
          <p:cNvPr id="44035" name="Rectangle 3"/>
          <p:cNvSpPr>
            <a:spLocks noGrp="1" noChangeArrowheads="1"/>
          </p:cNvSpPr>
          <p:nvPr>
            <p:ph type="body" sz="half" idx="1"/>
          </p:nvPr>
        </p:nvSpPr>
        <p:spPr>
          <a:xfrm>
            <a:off x="900113" y="1714488"/>
            <a:ext cx="7815291" cy="4929222"/>
          </a:xfrm>
        </p:spPr>
        <p:txBody>
          <a:bodyPr/>
          <a:lstStyle/>
          <a:p>
            <a:pPr marL="0" indent="0" algn="just" eaLnBrk="1" hangingPunct="1">
              <a:buFont typeface="Wingdings" pitchFamily="2" charset="2"/>
              <a:buNone/>
            </a:pPr>
            <a:r>
              <a:rPr lang="ru-RU" sz="2000" dirty="0" smtClean="0">
                <a:effectLst/>
                <a:latin typeface="Calibri" pitchFamily="34" charset="0"/>
              </a:rPr>
              <a:t>  </a:t>
            </a:r>
            <a:r>
              <a:rPr lang="ru-RU" sz="2000" b="1" dirty="0" smtClean="0">
                <a:effectLst/>
                <a:latin typeface="Calibri" pitchFamily="34" charset="0"/>
              </a:rPr>
              <a:t>Грыжа</a:t>
            </a:r>
            <a:r>
              <a:rPr lang="ru-RU" sz="2000" dirty="0" smtClean="0">
                <a:effectLst/>
                <a:latin typeface="Calibri" pitchFamily="34" charset="0"/>
              </a:rPr>
              <a:t> (лат. </a:t>
            </a:r>
            <a:r>
              <a:rPr lang="ru-RU" sz="2000" dirty="0" err="1" smtClean="0">
                <a:effectLst/>
                <a:latin typeface="Calibri" pitchFamily="34" charset="0"/>
              </a:rPr>
              <a:t>hernia</a:t>
            </a:r>
            <a:r>
              <a:rPr lang="ru-RU" sz="2000" dirty="0" smtClean="0">
                <a:effectLst/>
                <a:latin typeface="Calibri" pitchFamily="34" charset="0"/>
              </a:rPr>
              <a:t>) — выпячивание какого-либо органа целиком или частично под кожу, между мышцами или во внутренние карманы и полости через отверстия в анатомических образованиях. </a:t>
            </a:r>
            <a:endParaRPr lang="ru-RU" sz="2000" b="1" dirty="0" smtClean="0">
              <a:effectLst/>
              <a:latin typeface="Calibri" pitchFamily="34" charset="0"/>
            </a:endParaRPr>
          </a:p>
          <a:p>
            <a:pPr marL="0" indent="0" algn="just" eaLnBrk="1" hangingPunct="1">
              <a:spcBef>
                <a:spcPct val="0"/>
              </a:spcBef>
              <a:buFont typeface="Wingdings" pitchFamily="2" charset="2"/>
              <a:buNone/>
            </a:pPr>
            <a:endParaRPr lang="ru-RU" sz="2000" b="1" dirty="0" smtClean="0">
              <a:effectLst/>
              <a:latin typeface="Calibri" pitchFamily="34" charset="0"/>
            </a:endParaRPr>
          </a:p>
          <a:p>
            <a:pPr marL="0" indent="0" algn="just" eaLnBrk="1" hangingPunct="1">
              <a:buFont typeface="Wingdings" pitchFamily="2" charset="2"/>
              <a:buNone/>
            </a:pPr>
            <a:r>
              <a:rPr lang="ru-RU" sz="2000" b="1" dirty="0" smtClean="0">
                <a:effectLst/>
                <a:latin typeface="Calibri" pitchFamily="34" charset="0"/>
              </a:rPr>
              <a:t>Ущемление грыжи</a:t>
            </a:r>
            <a:r>
              <a:rPr lang="ru-RU" sz="2000" dirty="0" smtClean="0">
                <a:effectLst/>
                <a:latin typeface="Calibri" pitchFamily="34" charset="0"/>
              </a:rPr>
              <a:t> — внезапное </a:t>
            </a:r>
            <a:r>
              <a:rPr lang="ru-RU" sz="2000" dirty="0" err="1" smtClean="0">
                <a:effectLst/>
                <a:latin typeface="Calibri" pitchFamily="34" charset="0"/>
              </a:rPr>
              <a:t>сдавление</a:t>
            </a:r>
            <a:r>
              <a:rPr lang="ru-RU" sz="2000" dirty="0" smtClean="0">
                <a:effectLst/>
                <a:latin typeface="Calibri" pitchFamily="34" charset="0"/>
              </a:rPr>
              <a:t> содержимого грыжевого мешка, состоящего из внутренних органов (сальник, тонкая кишка, мочевой пузырь), покрытых брюшиной, в грыжевых воротах, что приводит к нарушению кровообращения и некрозу.</a:t>
            </a:r>
            <a:r>
              <a:rPr lang="ru-RU" sz="2000" b="1" dirty="0" smtClean="0">
                <a:effectLst/>
                <a:latin typeface="Calibri" pitchFamily="34" charset="0"/>
              </a:rPr>
              <a:t>         </a:t>
            </a:r>
          </a:p>
          <a:p>
            <a:pPr marL="0" indent="0" algn="just" eaLnBrk="1" hangingPunct="1">
              <a:lnSpc>
                <a:spcPct val="75000"/>
              </a:lnSpc>
              <a:buFont typeface="Wingdings" pitchFamily="2" charset="2"/>
              <a:buNone/>
            </a:pPr>
            <a:r>
              <a:rPr lang="ru-RU" sz="2000" b="1" dirty="0" smtClean="0">
                <a:effectLst/>
                <a:latin typeface="Calibri" pitchFamily="34" charset="0"/>
              </a:rPr>
              <a:t>                                        </a:t>
            </a:r>
            <a:endParaRPr lang="ru-RU" sz="2000" dirty="0" smtClean="0">
              <a:effectLst/>
              <a:latin typeface="Calibri" pitchFamily="34" charset="0"/>
            </a:endParaRPr>
          </a:p>
          <a:p>
            <a:pPr marL="0" indent="0" eaLnBrk="1" hangingPunct="1">
              <a:buFont typeface="Wingdings" pitchFamily="2" charset="2"/>
              <a:buNone/>
            </a:pPr>
            <a:r>
              <a:rPr lang="ru-RU" sz="2000" dirty="0" smtClean="0">
                <a:effectLst/>
                <a:latin typeface="Calibri" pitchFamily="34" charset="0"/>
              </a:rPr>
              <a:t>                                                                         Чаще у мужчин:</a:t>
            </a:r>
          </a:p>
          <a:p>
            <a:pPr marL="0" indent="0" eaLnBrk="1" hangingPunct="1">
              <a:buFont typeface="Wingdings" pitchFamily="2" charset="2"/>
              <a:buNone/>
            </a:pPr>
            <a:r>
              <a:rPr lang="ru-RU" sz="2000" dirty="0" smtClean="0">
                <a:effectLst/>
                <a:latin typeface="Calibri" pitchFamily="34" charset="0"/>
              </a:rPr>
              <a:t>                                                                         у детей М:Ж = 6:1 </a:t>
            </a:r>
          </a:p>
          <a:p>
            <a:pPr marL="0" indent="0" eaLnBrk="1" hangingPunct="1">
              <a:buFont typeface="Wingdings" pitchFamily="2" charset="2"/>
              <a:buNone/>
            </a:pPr>
            <a:r>
              <a:rPr lang="ru-RU" sz="2000" dirty="0" smtClean="0">
                <a:effectLst/>
                <a:latin typeface="Calibri" pitchFamily="34" charset="0"/>
              </a:rPr>
              <a:t>                                                                         у взрослых М:Ж = 20:1</a:t>
            </a:r>
          </a:p>
          <a:p>
            <a:pPr marL="0" indent="0" eaLnBrk="1" hangingPunct="1">
              <a:buFont typeface="Wingdings" pitchFamily="2" charset="2"/>
              <a:buNone/>
            </a:pPr>
            <a:r>
              <a:rPr lang="ru-RU" sz="2000" dirty="0" smtClean="0">
                <a:effectLst/>
                <a:latin typeface="Calibri" pitchFamily="34" charset="0"/>
              </a:rPr>
              <a:t>                         </a:t>
            </a:r>
          </a:p>
        </p:txBody>
      </p:sp>
      <p:sp>
        <p:nvSpPr>
          <p:cNvPr id="44036" name="Rectangle 4"/>
          <p:cNvSpPr>
            <a:spLocks noChangeArrowheads="1"/>
          </p:cNvSpPr>
          <p:nvPr/>
        </p:nvSpPr>
        <p:spPr bwMode="auto">
          <a:xfrm>
            <a:off x="1428728" y="4572008"/>
            <a:ext cx="3024188" cy="1938992"/>
          </a:xfrm>
          <a:prstGeom prst="rect">
            <a:avLst/>
          </a:prstGeom>
          <a:noFill/>
          <a:ln w="9525">
            <a:noFill/>
            <a:miter lim="800000"/>
            <a:headEnd/>
            <a:tailEnd/>
          </a:ln>
        </p:spPr>
        <p:txBody>
          <a:bodyPr wrap="square">
            <a:spAutoFit/>
          </a:bodyPr>
          <a:lstStyle/>
          <a:p>
            <a:r>
              <a:rPr lang="ru-RU" sz="2000" dirty="0">
                <a:latin typeface="Calibri" pitchFamily="34" charset="0"/>
              </a:rPr>
              <a:t>Частота отдельных грыж: </a:t>
            </a:r>
          </a:p>
          <a:p>
            <a:r>
              <a:rPr lang="ru-RU" sz="2000" dirty="0">
                <a:latin typeface="Calibri" pitchFamily="34" charset="0"/>
              </a:rPr>
              <a:t>- паховые - 86%      </a:t>
            </a:r>
          </a:p>
          <a:p>
            <a:r>
              <a:rPr lang="ru-RU" sz="2000" dirty="0">
                <a:latin typeface="Calibri" pitchFamily="34" charset="0"/>
              </a:rPr>
              <a:t>- пупочные - 4-6%</a:t>
            </a:r>
          </a:p>
          <a:p>
            <a:r>
              <a:rPr lang="ru-RU" sz="2000" dirty="0">
                <a:latin typeface="Calibri" pitchFamily="34" charset="0"/>
              </a:rPr>
              <a:t>- белой линии - 4%</a:t>
            </a:r>
          </a:p>
          <a:p>
            <a:r>
              <a:rPr lang="ru-RU" sz="2000" dirty="0">
                <a:latin typeface="Calibri" pitchFamily="34" charset="0"/>
              </a:rPr>
              <a:t>- бедренные - 3%      </a:t>
            </a:r>
          </a:p>
          <a:p>
            <a:r>
              <a:rPr lang="ru-RU" sz="2000" dirty="0">
                <a:latin typeface="Calibri" pitchFamily="34" charset="0"/>
              </a:rPr>
              <a:t>- прочие - 1%</a:t>
            </a:r>
          </a:p>
        </p:txBody>
      </p:sp>
    </p:spTree>
  </p:cSld>
  <p:clrMapOvr>
    <a:masterClrMapping/>
  </p:clrMapOvr>
  <p:transition spd="med">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1"/>
            <a:ext cx="8229600" cy="620687"/>
          </a:xfrm>
        </p:spPr>
        <p:txBody>
          <a:bodyPr/>
          <a:lstStyle/>
          <a:p>
            <a:pPr eaLnBrk="1" hangingPunct="1"/>
            <a:r>
              <a:rPr lang="ru-RU" sz="4800" dirty="0" smtClean="0">
                <a:effectLst/>
              </a:rPr>
              <a:t>Ущемленная грыжа</a:t>
            </a:r>
          </a:p>
        </p:txBody>
      </p:sp>
      <p:sp>
        <p:nvSpPr>
          <p:cNvPr id="45059" name="Rectangle 3"/>
          <p:cNvSpPr>
            <a:spLocks noGrp="1" noChangeArrowheads="1"/>
          </p:cNvSpPr>
          <p:nvPr>
            <p:ph type="body" sz="half" idx="1"/>
          </p:nvPr>
        </p:nvSpPr>
        <p:spPr>
          <a:xfrm>
            <a:off x="179512" y="548680"/>
            <a:ext cx="8784976" cy="6192688"/>
          </a:xfrm>
        </p:spPr>
        <p:txBody>
          <a:bodyPr/>
          <a:lstStyle/>
          <a:p>
            <a:pPr marL="274638" indent="-274638" algn="ctr" eaLnBrk="1" hangingPunct="1">
              <a:buFont typeface="Wingdings" pitchFamily="2" charset="2"/>
              <a:buNone/>
            </a:pPr>
            <a:r>
              <a:rPr lang="ru-RU" sz="2200" dirty="0" smtClean="0">
                <a:effectLst/>
                <a:latin typeface="Calibri" pitchFamily="34" charset="0"/>
              </a:rPr>
              <a:t>  </a:t>
            </a:r>
            <a:r>
              <a:rPr lang="ru-RU" sz="2200" b="1" dirty="0" smtClean="0">
                <a:effectLst/>
                <a:latin typeface="Calibri" pitchFamily="34" charset="0"/>
              </a:rPr>
              <a:t>Формы и механизмы ущемления:</a:t>
            </a:r>
            <a:endParaRPr lang="ru-RU" sz="2200" dirty="0" smtClean="0">
              <a:effectLst/>
              <a:latin typeface="Calibri" pitchFamily="34" charset="0"/>
            </a:endParaRPr>
          </a:p>
          <a:p>
            <a:pPr marL="274638" indent="-274638" eaLnBrk="1" hangingPunct="1">
              <a:buFont typeface="Wingdings" pitchFamily="2" charset="2"/>
              <a:buNone/>
            </a:pPr>
            <a:r>
              <a:rPr lang="ru-RU" sz="2200" dirty="0" smtClean="0">
                <a:effectLst/>
                <a:latin typeface="Calibri" pitchFamily="34" charset="0"/>
              </a:rPr>
              <a:t>1. эластическое:  напряжение брюшного пресса  -&gt; повышение внутрибрюшного давления  -&gt; при снятии напряжения  -&gt; ущемление.</a:t>
            </a:r>
          </a:p>
          <a:p>
            <a:pPr marL="274638" indent="-274638" eaLnBrk="1" hangingPunct="1">
              <a:buFont typeface="Wingdings" pitchFamily="2" charset="2"/>
              <a:buNone/>
            </a:pPr>
            <a:r>
              <a:rPr lang="ru-RU" sz="2200" dirty="0" smtClean="0">
                <a:effectLst/>
                <a:latin typeface="Calibri" pitchFamily="34" charset="0"/>
              </a:rPr>
              <a:t>2. каловое:  грыжевое содержимое - толстая  кишка.  Образуется плотная пробка  в  центральном отделе кишки;  происходит раздражение окружающей ткани + спазм -&gt; </a:t>
            </a:r>
            <a:r>
              <a:rPr lang="ru-RU" sz="2200" dirty="0" err="1" smtClean="0">
                <a:effectLst/>
                <a:latin typeface="Calibri" pitchFamily="34" charset="0"/>
              </a:rPr>
              <a:t>оконча</a:t>
            </a:r>
            <a:r>
              <a:rPr lang="ru-RU" sz="2200" dirty="0" smtClean="0">
                <a:effectLst/>
                <a:latin typeface="Calibri" pitchFamily="34" charset="0"/>
              </a:rPr>
              <a:t>-</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тельное сдавление. Чаще у пожилых людей.</a:t>
            </a:r>
          </a:p>
          <a:p>
            <a:pPr marL="274638" indent="-274638" eaLnBrk="1" hangingPunct="1">
              <a:buFont typeface="Wingdings" pitchFamily="2" charset="2"/>
              <a:buNone/>
            </a:pPr>
            <a:r>
              <a:rPr lang="ru-RU" sz="2200" dirty="0" smtClean="0">
                <a:effectLst/>
                <a:latin typeface="Calibri" pitchFamily="34" charset="0"/>
              </a:rPr>
              <a:t>3. </a:t>
            </a:r>
            <a:r>
              <a:rPr lang="ru-RU" sz="2200" dirty="0">
                <a:effectLst/>
                <a:latin typeface="Calibri" pitchFamily="34" charset="0"/>
              </a:rPr>
              <a:t>п</a:t>
            </a:r>
            <a:r>
              <a:rPr lang="ru-RU" sz="2200" dirty="0" smtClean="0">
                <a:effectLst/>
                <a:latin typeface="Calibri" pitchFamily="34" charset="0"/>
              </a:rPr>
              <a:t>ристеночное (грыжа Рихтера): состояние </a:t>
            </a:r>
            <a:r>
              <a:rPr lang="ru-RU" sz="2200" dirty="0" err="1" smtClean="0">
                <a:effectLst/>
                <a:latin typeface="Calibri" pitchFamily="34" charset="0"/>
              </a:rPr>
              <a:t>удовлетво</a:t>
            </a:r>
            <a:r>
              <a:rPr lang="ru-RU" sz="2200" dirty="0" smtClean="0">
                <a:effectLst/>
                <a:latin typeface="Calibri" pitchFamily="34" charset="0"/>
              </a:rPr>
              <a:t>-</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a:t>
            </a:r>
            <a:r>
              <a:rPr lang="ru-RU" sz="2200" dirty="0" err="1" smtClean="0">
                <a:effectLst/>
                <a:latin typeface="Calibri" pitchFamily="34" charset="0"/>
              </a:rPr>
              <a:t>рительное</a:t>
            </a:r>
            <a:r>
              <a:rPr lang="ru-RU" sz="2200" dirty="0" smtClean="0">
                <a:effectLst/>
                <a:latin typeface="Calibri" pitchFamily="34" charset="0"/>
              </a:rPr>
              <a:t>. Выраженная болезненность в </a:t>
            </a:r>
            <a:r>
              <a:rPr lang="ru-RU" sz="2200" dirty="0" err="1" smtClean="0">
                <a:effectLst/>
                <a:latin typeface="Calibri" pitchFamily="34" charset="0"/>
              </a:rPr>
              <a:t>невправля</a:t>
            </a:r>
            <a:r>
              <a:rPr lang="ru-RU" sz="2200" dirty="0" smtClean="0">
                <a:effectLst/>
                <a:latin typeface="Calibri" pitchFamily="34" charset="0"/>
              </a:rPr>
              <a:t>-</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a:t>
            </a:r>
            <a:r>
              <a:rPr lang="ru-RU" sz="2200" dirty="0" err="1" smtClean="0">
                <a:effectLst/>
                <a:latin typeface="Calibri" pitchFamily="34" charset="0"/>
              </a:rPr>
              <a:t>ющемся</a:t>
            </a:r>
            <a:r>
              <a:rPr lang="ru-RU" sz="2200" dirty="0" smtClean="0">
                <a:effectLst/>
                <a:latin typeface="Calibri" pitchFamily="34" charset="0"/>
              </a:rPr>
              <a:t> грыжевом выпячивании.</a:t>
            </a:r>
          </a:p>
          <a:p>
            <a:pPr marL="274638" indent="-274638" eaLnBrk="1" hangingPunct="1">
              <a:buFont typeface="Wingdings" pitchFamily="2" charset="2"/>
              <a:buNone/>
            </a:pPr>
            <a:r>
              <a:rPr lang="ru-RU" sz="2200" dirty="0" smtClean="0">
                <a:effectLst/>
                <a:latin typeface="Calibri" pitchFamily="34" charset="0"/>
              </a:rPr>
              <a:t>4. ретроградное: быстро присоединяются симптомы</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острой кишечной непроходимости. Затем развивает-</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a:t>
            </a:r>
            <a:r>
              <a:rPr lang="ru-RU" sz="2200" dirty="0" err="1" smtClean="0">
                <a:effectLst/>
                <a:latin typeface="Calibri" pitchFamily="34" charset="0"/>
              </a:rPr>
              <a:t>ся</a:t>
            </a:r>
            <a:r>
              <a:rPr lang="ru-RU" sz="2200" dirty="0" smtClean="0">
                <a:effectLst/>
                <a:latin typeface="Calibri" pitchFamily="34" charset="0"/>
              </a:rPr>
              <a:t> разлитой перитонит.</a:t>
            </a:r>
          </a:p>
          <a:p>
            <a:pPr marL="274638" indent="-274638" eaLnBrk="1" hangingPunct="1">
              <a:buFont typeface="Wingdings" pitchFamily="2" charset="2"/>
              <a:buNone/>
            </a:pPr>
            <a:r>
              <a:rPr lang="ru-RU" sz="2200" dirty="0" smtClean="0">
                <a:effectLst/>
                <a:latin typeface="Calibri" pitchFamily="34" charset="0"/>
              </a:rPr>
              <a:t>5. </a:t>
            </a:r>
            <a:r>
              <a:rPr lang="ru-RU" sz="2200" dirty="0">
                <a:effectLst/>
                <a:latin typeface="Calibri" pitchFamily="34" charset="0"/>
              </a:rPr>
              <a:t>г</a:t>
            </a:r>
            <a:r>
              <a:rPr lang="ru-RU" sz="2200" dirty="0" smtClean="0">
                <a:effectLst/>
                <a:latin typeface="Calibri" pitchFamily="34" charset="0"/>
              </a:rPr>
              <a:t>рыжа </a:t>
            </a:r>
            <a:r>
              <a:rPr lang="ru-RU" sz="2200" dirty="0" err="1" smtClean="0">
                <a:effectLst/>
                <a:latin typeface="Calibri" pitchFamily="34" charset="0"/>
              </a:rPr>
              <a:t>Литтре</a:t>
            </a:r>
            <a:r>
              <a:rPr lang="ru-RU" sz="2200" dirty="0" smtClean="0">
                <a:effectLst/>
                <a:latin typeface="Calibri" pitchFamily="34" charset="0"/>
              </a:rPr>
              <a:t>: ущемление дивертикула </a:t>
            </a:r>
            <a:r>
              <a:rPr lang="ru-RU" sz="2200" dirty="0" err="1" smtClean="0">
                <a:effectLst/>
                <a:latin typeface="Calibri" pitchFamily="34" charset="0"/>
              </a:rPr>
              <a:t>Меккеля</a:t>
            </a:r>
            <a:r>
              <a:rPr lang="ru-RU" sz="2200" dirty="0" smtClean="0">
                <a:effectLst/>
                <a:latin typeface="Calibri" pitchFamily="34" charset="0"/>
              </a:rPr>
              <a:t> при</a:t>
            </a:r>
          </a:p>
          <a:p>
            <a:pPr marL="274638" indent="-274638" eaLnBrk="1" hangingPunct="1">
              <a:buFont typeface="Wingdings" pitchFamily="2" charset="2"/>
              <a:buNone/>
            </a:pPr>
            <a:r>
              <a:rPr lang="ru-RU" sz="2200" dirty="0">
                <a:effectLst/>
                <a:latin typeface="Calibri" pitchFamily="34" charset="0"/>
              </a:rPr>
              <a:t> </a:t>
            </a:r>
            <a:r>
              <a:rPr lang="ru-RU" sz="2200" dirty="0" smtClean="0">
                <a:effectLst/>
                <a:latin typeface="Calibri" pitchFamily="34" charset="0"/>
              </a:rPr>
              <a:t>    паховой грыже.</a:t>
            </a: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48264" y="2708920"/>
            <a:ext cx="1967880" cy="1800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948264" y="4725144"/>
            <a:ext cx="1967880" cy="17281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57200" y="274638"/>
            <a:ext cx="8229600" cy="833437"/>
          </a:xfrm>
        </p:spPr>
        <p:txBody>
          <a:bodyPr/>
          <a:lstStyle/>
          <a:p>
            <a:pPr eaLnBrk="1" hangingPunct="1"/>
            <a:r>
              <a:rPr lang="ru-RU" sz="4800" smtClean="0">
                <a:effectLst/>
              </a:rPr>
              <a:t>Ущемленная грыжа</a:t>
            </a:r>
          </a:p>
        </p:txBody>
      </p:sp>
      <p:sp>
        <p:nvSpPr>
          <p:cNvPr id="46083" name="Rectangle 3"/>
          <p:cNvSpPr>
            <a:spLocks noGrp="1" noChangeArrowheads="1"/>
          </p:cNvSpPr>
          <p:nvPr>
            <p:ph type="body" sz="half" idx="1"/>
          </p:nvPr>
        </p:nvSpPr>
        <p:spPr>
          <a:xfrm>
            <a:off x="323528" y="1341438"/>
            <a:ext cx="8568951" cy="5327922"/>
          </a:xfrm>
        </p:spPr>
        <p:txBody>
          <a:bodyPr/>
          <a:lstStyle/>
          <a:p>
            <a:pPr marL="182563" indent="-182563" algn="ctr" eaLnBrk="1" hangingPunct="1">
              <a:lnSpc>
                <a:spcPct val="80000"/>
              </a:lnSpc>
              <a:buFont typeface="Wingdings" pitchFamily="2" charset="2"/>
              <a:buNone/>
            </a:pPr>
            <a:r>
              <a:rPr lang="ru-RU" sz="2400" dirty="0" smtClean="0">
                <a:effectLst/>
                <a:latin typeface="Calibri" pitchFamily="34" charset="0"/>
              </a:rPr>
              <a:t>  </a:t>
            </a:r>
            <a:r>
              <a:rPr lang="ru-RU" sz="2400" b="1" dirty="0" smtClean="0">
                <a:effectLst/>
                <a:latin typeface="Calibri" pitchFamily="34" charset="0"/>
              </a:rPr>
              <a:t>Клиническая картина</a:t>
            </a:r>
          </a:p>
          <a:p>
            <a:pPr marL="182563" indent="-182563" eaLnBrk="1" hangingPunct="1">
              <a:lnSpc>
                <a:spcPct val="80000"/>
              </a:lnSpc>
              <a:buFont typeface="Wingdings" pitchFamily="2" charset="2"/>
              <a:buNone/>
            </a:pPr>
            <a:endParaRPr lang="ru-RU" sz="2400" dirty="0" smtClean="0">
              <a:effectLst/>
              <a:latin typeface="Calibri" pitchFamily="34" charset="0"/>
            </a:endParaRPr>
          </a:p>
          <a:p>
            <a:pPr marL="182563" indent="-182563" eaLnBrk="1" hangingPunct="1">
              <a:lnSpc>
                <a:spcPct val="80000"/>
              </a:lnSpc>
              <a:buFont typeface="Wingdings" pitchFamily="2" charset="2"/>
              <a:buNone/>
            </a:pPr>
            <a:r>
              <a:rPr lang="ru-RU" sz="2400" dirty="0" smtClean="0">
                <a:effectLst/>
                <a:latin typeface="Calibri" pitchFamily="34" charset="0"/>
              </a:rPr>
              <a:t>Характерные местные признаки ущемления грыжи:</a:t>
            </a:r>
          </a:p>
          <a:p>
            <a:pPr marL="182563" indent="-182563" eaLnBrk="1" hangingPunct="1">
              <a:lnSpc>
                <a:spcPct val="80000"/>
              </a:lnSpc>
              <a:buFont typeface="Wingdings" pitchFamily="2" charset="2"/>
              <a:buNone/>
            </a:pPr>
            <a:endParaRPr lang="ru-RU" sz="2400" dirty="0" smtClean="0">
              <a:effectLst/>
              <a:latin typeface="Calibri" pitchFamily="34" charset="0"/>
            </a:endParaRPr>
          </a:p>
          <a:p>
            <a:pPr marL="182563" indent="-182563" eaLnBrk="1" hangingPunct="1">
              <a:lnSpc>
                <a:spcPct val="80000"/>
              </a:lnSpc>
            </a:pPr>
            <a:r>
              <a:rPr lang="ru-RU" sz="2400" dirty="0" smtClean="0">
                <a:effectLst/>
                <a:latin typeface="Calibri" pitchFamily="34" charset="0"/>
              </a:rPr>
              <a:t>острое, внезапное начало;</a:t>
            </a:r>
          </a:p>
          <a:p>
            <a:pPr marL="182563" indent="-182563" eaLnBrk="1" hangingPunct="1">
              <a:lnSpc>
                <a:spcPct val="80000"/>
              </a:lnSpc>
            </a:pPr>
            <a:r>
              <a:rPr lang="ru-RU" sz="2400" dirty="0" smtClean="0">
                <a:effectLst/>
                <a:latin typeface="Calibri" pitchFamily="34" charset="0"/>
              </a:rPr>
              <a:t>резкая боль в области грыжи или по всему животу;</a:t>
            </a:r>
          </a:p>
          <a:p>
            <a:pPr marL="182563" indent="-182563" eaLnBrk="1" hangingPunct="1">
              <a:lnSpc>
                <a:spcPct val="80000"/>
              </a:lnSpc>
            </a:pPr>
            <a:r>
              <a:rPr lang="ru-RU" sz="2400" dirty="0" smtClean="0">
                <a:effectLst/>
                <a:latin typeface="Calibri" pitchFamily="34" charset="0"/>
              </a:rPr>
              <a:t>«</a:t>
            </a:r>
            <a:r>
              <a:rPr lang="ru-RU" sz="2400" dirty="0" err="1" smtClean="0">
                <a:effectLst/>
                <a:latin typeface="Calibri" pitchFamily="34" charset="0"/>
              </a:rPr>
              <a:t>невправимость</a:t>
            </a:r>
            <a:r>
              <a:rPr lang="ru-RU" sz="2400" dirty="0" smtClean="0">
                <a:effectLst/>
                <a:latin typeface="Calibri" pitchFamily="34" charset="0"/>
              </a:rPr>
              <a:t>» грыжи;</a:t>
            </a:r>
          </a:p>
          <a:p>
            <a:pPr marL="182563" indent="-182563" eaLnBrk="1" hangingPunct="1">
              <a:lnSpc>
                <a:spcPct val="80000"/>
              </a:lnSpc>
            </a:pPr>
            <a:r>
              <a:rPr lang="ru-RU" sz="2400" dirty="0" smtClean="0">
                <a:effectLst/>
                <a:latin typeface="Calibri" pitchFamily="34" charset="0"/>
              </a:rPr>
              <a:t>напряжение и болезненность грыжевого выпячивания;</a:t>
            </a:r>
          </a:p>
          <a:p>
            <a:pPr marL="182563" indent="-182563" eaLnBrk="1" hangingPunct="1">
              <a:lnSpc>
                <a:spcPct val="80000"/>
              </a:lnSpc>
            </a:pPr>
            <a:r>
              <a:rPr lang="ru-RU" sz="2400" dirty="0" smtClean="0">
                <a:effectLst/>
                <a:latin typeface="Calibri" pitchFamily="34" charset="0"/>
              </a:rPr>
              <a:t>отсутствие передачи кашлевого толчка на грыжевое выпячивание;</a:t>
            </a:r>
          </a:p>
          <a:p>
            <a:pPr marL="182563" indent="-182563" eaLnBrk="1" hangingPunct="1">
              <a:lnSpc>
                <a:spcPct val="80000"/>
              </a:lnSpc>
            </a:pPr>
            <a:r>
              <a:rPr lang="ru-RU" sz="2400" dirty="0" smtClean="0">
                <a:effectLst/>
                <a:latin typeface="Calibri" pitchFamily="34" charset="0"/>
              </a:rPr>
              <a:t>Положительный симптом </a:t>
            </a:r>
            <a:r>
              <a:rPr lang="ru-RU" sz="2400" dirty="0" err="1" smtClean="0">
                <a:effectLst/>
                <a:latin typeface="Calibri" pitchFamily="34" charset="0"/>
              </a:rPr>
              <a:t>Щеткина-Блюмберга</a:t>
            </a:r>
            <a:r>
              <a:rPr lang="ru-RU" sz="2400" dirty="0" smtClean="0">
                <a:effectLst/>
                <a:latin typeface="Calibri" pitchFamily="34" charset="0"/>
              </a:rPr>
              <a:t>.</a:t>
            </a:r>
          </a:p>
          <a:p>
            <a:pPr marL="0" indent="0" eaLnBrk="1" hangingPunct="1">
              <a:lnSpc>
                <a:spcPct val="80000"/>
              </a:lnSpc>
              <a:buNone/>
            </a:pPr>
            <a:endParaRPr lang="ru-RU" sz="2400" dirty="0" smtClean="0">
              <a:effectLst/>
              <a:latin typeface="Calibri" pitchFamily="34" charset="0"/>
            </a:endParaRPr>
          </a:p>
          <a:p>
            <a:pPr marL="182563" indent="-182563" eaLnBrk="1" hangingPunct="1">
              <a:lnSpc>
                <a:spcPct val="80000"/>
              </a:lnSpc>
              <a:buFont typeface="Wingdings" pitchFamily="2" charset="2"/>
              <a:buNone/>
            </a:pPr>
            <a:r>
              <a:rPr lang="ru-RU" sz="2400" dirty="0" smtClean="0">
                <a:effectLst/>
                <a:latin typeface="Calibri" pitchFamily="34" charset="0"/>
              </a:rPr>
              <a:t>Боли постепенно стихают по мере развития некроза.</a:t>
            </a:r>
          </a:p>
        </p:txBody>
      </p:sp>
    </p:spTree>
  </p:cSld>
  <p:clrMapOvr>
    <a:masterClrMapping/>
  </p:clrMapOvr>
  <p:transition spd="med">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274638"/>
            <a:ext cx="8229600" cy="833437"/>
          </a:xfrm>
        </p:spPr>
        <p:txBody>
          <a:bodyPr/>
          <a:lstStyle/>
          <a:p>
            <a:pPr eaLnBrk="1" hangingPunct="1"/>
            <a:r>
              <a:rPr lang="ru-RU" sz="4800" smtClean="0">
                <a:effectLst/>
              </a:rPr>
              <a:t>Ущемленная грыжа</a:t>
            </a:r>
          </a:p>
        </p:txBody>
      </p:sp>
      <p:sp>
        <p:nvSpPr>
          <p:cNvPr id="47107" name="Rectangle 3"/>
          <p:cNvSpPr>
            <a:spLocks noGrp="1" noChangeArrowheads="1"/>
          </p:cNvSpPr>
          <p:nvPr>
            <p:ph type="body" sz="half" idx="1"/>
          </p:nvPr>
        </p:nvSpPr>
        <p:spPr>
          <a:xfrm>
            <a:off x="642910" y="1341438"/>
            <a:ext cx="7929617" cy="5111750"/>
          </a:xfrm>
        </p:spPr>
        <p:txBody>
          <a:bodyPr/>
          <a:lstStyle/>
          <a:p>
            <a:pPr marL="381000" indent="-381000" algn="ctr" eaLnBrk="1" hangingPunct="1">
              <a:buFont typeface="Wingdings" pitchFamily="2" charset="2"/>
              <a:buNone/>
            </a:pPr>
            <a:r>
              <a:rPr lang="ru-RU" sz="2200" dirty="0" smtClean="0">
                <a:effectLst/>
                <a:latin typeface="Calibri" pitchFamily="34" charset="0"/>
              </a:rPr>
              <a:t>  </a:t>
            </a:r>
            <a:r>
              <a:rPr lang="ru-RU" sz="2200" b="1" dirty="0" smtClean="0">
                <a:effectLst/>
                <a:latin typeface="Calibri" pitchFamily="34" charset="0"/>
              </a:rPr>
              <a:t>Неотложная помощь.</a:t>
            </a:r>
          </a:p>
          <a:p>
            <a:pPr marL="381000" indent="-381000" eaLnBrk="1" hangingPunct="1">
              <a:spcBef>
                <a:spcPct val="0"/>
              </a:spcBef>
              <a:buFont typeface="Wingdings" pitchFamily="2" charset="2"/>
              <a:buNone/>
            </a:pPr>
            <a:endParaRPr lang="ru-RU" sz="1600" b="1" dirty="0" smtClean="0">
              <a:effectLst/>
              <a:latin typeface="Calibri" pitchFamily="34" charset="0"/>
            </a:endParaRPr>
          </a:p>
          <a:p>
            <a:pPr marL="381000" indent="-381000" eaLnBrk="1" hangingPunct="1">
              <a:spcBef>
                <a:spcPct val="0"/>
              </a:spcBef>
            </a:pPr>
            <a:r>
              <a:rPr lang="ru-RU" sz="2200" dirty="0" smtClean="0">
                <a:effectLst/>
                <a:latin typeface="Calibri" pitchFamily="34" charset="0"/>
              </a:rPr>
              <a:t>Срочная госпитализация в хирургическое отделение. </a:t>
            </a:r>
          </a:p>
          <a:p>
            <a:pPr marL="381000" indent="-381000" eaLnBrk="1" hangingPunct="1">
              <a:spcBef>
                <a:spcPct val="0"/>
              </a:spcBef>
            </a:pPr>
            <a:r>
              <a:rPr lang="ru-RU" sz="2200" dirty="0" smtClean="0">
                <a:effectLst/>
                <a:latin typeface="Calibri" pitchFamily="34" charset="0"/>
              </a:rPr>
              <a:t>Транспортировка лёжа на носилках.</a:t>
            </a:r>
          </a:p>
          <a:p>
            <a:pPr marL="381000" indent="-381000" eaLnBrk="1" hangingPunct="1">
              <a:spcBef>
                <a:spcPct val="0"/>
              </a:spcBef>
            </a:pPr>
            <a:r>
              <a:rPr lang="ru-RU" sz="2200" dirty="0" smtClean="0">
                <a:effectLst/>
                <a:latin typeface="Calibri" pitchFamily="34" charset="0"/>
              </a:rPr>
              <a:t>Обеспечение венозного доступа, мониторинг АД и ЧСС и поддержание витальных функций.</a:t>
            </a:r>
          </a:p>
          <a:p>
            <a:pPr marL="381000" indent="-381000" eaLnBrk="1" hangingPunct="1">
              <a:spcBef>
                <a:spcPts val="1200"/>
              </a:spcBef>
            </a:pPr>
            <a:r>
              <a:rPr lang="ru-RU" sz="2200" dirty="0" smtClean="0">
                <a:effectLst/>
                <a:latin typeface="Calibri" pitchFamily="34" charset="0"/>
              </a:rPr>
              <a:t>При вправлении грыжи до прибытия бригады СМП, во время осмотра или при транспортировке в стационар показана доставка в хирургическое отделение с диагнозом </a:t>
            </a:r>
          </a:p>
          <a:p>
            <a:pPr marL="381000" indent="-381000" eaLnBrk="1" hangingPunct="1">
              <a:spcBef>
                <a:spcPts val="600"/>
              </a:spcBef>
              <a:spcAft>
                <a:spcPts val="600"/>
              </a:spcAft>
              <a:buNone/>
            </a:pPr>
            <a:r>
              <a:rPr lang="ru-RU" sz="2200" i="1" dirty="0" smtClean="0">
                <a:effectLst/>
                <a:latin typeface="Calibri" pitchFamily="34" charset="0"/>
              </a:rPr>
              <a:t>       </a:t>
            </a:r>
            <a:r>
              <a:rPr lang="ru-RU" sz="2200" b="1" i="1" dirty="0" smtClean="0">
                <a:effectLst/>
                <a:latin typeface="Calibri" pitchFamily="34" charset="0"/>
              </a:rPr>
              <a:t>«Ущемлённая грыжа, вправившаяся самостоятельно»</a:t>
            </a:r>
            <a:r>
              <a:rPr lang="ru-RU" sz="2200" b="1" dirty="0" smtClean="0">
                <a:effectLst/>
                <a:latin typeface="Calibri" pitchFamily="34" charset="0"/>
              </a:rPr>
              <a:t> </a:t>
            </a:r>
          </a:p>
          <a:p>
            <a:pPr marL="381000" indent="-19050" eaLnBrk="1" hangingPunct="1">
              <a:spcBef>
                <a:spcPts val="0"/>
              </a:spcBef>
              <a:buNone/>
            </a:pPr>
            <a:r>
              <a:rPr lang="ru-RU" sz="2200" dirty="0" smtClean="0">
                <a:effectLst/>
                <a:latin typeface="Calibri" pitchFamily="34" charset="0"/>
              </a:rPr>
              <a:t>с указанием давности и длительности ущемления.</a:t>
            </a:r>
          </a:p>
          <a:p>
            <a:pPr marL="381000" indent="-381000" algn="ctr" eaLnBrk="1" hangingPunct="1">
              <a:spcBef>
                <a:spcPts val="0"/>
              </a:spcBef>
              <a:buFont typeface="Wingdings" pitchFamily="2" charset="2"/>
              <a:buNone/>
            </a:pPr>
            <a:endParaRPr lang="ru-RU" sz="1600" b="1" dirty="0" smtClean="0">
              <a:solidFill>
                <a:srgbClr val="FF33CC"/>
              </a:solidFill>
              <a:effectLst/>
              <a:latin typeface="Calibri" pitchFamily="34" charset="0"/>
            </a:endParaRPr>
          </a:p>
          <a:p>
            <a:pPr marL="381000" indent="-381000" algn="ctr" eaLnBrk="1" hangingPunct="1">
              <a:buFont typeface="Wingdings" pitchFamily="2" charset="2"/>
              <a:buNone/>
            </a:pPr>
            <a:r>
              <a:rPr lang="ru-RU" sz="2200" b="1" dirty="0" smtClean="0">
                <a:solidFill>
                  <a:srgbClr val="FF33CC"/>
                </a:solidFill>
                <a:effectLst/>
                <a:latin typeface="Calibri" pitchFamily="34" charset="0"/>
              </a:rPr>
              <a:t>Анальгетики, </a:t>
            </a:r>
            <a:r>
              <a:rPr lang="ru-RU" sz="2200" b="1" dirty="0" err="1" smtClean="0">
                <a:solidFill>
                  <a:srgbClr val="FF33CC"/>
                </a:solidFill>
                <a:effectLst/>
                <a:latin typeface="Calibri" pitchFamily="34" charset="0"/>
              </a:rPr>
              <a:t>спазмолитики</a:t>
            </a:r>
            <a:r>
              <a:rPr lang="ru-RU" sz="2200" b="1" dirty="0" smtClean="0">
                <a:solidFill>
                  <a:srgbClr val="FF33CC"/>
                </a:solidFill>
                <a:effectLst/>
                <a:latin typeface="Calibri" pitchFamily="34" charset="0"/>
              </a:rPr>
              <a:t> не вводить!</a:t>
            </a:r>
          </a:p>
          <a:p>
            <a:pPr marL="381000" indent="-381000" algn="ctr" eaLnBrk="1" hangingPunct="1">
              <a:buFont typeface="Wingdings" pitchFamily="2" charset="2"/>
              <a:buNone/>
            </a:pPr>
            <a:r>
              <a:rPr lang="ru-RU" sz="2200" b="1" dirty="0" smtClean="0">
                <a:solidFill>
                  <a:srgbClr val="FF33CC"/>
                </a:solidFill>
                <a:effectLst/>
                <a:latin typeface="Calibri" pitchFamily="34" charset="0"/>
              </a:rPr>
              <a:t>Грыжу самостоятельно не вправлять!</a:t>
            </a:r>
          </a:p>
          <a:p>
            <a:pPr marL="381000" indent="-381000" eaLnBrk="1" hangingPunct="1">
              <a:buClr>
                <a:schemeClr val="tx1"/>
              </a:buClr>
              <a:buSzTx/>
              <a:buFontTx/>
              <a:buNone/>
            </a:pPr>
            <a:endParaRPr lang="ru-RU" sz="2200" b="1" dirty="0" smtClean="0">
              <a:solidFill>
                <a:srgbClr val="FF33CC"/>
              </a:solidFill>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274638"/>
            <a:ext cx="8229600" cy="1057275"/>
          </a:xfrm>
        </p:spPr>
        <p:txBody>
          <a:bodyPr/>
          <a:lstStyle/>
          <a:p>
            <a:pPr eaLnBrk="1" hangingPunct="1"/>
            <a:r>
              <a:rPr lang="ru-RU" sz="5400" smtClean="0">
                <a:effectLst/>
              </a:rPr>
              <a:t>Перитонит</a:t>
            </a:r>
          </a:p>
        </p:txBody>
      </p:sp>
      <p:sp>
        <p:nvSpPr>
          <p:cNvPr id="48131" name="Rectangle 3"/>
          <p:cNvSpPr>
            <a:spLocks noGrp="1" noChangeArrowheads="1"/>
          </p:cNvSpPr>
          <p:nvPr>
            <p:ph type="body" sz="half" idx="1"/>
          </p:nvPr>
        </p:nvSpPr>
        <p:spPr>
          <a:xfrm>
            <a:off x="900113" y="1844675"/>
            <a:ext cx="7775575" cy="4608513"/>
          </a:xfrm>
        </p:spPr>
        <p:txBody>
          <a:bodyPr/>
          <a:lstStyle/>
          <a:p>
            <a:pPr marL="0" indent="0" algn="ctr" eaLnBrk="1" hangingPunct="1">
              <a:buFont typeface="Wingdings" pitchFamily="2" charset="2"/>
              <a:buNone/>
            </a:pPr>
            <a:r>
              <a:rPr lang="ru-RU" sz="2500" dirty="0" smtClean="0">
                <a:effectLst/>
                <a:latin typeface="Calibri" pitchFamily="34" charset="0"/>
              </a:rPr>
              <a:t>  (</a:t>
            </a:r>
            <a:r>
              <a:rPr lang="ru-RU" sz="2500" dirty="0" err="1" smtClean="0">
                <a:effectLst/>
                <a:latin typeface="Calibri" pitchFamily="34" charset="0"/>
              </a:rPr>
              <a:t>peritonitis</a:t>
            </a:r>
            <a:r>
              <a:rPr lang="ru-RU" sz="2500" dirty="0" smtClean="0">
                <a:effectLst/>
                <a:latin typeface="Calibri" pitchFamily="34" charset="0"/>
              </a:rPr>
              <a:t>; анат. </a:t>
            </a:r>
            <a:r>
              <a:rPr lang="ru-RU" sz="2500" dirty="0" err="1" smtClean="0">
                <a:effectLst/>
                <a:latin typeface="Calibri" pitchFamily="34" charset="0"/>
              </a:rPr>
              <a:t>peritoneum</a:t>
            </a:r>
            <a:r>
              <a:rPr lang="ru-RU" sz="2500" dirty="0" smtClean="0">
                <a:effectLst/>
                <a:latin typeface="Calibri" pitchFamily="34" charset="0"/>
              </a:rPr>
              <a:t> брюшина + -</a:t>
            </a:r>
            <a:r>
              <a:rPr lang="ru-RU" sz="2500" dirty="0" err="1" smtClean="0">
                <a:effectLst/>
                <a:latin typeface="Calibri" pitchFamily="34" charset="0"/>
              </a:rPr>
              <a:t>itis</a:t>
            </a:r>
            <a:r>
              <a:rPr lang="ru-RU" sz="2500" dirty="0" smtClean="0">
                <a:effectLst/>
                <a:latin typeface="Calibri" pitchFamily="34" charset="0"/>
              </a:rPr>
              <a:t>) — воспаление висцеральной и париетальной брюшины, сопровождающееся выраженной интоксикацией и значительными нарушениями гомеостаза. </a:t>
            </a:r>
          </a:p>
          <a:p>
            <a:pPr marL="381000" indent="-381000" eaLnBrk="1" hangingPunct="1">
              <a:spcBef>
                <a:spcPct val="0"/>
              </a:spcBef>
              <a:buFont typeface="Wingdings" pitchFamily="2" charset="2"/>
              <a:buNone/>
            </a:pPr>
            <a:endParaRPr lang="ru-RU" sz="2500" dirty="0" smtClean="0">
              <a:solidFill>
                <a:srgbClr val="FF99FF"/>
              </a:solidFill>
              <a:effectLst/>
              <a:latin typeface="Calibri" pitchFamily="34" charset="0"/>
            </a:endParaRPr>
          </a:p>
          <a:p>
            <a:pPr marL="381000" indent="-381000" eaLnBrk="1" hangingPunct="1">
              <a:buClr>
                <a:schemeClr val="tx1"/>
              </a:buClr>
              <a:buSzTx/>
              <a:buFontTx/>
              <a:buNone/>
            </a:pPr>
            <a:endParaRPr lang="ru-RU" sz="2500" b="1"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74638"/>
            <a:ext cx="8229600" cy="833437"/>
          </a:xfrm>
        </p:spPr>
        <p:txBody>
          <a:bodyPr/>
          <a:lstStyle/>
          <a:p>
            <a:pPr eaLnBrk="1" hangingPunct="1"/>
            <a:r>
              <a:rPr lang="ru-RU" sz="5400" smtClean="0">
                <a:effectLst/>
              </a:rPr>
              <a:t>Перитонит</a:t>
            </a:r>
          </a:p>
        </p:txBody>
      </p:sp>
      <p:sp>
        <p:nvSpPr>
          <p:cNvPr id="49155" name="Rectangle 3"/>
          <p:cNvSpPr>
            <a:spLocks noGrp="1" noChangeArrowheads="1"/>
          </p:cNvSpPr>
          <p:nvPr>
            <p:ph type="body" sz="half" idx="1"/>
          </p:nvPr>
        </p:nvSpPr>
        <p:spPr>
          <a:xfrm>
            <a:off x="900113" y="1268412"/>
            <a:ext cx="7920037" cy="5256931"/>
          </a:xfrm>
        </p:spPr>
        <p:txBody>
          <a:bodyPr/>
          <a:lstStyle/>
          <a:p>
            <a:pPr marL="381000" indent="-381000" algn="ctr" eaLnBrk="1" hangingPunct="1">
              <a:buFont typeface="Wingdings" pitchFamily="2" charset="2"/>
              <a:buNone/>
            </a:pPr>
            <a:r>
              <a:rPr lang="ru-RU" sz="2400" b="1" dirty="0" smtClean="0">
                <a:effectLst/>
                <a:latin typeface="Calibri" pitchFamily="34" charset="0"/>
              </a:rPr>
              <a:t>  Классификация</a:t>
            </a:r>
          </a:p>
          <a:p>
            <a:pPr marL="381000" indent="-381000" eaLnBrk="1" hangingPunct="1">
              <a:buFont typeface="Wingdings" pitchFamily="2" charset="2"/>
              <a:buNone/>
            </a:pPr>
            <a:endParaRPr lang="ru-RU" sz="1000" dirty="0" smtClean="0">
              <a:effectLst/>
              <a:latin typeface="Calibri" pitchFamily="34" charset="0"/>
            </a:endParaRPr>
          </a:p>
          <a:p>
            <a:pPr marL="381000" indent="-381000" eaLnBrk="1" hangingPunct="1">
              <a:buFont typeface="Wingdings" pitchFamily="2" charset="2"/>
              <a:buNone/>
            </a:pPr>
            <a:r>
              <a:rPr lang="ru-RU" sz="2000" dirty="0" smtClean="0">
                <a:effectLst/>
                <a:latin typeface="Calibri" pitchFamily="34" charset="0"/>
              </a:rPr>
              <a:t>Различают:</a:t>
            </a:r>
          </a:p>
          <a:p>
            <a:pPr marL="381000" indent="-381000" eaLnBrk="1" hangingPunct="1">
              <a:buFont typeface="Wingdings" pitchFamily="2" charset="2"/>
              <a:buNone/>
            </a:pPr>
            <a:r>
              <a:rPr lang="ru-RU" sz="2000" dirty="0" smtClean="0">
                <a:effectLst/>
                <a:latin typeface="Calibri" pitchFamily="34" charset="0"/>
              </a:rPr>
              <a:t>1.  </a:t>
            </a:r>
            <a:r>
              <a:rPr lang="ru-RU" sz="2000" i="1" dirty="0" smtClean="0">
                <a:effectLst/>
                <a:latin typeface="Calibri" pitchFamily="34" charset="0"/>
              </a:rPr>
              <a:t>Первичный</a:t>
            </a:r>
            <a:r>
              <a:rPr lang="ru-RU" sz="2000" dirty="0" smtClean="0">
                <a:effectLst/>
                <a:latin typeface="Calibri" pitchFamily="34" charset="0"/>
              </a:rPr>
              <a:t> - обусловлен поражением брюшины </a:t>
            </a:r>
            <a:r>
              <a:rPr lang="ru-RU" sz="2000" dirty="0" err="1" smtClean="0">
                <a:effectLst/>
                <a:latin typeface="Calibri" pitchFamily="34" charset="0"/>
              </a:rPr>
              <a:t>микроорганиз-мами</a:t>
            </a:r>
            <a:r>
              <a:rPr lang="ru-RU" sz="2000" dirty="0" smtClean="0">
                <a:effectLst/>
                <a:latin typeface="Calibri" pitchFamily="34" charset="0"/>
              </a:rPr>
              <a:t>, проникшими гематогенным, </a:t>
            </a:r>
            <a:r>
              <a:rPr lang="ru-RU" sz="2000" dirty="0" err="1" smtClean="0">
                <a:effectLst/>
                <a:latin typeface="Calibri" pitchFamily="34" charset="0"/>
              </a:rPr>
              <a:t>лимфогенным</a:t>
            </a:r>
            <a:r>
              <a:rPr lang="ru-RU" sz="2000" dirty="0" smtClean="0">
                <a:effectLst/>
                <a:latin typeface="Calibri" pitchFamily="34" charset="0"/>
              </a:rPr>
              <a:t> путем или через маточные трубы. </a:t>
            </a:r>
          </a:p>
          <a:p>
            <a:pPr marL="381000" indent="-381000" eaLnBrk="1" hangingPunct="1">
              <a:buFont typeface="Wingdings" pitchFamily="2" charset="2"/>
              <a:buNone/>
            </a:pPr>
            <a:r>
              <a:rPr lang="ru-RU" sz="2000" dirty="0" smtClean="0">
                <a:effectLst/>
                <a:latin typeface="Calibri" pitchFamily="34" charset="0"/>
              </a:rPr>
              <a:t>2. </a:t>
            </a:r>
            <a:r>
              <a:rPr lang="ru-RU" sz="2000" i="1" dirty="0" smtClean="0">
                <a:effectLst/>
                <a:latin typeface="Calibri" pitchFamily="34" charset="0"/>
              </a:rPr>
              <a:t>Вторичный </a:t>
            </a:r>
            <a:r>
              <a:rPr lang="ru-RU" sz="2000" dirty="0" smtClean="0">
                <a:effectLst/>
                <a:latin typeface="Calibri" pitchFamily="34" charset="0"/>
              </a:rPr>
              <a:t>- возникает в результате распространения инфекции из различных органов брюшной полости при их воспалении, перфорации или повреждении. </a:t>
            </a:r>
          </a:p>
          <a:p>
            <a:pPr marL="381000" indent="-381000" eaLnBrk="1" hangingPunct="1">
              <a:buFont typeface="Wingdings" pitchFamily="2" charset="2"/>
              <a:buNone/>
            </a:pPr>
            <a:endParaRPr lang="ru-RU" sz="1000" dirty="0" smtClean="0">
              <a:effectLst/>
              <a:latin typeface="Calibri" pitchFamily="34" charset="0"/>
            </a:endParaRPr>
          </a:p>
          <a:p>
            <a:pPr marL="381000" indent="-381000" eaLnBrk="1" hangingPunct="1">
              <a:buFont typeface="Wingdings" pitchFamily="2" charset="2"/>
              <a:buNone/>
            </a:pPr>
            <a:r>
              <a:rPr lang="ru-RU" sz="2000" b="1" dirty="0" smtClean="0">
                <a:effectLst/>
                <a:latin typeface="Calibri" pitchFamily="34" charset="0"/>
              </a:rPr>
              <a:t>По распространенности:</a:t>
            </a:r>
            <a:r>
              <a:rPr lang="ru-RU" sz="2000" dirty="0" smtClean="0">
                <a:effectLst/>
                <a:latin typeface="Calibri" pitchFamily="34" charset="0"/>
              </a:rPr>
              <a:t> </a:t>
            </a:r>
          </a:p>
          <a:p>
            <a:pPr marL="381000" indent="-381000" eaLnBrk="1" hangingPunct="1">
              <a:buFont typeface="Wingdings" pitchFamily="2" charset="2"/>
              <a:buNone/>
            </a:pPr>
            <a:r>
              <a:rPr lang="ru-RU" sz="2000" dirty="0" smtClean="0">
                <a:effectLst/>
                <a:latin typeface="Calibri" pitchFamily="34" charset="0"/>
              </a:rPr>
              <a:t>- </a:t>
            </a:r>
            <a:r>
              <a:rPr lang="ru-RU" sz="2000" i="1" dirty="0" smtClean="0">
                <a:effectLst/>
                <a:latin typeface="Calibri" pitchFamily="34" charset="0"/>
              </a:rPr>
              <a:t>местный</a:t>
            </a:r>
            <a:r>
              <a:rPr lang="ru-RU" sz="2000" dirty="0" smtClean="0">
                <a:effectLst/>
                <a:latin typeface="Calibri" pitchFamily="34" charset="0"/>
              </a:rPr>
              <a:t> (локализуется у источника);</a:t>
            </a:r>
          </a:p>
          <a:p>
            <a:pPr marL="381000" indent="-381000" eaLnBrk="1" hangingPunct="1">
              <a:buFont typeface="Wingdings" pitchFamily="2" charset="2"/>
              <a:buNone/>
            </a:pPr>
            <a:r>
              <a:rPr lang="ru-RU" sz="2000" dirty="0" smtClean="0">
                <a:effectLst/>
                <a:latin typeface="Calibri" pitchFamily="34" charset="0"/>
              </a:rPr>
              <a:t>- </a:t>
            </a:r>
            <a:r>
              <a:rPr lang="ru-RU" sz="2000" i="1" dirty="0" smtClean="0">
                <a:effectLst/>
                <a:latin typeface="Calibri" pitchFamily="34" charset="0"/>
              </a:rPr>
              <a:t>диффузный</a:t>
            </a:r>
            <a:r>
              <a:rPr lang="ru-RU" sz="2000" dirty="0" smtClean="0">
                <a:effectLst/>
                <a:latin typeface="Calibri" pitchFamily="34" charset="0"/>
              </a:rPr>
              <a:t> (распространяется на две - пять анатомические области живота);</a:t>
            </a:r>
          </a:p>
          <a:p>
            <a:pPr marL="381000" indent="-381000" eaLnBrk="1" hangingPunct="1">
              <a:buFont typeface="Wingdings" pitchFamily="2" charset="2"/>
              <a:buNone/>
            </a:pPr>
            <a:r>
              <a:rPr lang="ru-RU" sz="2000" dirty="0" smtClean="0">
                <a:effectLst/>
                <a:latin typeface="Calibri" pitchFamily="34" charset="0"/>
              </a:rPr>
              <a:t>- </a:t>
            </a:r>
            <a:r>
              <a:rPr lang="ru-RU" sz="2000" i="1" dirty="0">
                <a:effectLst/>
                <a:latin typeface="Calibri" pitchFamily="34" charset="0"/>
              </a:rPr>
              <a:t>о</a:t>
            </a:r>
            <a:r>
              <a:rPr lang="ru-RU" sz="2000" i="1" dirty="0" smtClean="0">
                <a:effectLst/>
                <a:latin typeface="Calibri" pitchFamily="34" charset="0"/>
              </a:rPr>
              <a:t>бщий (распространённый, «разлитой») перитонит</a:t>
            </a:r>
            <a:r>
              <a:rPr lang="ru-RU" sz="2000" dirty="0" smtClean="0">
                <a:effectLst/>
                <a:latin typeface="Calibri" pitchFamily="34" charset="0"/>
              </a:rPr>
              <a:t> (поражение более пяти отделов брюшины). </a:t>
            </a:r>
          </a:p>
        </p:txBody>
      </p:sp>
    </p:spTree>
  </p:cSld>
  <p:clrMapOvr>
    <a:masterClrMapping/>
  </p:clrMapOvr>
  <p:transition spd="med">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274638"/>
            <a:ext cx="8229600" cy="833437"/>
          </a:xfrm>
        </p:spPr>
        <p:txBody>
          <a:bodyPr/>
          <a:lstStyle/>
          <a:p>
            <a:pPr eaLnBrk="1" hangingPunct="1"/>
            <a:r>
              <a:rPr lang="ru-RU" sz="5400" smtClean="0">
                <a:effectLst/>
              </a:rPr>
              <a:t>Перитонит</a:t>
            </a:r>
          </a:p>
        </p:txBody>
      </p:sp>
      <p:sp>
        <p:nvSpPr>
          <p:cNvPr id="50179" name="Rectangle 3"/>
          <p:cNvSpPr>
            <a:spLocks noGrp="1" noChangeArrowheads="1"/>
          </p:cNvSpPr>
          <p:nvPr>
            <p:ph type="body" sz="half" idx="1"/>
          </p:nvPr>
        </p:nvSpPr>
        <p:spPr>
          <a:xfrm>
            <a:off x="684213" y="1268413"/>
            <a:ext cx="7991475" cy="5111750"/>
          </a:xfrm>
        </p:spPr>
        <p:txBody>
          <a:bodyPr/>
          <a:lstStyle/>
          <a:p>
            <a:pPr marL="442913" indent="-442913" algn="ctr" eaLnBrk="1" hangingPunct="1">
              <a:buFont typeface="Wingdings" pitchFamily="2" charset="2"/>
              <a:buNone/>
            </a:pPr>
            <a:r>
              <a:rPr lang="ru-RU" b="1" dirty="0" smtClean="0">
                <a:effectLst/>
                <a:latin typeface="Calibri" pitchFamily="34" charset="0"/>
              </a:rPr>
              <a:t>  </a:t>
            </a:r>
            <a:r>
              <a:rPr lang="ru-RU" sz="2400" b="1" dirty="0" smtClean="0">
                <a:effectLst/>
                <a:latin typeface="Calibri" pitchFamily="34" charset="0"/>
              </a:rPr>
              <a:t>Клиническая картина </a:t>
            </a:r>
          </a:p>
          <a:p>
            <a:pPr marL="442913" indent="-442913" eaLnBrk="1" hangingPunct="1">
              <a:buFont typeface="Wingdings" pitchFamily="2" charset="2"/>
              <a:buNone/>
            </a:pPr>
            <a:endParaRPr lang="ru-RU" sz="1600" b="1" dirty="0" smtClean="0">
              <a:effectLst/>
              <a:latin typeface="Calibri" pitchFamily="34" charset="0"/>
            </a:endParaRPr>
          </a:p>
          <a:p>
            <a:pPr marL="442913" indent="-442913" eaLnBrk="1" hangingPunct="1">
              <a:buFont typeface="Wingdings" pitchFamily="2" charset="2"/>
              <a:buNone/>
            </a:pPr>
            <a:r>
              <a:rPr lang="ru-RU" sz="1600" b="1" dirty="0" smtClean="0">
                <a:effectLst/>
                <a:latin typeface="Calibri" pitchFamily="34" charset="0"/>
              </a:rPr>
              <a:t>    </a:t>
            </a:r>
            <a:r>
              <a:rPr lang="ru-RU" sz="2000" dirty="0" smtClean="0">
                <a:effectLst/>
                <a:latin typeface="Calibri" pitchFamily="34" charset="0"/>
              </a:rPr>
              <a:t>Клиническая картина зависит от стадии:</a:t>
            </a:r>
          </a:p>
          <a:p>
            <a:pPr marL="442913" indent="-442913" eaLnBrk="1" hangingPunct="1">
              <a:buFont typeface="Wingdings" pitchFamily="2" charset="2"/>
              <a:buNone/>
            </a:pPr>
            <a:r>
              <a:rPr lang="ru-RU" sz="2000" dirty="0" smtClean="0">
                <a:effectLst/>
                <a:latin typeface="Calibri" pitchFamily="34" charset="0"/>
              </a:rPr>
              <a:t>1.  Первая стадия — </a:t>
            </a:r>
            <a:r>
              <a:rPr lang="ru-RU" sz="2000" b="1" dirty="0" smtClean="0">
                <a:effectLst/>
                <a:latin typeface="Calibri" pitchFamily="34" charset="0"/>
              </a:rPr>
              <a:t>реактивная</a:t>
            </a:r>
            <a:r>
              <a:rPr lang="ru-RU" sz="2000" dirty="0" smtClean="0">
                <a:effectLst/>
                <a:latin typeface="Calibri" pitchFamily="34" charset="0"/>
              </a:rPr>
              <a:t> (первые 24 ч</a:t>
            </a:r>
            <a:r>
              <a:rPr lang="ru-RU" sz="2000" i="1" dirty="0" smtClean="0">
                <a:effectLst/>
                <a:latin typeface="Calibri" pitchFamily="34" charset="0"/>
              </a:rPr>
              <a:t> </a:t>
            </a:r>
            <a:r>
              <a:rPr lang="ru-RU" sz="2000" dirty="0" smtClean="0">
                <a:effectLst/>
                <a:latin typeface="Calibri" pitchFamily="34" charset="0"/>
              </a:rPr>
              <a:t>от начала заболевания) характеризуется выраженными местными симптомами: </a:t>
            </a:r>
          </a:p>
          <a:p>
            <a:pPr marL="900113" lvl="1" indent="-277813" eaLnBrk="1" hangingPunct="1">
              <a:spcBef>
                <a:spcPct val="0"/>
              </a:spcBef>
              <a:buClr>
                <a:schemeClr val="tx1"/>
              </a:buClr>
              <a:buFontTx/>
              <a:buChar char="•"/>
            </a:pPr>
            <a:r>
              <a:rPr lang="ru-RU" sz="2000" dirty="0" smtClean="0">
                <a:effectLst/>
                <a:latin typeface="Calibri" pitchFamily="34" charset="0"/>
              </a:rPr>
              <a:t>резкий болевой синдром в определенной части живота; </a:t>
            </a:r>
          </a:p>
          <a:p>
            <a:pPr marL="900113" lvl="1" indent="-277813" eaLnBrk="1" hangingPunct="1">
              <a:spcBef>
                <a:spcPct val="0"/>
              </a:spcBef>
              <a:buClr>
                <a:schemeClr val="tx1"/>
              </a:buClr>
              <a:buFontTx/>
              <a:buChar char="•"/>
            </a:pPr>
            <a:r>
              <a:rPr lang="ru-RU" sz="2000" dirty="0" smtClean="0">
                <a:effectLst/>
                <a:latin typeface="Calibri" pitchFamily="34" charset="0"/>
              </a:rPr>
              <a:t>защитное напряжение мышц передней брюшной стенки;</a:t>
            </a:r>
          </a:p>
          <a:p>
            <a:pPr marL="900113" lvl="1" indent="-277813" eaLnBrk="1" hangingPunct="1">
              <a:spcBef>
                <a:spcPct val="0"/>
              </a:spcBef>
              <a:buClr>
                <a:schemeClr val="tx1"/>
              </a:buClr>
              <a:buFontTx/>
              <a:buChar char="•"/>
            </a:pPr>
            <a:r>
              <a:rPr lang="ru-RU" sz="2000" dirty="0" smtClean="0">
                <a:effectLst/>
                <a:latin typeface="Calibri" pitchFamily="34" charset="0"/>
              </a:rPr>
              <a:t>рвота; </a:t>
            </a:r>
          </a:p>
          <a:p>
            <a:pPr marL="900113" lvl="1" indent="-277813" eaLnBrk="1" hangingPunct="1">
              <a:spcBef>
                <a:spcPct val="0"/>
              </a:spcBef>
              <a:buClr>
                <a:schemeClr val="tx1"/>
              </a:buClr>
              <a:buFontTx/>
              <a:buChar char="•"/>
            </a:pPr>
            <a:r>
              <a:rPr lang="ru-RU" sz="2000" dirty="0" smtClean="0">
                <a:effectLst/>
                <a:latin typeface="Calibri" pitchFamily="34" charset="0"/>
              </a:rPr>
              <a:t>больной в вынужденном положении (лежа на спине или на боку с приведенными к животу ногами), щадит живот при дыхании, кашле; </a:t>
            </a:r>
          </a:p>
          <a:p>
            <a:pPr marL="900113" lvl="1" indent="-277813" eaLnBrk="1" hangingPunct="1">
              <a:spcBef>
                <a:spcPct val="0"/>
              </a:spcBef>
              <a:buClr>
                <a:schemeClr val="tx1"/>
              </a:buClr>
              <a:buFontTx/>
              <a:buChar char="•"/>
            </a:pPr>
            <a:r>
              <a:rPr lang="ru-RU" sz="2000" dirty="0" smtClean="0">
                <a:effectLst/>
                <a:latin typeface="Calibri" pitchFamily="34" charset="0"/>
              </a:rPr>
              <a:t>возможен шок:  учащение пульса до 120 ударов в 1 мин</a:t>
            </a:r>
            <a:r>
              <a:rPr lang="ru-RU" sz="2000" i="1" dirty="0" smtClean="0">
                <a:effectLst/>
                <a:latin typeface="Calibri" pitchFamily="34" charset="0"/>
              </a:rPr>
              <a:t>, </a:t>
            </a:r>
            <a:r>
              <a:rPr lang="ru-RU" sz="2000" dirty="0" err="1" smtClean="0">
                <a:effectLst/>
                <a:latin typeface="Calibri" pitchFamily="34" charset="0"/>
              </a:rPr>
              <a:t>тахипноэ</a:t>
            </a:r>
            <a:r>
              <a:rPr lang="ru-RU" sz="2000" dirty="0" smtClean="0">
                <a:effectLst/>
                <a:latin typeface="Calibri" pitchFamily="34" charset="0"/>
              </a:rPr>
              <a:t>, иногда повышение АД; </a:t>
            </a:r>
          </a:p>
          <a:p>
            <a:pPr marL="900113" lvl="1" indent="-277813" eaLnBrk="1" hangingPunct="1">
              <a:spcBef>
                <a:spcPct val="0"/>
              </a:spcBef>
              <a:buClr>
                <a:schemeClr val="tx1"/>
              </a:buClr>
              <a:buFontTx/>
              <a:buChar char="•"/>
            </a:pPr>
            <a:r>
              <a:rPr lang="ru-RU" sz="2000" dirty="0" smtClean="0">
                <a:effectLst/>
                <a:latin typeface="Calibri" pitchFamily="34" charset="0"/>
              </a:rPr>
              <a:t>возможен подъем температуры тела до 38°; </a:t>
            </a:r>
          </a:p>
          <a:p>
            <a:pPr marL="900113" lvl="1" indent="-277813" eaLnBrk="1" hangingPunct="1">
              <a:spcBef>
                <a:spcPct val="0"/>
              </a:spcBef>
              <a:buClr>
                <a:schemeClr val="tx1"/>
              </a:buClr>
              <a:buFontTx/>
              <a:buChar char="•"/>
            </a:pPr>
            <a:r>
              <a:rPr lang="ru-RU" sz="2000" dirty="0" smtClean="0">
                <a:effectLst/>
                <a:latin typeface="Calibri" pitchFamily="34" charset="0"/>
              </a:rPr>
              <a:t>положительный симптом </a:t>
            </a:r>
            <a:r>
              <a:rPr lang="ru-RU" sz="2000" dirty="0" err="1" smtClean="0">
                <a:effectLst/>
                <a:latin typeface="Calibri" pitchFamily="34" charset="0"/>
              </a:rPr>
              <a:t>Блюмберга</a:t>
            </a:r>
            <a:r>
              <a:rPr lang="ru-RU" sz="2000" dirty="0" smtClean="0">
                <a:effectLst/>
                <a:latin typeface="Calibri" pitchFamily="34" charset="0"/>
              </a:rPr>
              <a:t> - </a:t>
            </a:r>
            <a:r>
              <a:rPr lang="ru-RU" sz="2000" dirty="0" err="1" smtClean="0">
                <a:effectLst/>
                <a:latin typeface="Calibri" pitchFamily="34" charset="0"/>
              </a:rPr>
              <a:t>Щеткина</a:t>
            </a:r>
            <a:r>
              <a:rPr lang="ru-RU" sz="2000" dirty="0" smtClean="0">
                <a:effectLst/>
                <a:latin typeface="Calibri" pitchFamily="34" charset="0"/>
              </a:rPr>
              <a:t>. </a:t>
            </a:r>
          </a:p>
        </p:txBody>
      </p:sp>
    </p:spTree>
  </p:cSld>
  <p:clrMapOvr>
    <a:masterClrMapping/>
  </p:clrMapOvr>
  <p:transition spd="med">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274638"/>
            <a:ext cx="8229600" cy="833437"/>
          </a:xfrm>
        </p:spPr>
        <p:txBody>
          <a:bodyPr/>
          <a:lstStyle/>
          <a:p>
            <a:pPr eaLnBrk="1" hangingPunct="1"/>
            <a:r>
              <a:rPr lang="ru-RU" sz="5400" smtClean="0">
                <a:effectLst/>
              </a:rPr>
              <a:t>Перитонит</a:t>
            </a:r>
          </a:p>
        </p:txBody>
      </p:sp>
      <p:sp>
        <p:nvSpPr>
          <p:cNvPr id="51203" name="Rectangle 3"/>
          <p:cNvSpPr>
            <a:spLocks noGrp="1" noChangeArrowheads="1"/>
          </p:cNvSpPr>
          <p:nvPr>
            <p:ph type="body" sz="half" idx="1"/>
          </p:nvPr>
        </p:nvSpPr>
        <p:spPr>
          <a:xfrm>
            <a:off x="684213" y="1268413"/>
            <a:ext cx="8064500" cy="5111750"/>
          </a:xfrm>
        </p:spPr>
        <p:txBody>
          <a:bodyPr/>
          <a:lstStyle/>
          <a:p>
            <a:pPr marL="182563" indent="-182563" algn="ctr" eaLnBrk="1" hangingPunct="1">
              <a:lnSpc>
                <a:spcPct val="90000"/>
              </a:lnSpc>
              <a:buFont typeface="Wingdings" pitchFamily="2" charset="2"/>
              <a:buNone/>
            </a:pPr>
            <a:r>
              <a:rPr lang="ru-RU" sz="2400" b="1" smtClean="0">
                <a:effectLst/>
                <a:latin typeface="Calibri" pitchFamily="34" charset="0"/>
              </a:rPr>
              <a:t>  Клиническая картина</a:t>
            </a:r>
            <a:r>
              <a:rPr lang="ru-RU" sz="1200" b="1" smtClean="0">
                <a:effectLst/>
                <a:latin typeface="Calibri" pitchFamily="34" charset="0"/>
              </a:rPr>
              <a:t> </a:t>
            </a:r>
          </a:p>
          <a:p>
            <a:pPr marL="182563" indent="-182563" eaLnBrk="1" hangingPunct="1">
              <a:lnSpc>
                <a:spcPct val="90000"/>
              </a:lnSpc>
              <a:buFont typeface="Wingdings" pitchFamily="2" charset="2"/>
              <a:buNone/>
            </a:pPr>
            <a:r>
              <a:rPr lang="ru-RU" sz="1200" b="1" smtClean="0">
                <a:effectLst/>
                <a:latin typeface="Calibri" pitchFamily="34" charset="0"/>
              </a:rPr>
              <a:t>    </a:t>
            </a:r>
          </a:p>
          <a:p>
            <a:pPr marL="182563" indent="-182563" eaLnBrk="1" hangingPunct="1">
              <a:lnSpc>
                <a:spcPct val="90000"/>
              </a:lnSpc>
              <a:buFont typeface="Wingdings" pitchFamily="2" charset="2"/>
              <a:buNone/>
            </a:pPr>
            <a:endParaRPr lang="ru-RU" sz="1200" b="1" smtClean="0">
              <a:effectLst/>
              <a:latin typeface="Calibri" pitchFamily="34" charset="0"/>
            </a:endParaRPr>
          </a:p>
          <a:p>
            <a:pPr marL="182563" indent="-182563" eaLnBrk="1" hangingPunct="1">
              <a:lnSpc>
                <a:spcPct val="90000"/>
              </a:lnSpc>
              <a:spcBef>
                <a:spcPct val="10000"/>
              </a:spcBef>
              <a:buFont typeface="Wingdings" pitchFamily="2" charset="2"/>
              <a:buNone/>
            </a:pPr>
            <a:r>
              <a:rPr lang="ru-RU" sz="2000" smtClean="0">
                <a:effectLst/>
                <a:latin typeface="Calibri" pitchFamily="34" charset="0"/>
              </a:rPr>
              <a:t>2.  Вторая стадия — </a:t>
            </a:r>
            <a:r>
              <a:rPr lang="ru-RU" sz="2000" b="1" smtClean="0">
                <a:effectLst/>
                <a:latin typeface="Calibri" pitchFamily="34" charset="0"/>
              </a:rPr>
              <a:t>токсическая</a:t>
            </a:r>
            <a:r>
              <a:rPr lang="ru-RU" sz="2000" smtClean="0">
                <a:effectLst/>
                <a:latin typeface="Calibri" pitchFamily="34" charset="0"/>
              </a:rPr>
              <a:t> (24—72 ч) характеризуется некоторой сглаженностью местных симптомов и превалированием общих реакций, характерных для выраженной интоксикации: </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заостренные черты лица, бледность кожного покрова, малоподвижность, эйфория;</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выраженная гипогидратация (сухость слизистой оболочки языка, губ, щек).</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пульса свыше 120 ударов в 1 мин, снижение АД; </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рвота;</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гектический характер температурной кривой; </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уменьшается болевой синдром и защитное напряжение мышц;</a:t>
            </a:r>
          </a:p>
          <a:p>
            <a:pPr marL="887413" lvl="1" indent="-342900" eaLnBrk="1" hangingPunct="1">
              <a:lnSpc>
                <a:spcPct val="90000"/>
              </a:lnSpc>
              <a:spcBef>
                <a:spcPct val="10000"/>
              </a:spcBef>
              <a:buClr>
                <a:schemeClr val="tx1"/>
              </a:buClr>
              <a:buFontTx/>
              <a:buChar char="•"/>
            </a:pPr>
            <a:r>
              <a:rPr lang="ru-RU" sz="2000" smtClean="0">
                <a:effectLst/>
                <a:latin typeface="Calibri" pitchFamily="34" charset="0"/>
              </a:rPr>
              <a:t>перистальтические шумы кишечника исчезают («гробовая тишина»), развивается задержка стула и газов. </a:t>
            </a:r>
          </a:p>
          <a:p>
            <a:pPr marL="182563" indent="-182563" eaLnBrk="1" hangingPunct="1">
              <a:lnSpc>
                <a:spcPct val="90000"/>
              </a:lnSpc>
              <a:spcBef>
                <a:spcPct val="0"/>
              </a:spcBef>
              <a:buClr>
                <a:schemeClr val="tx1"/>
              </a:buClr>
              <a:buFontTx/>
              <a:buNone/>
            </a:pPr>
            <a:endParaRPr lang="ru-RU" sz="200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274638"/>
            <a:ext cx="8229600" cy="833437"/>
          </a:xfrm>
        </p:spPr>
        <p:txBody>
          <a:bodyPr/>
          <a:lstStyle/>
          <a:p>
            <a:pPr eaLnBrk="1" hangingPunct="1"/>
            <a:r>
              <a:rPr lang="ru-RU" sz="5400" dirty="0" smtClean="0">
                <a:effectLst/>
              </a:rPr>
              <a:t>Перитонит</a:t>
            </a:r>
          </a:p>
        </p:txBody>
      </p:sp>
      <p:sp>
        <p:nvSpPr>
          <p:cNvPr id="52227" name="Rectangle 3"/>
          <p:cNvSpPr>
            <a:spLocks noGrp="1" noChangeArrowheads="1"/>
          </p:cNvSpPr>
          <p:nvPr>
            <p:ph type="body" sz="half" idx="1"/>
          </p:nvPr>
        </p:nvSpPr>
        <p:spPr>
          <a:xfrm>
            <a:off x="684213" y="1268413"/>
            <a:ext cx="8064500" cy="5111750"/>
          </a:xfrm>
        </p:spPr>
        <p:txBody>
          <a:bodyPr/>
          <a:lstStyle/>
          <a:p>
            <a:pPr marL="354013" indent="-354013" algn="ctr" eaLnBrk="1" hangingPunct="1">
              <a:lnSpc>
                <a:spcPct val="90000"/>
              </a:lnSpc>
              <a:spcBef>
                <a:spcPct val="10000"/>
              </a:spcBef>
              <a:buFont typeface="Wingdings" pitchFamily="2" charset="2"/>
              <a:buNone/>
            </a:pPr>
            <a:r>
              <a:rPr lang="ru-RU" sz="2000" b="1" smtClean="0">
                <a:effectLst/>
                <a:latin typeface="Calibri" pitchFamily="34" charset="0"/>
              </a:rPr>
              <a:t>  </a:t>
            </a:r>
            <a:r>
              <a:rPr lang="ru-RU" sz="2400" b="1" smtClean="0">
                <a:effectLst/>
                <a:latin typeface="Calibri" pitchFamily="34" charset="0"/>
              </a:rPr>
              <a:t>Клиническая картина </a:t>
            </a:r>
          </a:p>
          <a:p>
            <a:pPr marL="354013" indent="-354013" eaLnBrk="1" hangingPunct="1">
              <a:lnSpc>
                <a:spcPct val="90000"/>
              </a:lnSpc>
              <a:spcBef>
                <a:spcPct val="10000"/>
              </a:spcBef>
              <a:buClr>
                <a:schemeClr val="tx1"/>
              </a:buClr>
              <a:buFontTx/>
              <a:buNone/>
            </a:pPr>
            <a:endParaRPr lang="ru-RU" sz="1400" smtClean="0">
              <a:effectLst/>
              <a:latin typeface="Calibri" pitchFamily="34" charset="0"/>
            </a:endParaRPr>
          </a:p>
          <a:p>
            <a:pPr marL="354013" indent="-354013" eaLnBrk="1" hangingPunct="1">
              <a:lnSpc>
                <a:spcPct val="90000"/>
              </a:lnSpc>
              <a:spcBef>
                <a:spcPct val="10000"/>
              </a:spcBef>
              <a:buClr>
                <a:schemeClr val="tx1"/>
              </a:buClr>
              <a:buFontTx/>
              <a:buNone/>
            </a:pPr>
            <a:r>
              <a:rPr lang="ru-RU" sz="2000" smtClean="0">
                <a:effectLst/>
                <a:latin typeface="Calibri" pitchFamily="34" charset="0"/>
              </a:rPr>
              <a:t>3.</a:t>
            </a:r>
            <a:r>
              <a:rPr lang="ru-RU" sz="2000" b="1" smtClean="0">
                <a:effectLst/>
                <a:latin typeface="Calibri" pitchFamily="34" charset="0"/>
              </a:rPr>
              <a:t>  </a:t>
            </a:r>
            <a:r>
              <a:rPr lang="ru-RU" sz="2000" smtClean="0">
                <a:effectLst/>
                <a:latin typeface="Calibri" pitchFamily="34" charset="0"/>
              </a:rPr>
              <a:t>Третья стадия — </a:t>
            </a:r>
            <a:r>
              <a:rPr lang="ru-RU" sz="2000" b="1" smtClean="0">
                <a:effectLst/>
                <a:latin typeface="Calibri" pitchFamily="34" charset="0"/>
              </a:rPr>
              <a:t>терминальная</a:t>
            </a:r>
            <a:r>
              <a:rPr lang="ru-RU" sz="2000" smtClean="0">
                <a:effectLst/>
                <a:latin typeface="Calibri" pitchFamily="34" charset="0"/>
              </a:rPr>
              <a:t> (свыше 72 ч) проявляется глубокой интоксикацией: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выражение лица безучастное, щеки втянуты, глаза напавшие, кожа бледно-серого цвета с землистым оттенком, покрыта каплями пота (лицо Гиппократа);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адинамия, прострация, нередко интоксикационный делирий;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обильная рвота застойным содержимым с каловым запахом;</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значительные расстройства дыхания и сердечной деятельности;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падение температуры тела;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тахикардия до 140 и более ударов в 1 мин, респираторная одышка до 30—40 дыханий в 1 мин, АД снижается; </a:t>
            </a:r>
          </a:p>
          <a:p>
            <a:pPr marL="722313" lvl="1" indent="-177800" eaLnBrk="1" hangingPunct="1">
              <a:lnSpc>
                <a:spcPct val="90000"/>
              </a:lnSpc>
              <a:spcBef>
                <a:spcPct val="10000"/>
              </a:spcBef>
              <a:buClr>
                <a:schemeClr val="tx1"/>
              </a:buClr>
              <a:buFontTx/>
              <a:buChar char="•"/>
            </a:pPr>
            <a:r>
              <a:rPr lang="ru-RU" sz="2000" smtClean="0">
                <a:effectLst/>
                <a:latin typeface="Calibri" pitchFamily="34" charset="0"/>
              </a:rPr>
              <a:t>местные изменения выражаются в значительном вздутии живота, полном отсутствии кишечных шумов, разлитой болезненности по всему животу при слабо выраженных защитном напряжении мышц и симптоме Блюмберга - Щеткина. </a:t>
            </a:r>
          </a:p>
        </p:txBody>
      </p:sp>
    </p:spTree>
  </p:cSld>
  <p:clrMapOvr>
    <a:masterClrMapping/>
  </p:clrMapOvr>
  <p:transition spd="med">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833437"/>
          </a:xfrm>
        </p:spPr>
        <p:txBody>
          <a:bodyPr/>
          <a:lstStyle/>
          <a:p>
            <a:pPr eaLnBrk="1" hangingPunct="1"/>
            <a:r>
              <a:rPr lang="ru-RU" sz="5400" smtClean="0">
                <a:effectLst/>
              </a:rPr>
              <a:t>Перитонит</a:t>
            </a:r>
          </a:p>
        </p:txBody>
      </p:sp>
      <p:sp>
        <p:nvSpPr>
          <p:cNvPr id="53251" name="Rectangle 3"/>
          <p:cNvSpPr>
            <a:spLocks noGrp="1" noChangeArrowheads="1"/>
          </p:cNvSpPr>
          <p:nvPr>
            <p:ph type="body" sz="half" idx="1"/>
          </p:nvPr>
        </p:nvSpPr>
        <p:spPr>
          <a:xfrm>
            <a:off x="684213" y="1268413"/>
            <a:ext cx="8064500" cy="5111750"/>
          </a:xfrm>
        </p:spPr>
        <p:txBody>
          <a:bodyPr/>
          <a:lstStyle/>
          <a:p>
            <a:pPr marL="274638" indent="-274638" algn="ctr" eaLnBrk="1" hangingPunct="1">
              <a:buFont typeface="Wingdings" pitchFamily="2" charset="2"/>
              <a:buNone/>
            </a:pPr>
            <a:r>
              <a:rPr lang="ru-RU" sz="2400" b="1" dirty="0" smtClean="0">
                <a:effectLst/>
                <a:latin typeface="Calibri" pitchFamily="34" charset="0"/>
              </a:rPr>
              <a:t>  Неотложная помощь.</a:t>
            </a:r>
          </a:p>
          <a:p>
            <a:pPr marL="274638" indent="-274638" eaLnBrk="1" hangingPunct="1">
              <a:spcBef>
                <a:spcPct val="0"/>
              </a:spcBef>
              <a:buFont typeface="Wingdings" pitchFamily="2" charset="2"/>
              <a:buNone/>
            </a:pPr>
            <a:endParaRPr lang="ru-RU" sz="2400" b="1" dirty="0" smtClean="0">
              <a:effectLst/>
              <a:latin typeface="Calibri" pitchFamily="34" charset="0"/>
            </a:endParaRPr>
          </a:p>
          <a:p>
            <a:pPr marL="274638" indent="-274638" eaLnBrk="1" hangingPunct="1">
              <a:spcBef>
                <a:spcPct val="0"/>
              </a:spcBef>
              <a:buClr>
                <a:schemeClr val="tx1"/>
              </a:buClr>
              <a:buSzTx/>
              <a:buFontTx/>
              <a:buChar char="•"/>
            </a:pPr>
            <a:r>
              <a:rPr lang="ru-RU" sz="2000" dirty="0" smtClean="0">
                <a:effectLst/>
                <a:latin typeface="Calibri" pitchFamily="34" charset="0"/>
              </a:rPr>
              <a:t>Срочная госпитализация в хирургическое отделение стационара. Транспортировка лёжа на носилках.</a:t>
            </a:r>
          </a:p>
          <a:p>
            <a:pPr marL="274638" indent="-274638" eaLnBrk="1" hangingPunct="1">
              <a:buClr>
                <a:schemeClr val="tx1"/>
              </a:buClr>
              <a:buSzTx/>
              <a:buFontTx/>
              <a:buChar char="•"/>
            </a:pPr>
            <a:r>
              <a:rPr lang="ru-RU" sz="2000" dirty="0" smtClean="0">
                <a:effectLst/>
                <a:latin typeface="Calibri" pitchFamily="34" charset="0"/>
              </a:rPr>
              <a:t>Обеспечение венозного доступа, мониторинг АД и ЧСС и поддержание витальных функций. </a:t>
            </a:r>
          </a:p>
          <a:p>
            <a:pPr marL="274638" indent="-274638" eaLnBrk="1" hangingPunct="1">
              <a:buClr>
                <a:schemeClr val="tx1"/>
              </a:buClr>
              <a:buSzTx/>
              <a:buFontTx/>
              <a:buChar char="•"/>
            </a:pPr>
            <a:r>
              <a:rPr lang="ru-RU" sz="2000" dirty="0" smtClean="0">
                <a:effectLst/>
                <a:latin typeface="Calibri" pitchFamily="34" charset="0"/>
              </a:rPr>
              <a:t>Оксигенотерапия. </a:t>
            </a:r>
          </a:p>
          <a:p>
            <a:pPr marL="274638" indent="-274638" eaLnBrk="1" hangingPunct="1">
              <a:buClr>
                <a:schemeClr val="tx1"/>
              </a:buClr>
              <a:buSzTx/>
              <a:buFontTx/>
              <a:buChar char="•"/>
            </a:pPr>
            <a:r>
              <a:rPr lang="ru-RU" sz="2000" dirty="0" smtClean="0">
                <a:effectLst/>
                <a:latin typeface="Calibri" pitchFamily="34" charset="0"/>
              </a:rPr>
              <a:t>При ЧДД более 40 в 1мин. провести интубацию трахеи, ИВЛ. </a:t>
            </a:r>
          </a:p>
          <a:p>
            <a:pPr marL="274638" indent="-274638" eaLnBrk="1" hangingPunct="1">
              <a:buClr>
                <a:schemeClr val="tx1"/>
              </a:buClr>
              <a:buSzTx/>
              <a:buFontTx/>
              <a:buChar char="•"/>
            </a:pPr>
            <a:r>
              <a:rPr lang="ru-RU" sz="2000" dirty="0" smtClean="0">
                <a:effectLst/>
                <a:latin typeface="Calibri" pitchFamily="34" charset="0"/>
              </a:rPr>
              <a:t>Для стабилизации САД выше 90 </a:t>
            </a:r>
            <a:r>
              <a:rPr lang="en-US" sz="2000" dirty="0" smtClean="0">
                <a:effectLst/>
                <a:latin typeface="Calibri" pitchFamily="34" charset="0"/>
              </a:rPr>
              <a:t>mmHg</a:t>
            </a:r>
            <a:r>
              <a:rPr lang="ru-RU" sz="2000" dirty="0" smtClean="0">
                <a:effectLst/>
                <a:latin typeface="Calibri" pitchFamily="34" charset="0"/>
              </a:rPr>
              <a:t> - адекватная </a:t>
            </a:r>
            <a:r>
              <a:rPr lang="ru-RU" sz="2000" dirty="0" err="1" smtClean="0">
                <a:effectLst/>
                <a:latin typeface="Calibri" pitchFamily="34" charset="0"/>
              </a:rPr>
              <a:t>инфузионная</a:t>
            </a:r>
            <a:r>
              <a:rPr lang="ru-RU" sz="2000" dirty="0" smtClean="0">
                <a:effectLst/>
                <a:latin typeface="Calibri" pitchFamily="34" charset="0"/>
              </a:rPr>
              <a:t> терапия: </a:t>
            </a:r>
            <a:r>
              <a:rPr lang="ru-RU" sz="2000" b="1" dirty="0" smtClean="0">
                <a:effectLst/>
                <a:latin typeface="Calibri" pitchFamily="34" charset="0"/>
              </a:rPr>
              <a:t>коллоидными растворами </a:t>
            </a:r>
            <a:r>
              <a:rPr lang="ru-RU" sz="2000" dirty="0" smtClean="0">
                <a:effectLst/>
                <a:latin typeface="Calibri" pitchFamily="34" charset="0"/>
              </a:rPr>
              <a:t>10мл/кг, </a:t>
            </a:r>
            <a:r>
              <a:rPr lang="ru-RU" sz="2000" b="1" dirty="0" smtClean="0">
                <a:effectLst/>
                <a:latin typeface="Calibri" pitchFamily="34" charset="0"/>
              </a:rPr>
              <a:t>преднизолон</a:t>
            </a:r>
            <a:r>
              <a:rPr lang="ru-RU" sz="2000" dirty="0" smtClean="0">
                <a:effectLst/>
                <a:latin typeface="Calibri" pitchFamily="34" charset="0"/>
              </a:rPr>
              <a:t> в\в 90-150мг, и </a:t>
            </a:r>
            <a:r>
              <a:rPr lang="ru-RU" sz="2000" b="1" dirty="0" err="1" smtClean="0">
                <a:effectLst/>
                <a:latin typeface="Calibri" pitchFamily="34" charset="0"/>
              </a:rPr>
              <a:t>кристаллоидными</a:t>
            </a:r>
            <a:r>
              <a:rPr lang="ru-RU" sz="2000" b="1" dirty="0" smtClean="0">
                <a:effectLst/>
                <a:latin typeface="Calibri" pitchFamily="34" charset="0"/>
              </a:rPr>
              <a:t> </a:t>
            </a:r>
            <a:r>
              <a:rPr lang="ru-RU" sz="2000" b="1" dirty="0" err="1" smtClean="0">
                <a:effectLst/>
                <a:latin typeface="Calibri" pitchFamily="34" charset="0"/>
              </a:rPr>
              <a:t>полиионными</a:t>
            </a:r>
            <a:r>
              <a:rPr lang="ru-RU" sz="2000" b="1" dirty="0" smtClean="0">
                <a:effectLst/>
                <a:latin typeface="Calibri" pitchFamily="34" charset="0"/>
              </a:rPr>
              <a:t> растворами </a:t>
            </a:r>
            <a:r>
              <a:rPr lang="ru-RU" sz="2000" dirty="0" smtClean="0">
                <a:effectLst/>
                <a:latin typeface="Calibri" pitchFamily="34" charset="0"/>
              </a:rPr>
              <a:t>до 1л.</a:t>
            </a:r>
            <a:r>
              <a:rPr lang="en-US" sz="2000" dirty="0" smtClean="0">
                <a:effectLst/>
                <a:latin typeface="Calibri" pitchFamily="34" charset="0"/>
              </a:rPr>
              <a:t> </a:t>
            </a:r>
            <a:endParaRPr lang="ru-RU" sz="2000" dirty="0" smtClean="0">
              <a:effectLst/>
              <a:latin typeface="Calibri" pitchFamily="34" charset="0"/>
            </a:endParaRPr>
          </a:p>
          <a:p>
            <a:pPr marL="274638" indent="-274638" algn="ctr" eaLnBrk="1" hangingPunct="1">
              <a:buFont typeface="Wingdings" pitchFamily="2" charset="2"/>
              <a:buNone/>
            </a:pPr>
            <a:endParaRPr lang="ru-RU" sz="2000" b="1" dirty="0" smtClean="0">
              <a:solidFill>
                <a:srgbClr val="FF99FF"/>
              </a:solidFill>
              <a:effectLst/>
              <a:latin typeface="Calibri" pitchFamily="34" charset="0"/>
            </a:endParaRPr>
          </a:p>
          <a:p>
            <a:pPr marL="274638" indent="-274638" algn="ctr" eaLnBrk="1" hangingPunct="1">
              <a:buFont typeface="Wingdings" pitchFamily="2" charset="2"/>
              <a:buNone/>
            </a:pPr>
            <a:r>
              <a:rPr lang="ru-RU" sz="2400" b="1" dirty="0" smtClean="0">
                <a:solidFill>
                  <a:srgbClr val="FF33CC"/>
                </a:solidFill>
                <a:effectLst/>
                <a:latin typeface="Calibri" pitchFamily="34" charset="0"/>
              </a:rPr>
              <a:t>Анальгетики, спазмолитики не вводить!</a:t>
            </a:r>
          </a:p>
          <a:p>
            <a:pPr marL="274638" indent="-274638" eaLnBrk="1" hangingPunct="1">
              <a:buClr>
                <a:schemeClr val="tx1"/>
              </a:buClr>
              <a:buSzTx/>
              <a:buFontTx/>
              <a:buNone/>
            </a:pPr>
            <a:endParaRPr lang="ru-RU" sz="2400" b="1" dirty="0" smtClean="0">
              <a:solidFill>
                <a:srgbClr val="FF33CC"/>
              </a:solidFill>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idx="1"/>
          </p:nvPr>
        </p:nvSpPr>
        <p:spPr>
          <a:xfrm>
            <a:off x="500034" y="1844675"/>
            <a:ext cx="8464579" cy="4176713"/>
          </a:xfrm>
        </p:spPr>
        <p:txBody>
          <a:bodyPr/>
          <a:lstStyle/>
          <a:p>
            <a:pPr marL="441325" indent="-349250" eaLnBrk="1" hangingPunct="1">
              <a:lnSpc>
                <a:spcPct val="80000"/>
              </a:lnSpc>
              <a:buFont typeface="Wingdings" pitchFamily="2" charset="2"/>
              <a:buNone/>
            </a:pPr>
            <a:r>
              <a:rPr lang="ru-RU" sz="2400" dirty="0" smtClean="0">
                <a:effectLst/>
                <a:latin typeface="Calibri" pitchFamily="34" charset="0"/>
              </a:rPr>
              <a:t>- кровотечение из органов желудочно-кишечного тракта. </a:t>
            </a:r>
            <a:endParaRPr lang="ru-RU" sz="2400" b="1" dirty="0" smtClean="0">
              <a:effectLst/>
              <a:latin typeface="Calibri" pitchFamily="34" charset="0"/>
            </a:endParaRPr>
          </a:p>
          <a:p>
            <a:pPr marL="441325" indent="-349250" eaLnBrk="1" hangingPunct="1">
              <a:lnSpc>
                <a:spcPct val="80000"/>
              </a:lnSpc>
              <a:buFont typeface="Wingdings" pitchFamily="2" charset="2"/>
              <a:buNone/>
            </a:pPr>
            <a:r>
              <a:rPr lang="ru-RU" sz="2400" b="1" dirty="0" smtClean="0">
                <a:effectLst/>
                <a:latin typeface="Calibri" pitchFamily="34" charset="0"/>
              </a:rPr>
              <a:t> </a:t>
            </a:r>
          </a:p>
          <a:p>
            <a:pPr marL="441325" indent="-349250" algn="ctr" eaLnBrk="1" hangingPunct="1">
              <a:lnSpc>
                <a:spcPct val="80000"/>
              </a:lnSpc>
              <a:buFont typeface="Wingdings" pitchFamily="2" charset="2"/>
              <a:buNone/>
            </a:pPr>
            <a:r>
              <a:rPr lang="ru-RU" sz="2400" b="1" dirty="0" smtClean="0">
                <a:effectLst/>
                <a:latin typeface="Calibri" pitchFamily="34" charset="0"/>
              </a:rPr>
              <a:t>Причины ЖКК:</a:t>
            </a:r>
          </a:p>
          <a:p>
            <a:pPr marL="441325" indent="-349250" eaLnBrk="1" hangingPunct="1">
              <a:lnSpc>
                <a:spcPct val="80000"/>
              </a:lnSpc>
              <a:buFont typeface="Wingdings" pitchFamily="2" charset="2"/>
              <a:buNone/>
            </a:pPr>
            <a:endParaRPr lang="ru-RU" sz="2400" b="1" dirty="0" smtClean="0">
              <a:effectLst/>
              <a:latin typeface="Calibri" pitchFamily="34" charset="0"/>
            </a:endParaRPr>
          </a:p>
          <a:p>
            <a:pPr marL="357188" indent="-265113" eaLnBrk="1" hangingPunct="1">
              <a:lnSpc>
                <a:spcPct val="80000"/>
              </a:lnSpc>
              <a:buClr>
                <a:schemeClr val="tx1"/>
              </a:buClr>
              <a:buFontTx/>
              <a:buChar char="•"/>
            </a:pPr>
            <a:r>
              <a:rPr lang="ru-RU" sz="2400" dirty="0" smtClean="0">
                <a:effectLst/>
                <a:latin typeface="Calibri" pitchFamily="34" charset="0"/>
              </a:rPr>
              <a:t>язвенная болезнь;</a:t>
            </a:r>
          </a:p>
          <a:p>
            <a:pPr marL="357188" indent="-265113" eaLnBrk="1" hangingPunct="1">
              <a:lnSpc>
                <a:spcPct val="80000"/>
              </a:lnSpc>
              <a:buClr>
                <a:schemeClr val="tx1"/>
              </a:buClr>
              <a:buFontTx/>
              <a:buChar char="•"/>
            </a:pPr>
            <a:r>
              <a:rPr lang="ru-RU" sz="2400" dirty="0" smtClean="0">
                <a:effectLst/>
                <a:latin typeface="Calibri" pitchFamily="34" charset="0"/>
              </a:rPr>
              <a:t>эрозивный гастрит;</a:t>
            </a:r>
          </a:p>
          <a:p>
            <a:pPr marL="357188" indent="-265113" eaLnBrk="1" hangingPunct="1">
              <a:lnSpc>
                <a:spcPct val="80000"/>
              </a:lnSpc>
              <a:buClr>
                <a:schemeClr val="tx1"/>
              </a:buClr>
              <a:buFontTx/>
              <a:buChar char="•"/>
            </a:pPr>
            <a:r>
              <a:rPr lang="ru-RU" sz="2400" dirty="0" smtClean="0">
                <a:effectLst/>
                <a:latin typeface="Calibri" pitchFamily="34" charset="0"/>
              </a:rPr>
              <a:t>синдром </a:t>
            </a:r>
            <a:r>
              <a:rPr lang="ru-RU" sz="2400" dirty="0" err="1" smtClean="0">
                <a:effectLst/>
                <a:latin typeface="Calibri" pitchFamily="34" charset="0"/>
              </a:rPr>
              <a:t>Мэллори-Вейса</a:t>
            </a:r>
            <a:r>
              <a:rPr lang="ru-RU" sz="2400" dirty="0" smtClean="0">
                <a:effectLst/>
                <a:latin typeface="Calibri" pitchFamily="34" charset="0"/>
              </a:rPr>
              <a:t>; </a:t>
            </a:r>
          </a:p>
          <a:p>
            <a:pPr marL="357188" indent="-265113" eaLnBrk="1" hangingPunct="1">
              <a:lnSpc>
                <a:spcPct val="80000"/>
              </a:lnSpc>
              <a:buClr>
                <a:schemeClr val="tx1"/>
              </a:buClr>
              <a:buFontTx/>
              <a:buChar char="•"/>
            </a:pPr>
            <a:r>
              <a:rPr lang="ru-RU" sz="2400" dirty="0" smtClean="0">
                <a:effectLst/>
                <a:latin typeface="Calibri" pitchFamily="34" charset="0"/>
              </a:rPr>
              <a:t>варикозное расширение вен пищевода и желудка;</a:t>
            </a:r>
          </a:p>
          <a:p>
            <a:pPr marL="357188" indent="-265113" eaLnBrk="1" hangingPunct="1">
              <a:lnSpc>
                <a:spcPct val="80000"/>
              </a:lnSpc>
              <a:buClr>
                <a:schemeClr val="tx1"/>
              </a:buClr>
              <a:buFontTx/>
              <a:buChar char="•"/>
            </a:pPr>
            <a:r>
              <a:rPr lang="ru-RU" sz="2400" dirty="0" smtClean="0">
                <a:effectLst/>
                <a:latin typeface="Calibri" pitchFamily="34" charset="0"/>
              </a:rPr>
              <a:t>неспецифический язвенный колит;</a:t>
            </a:r>
          </a:p>
          <a:p>
            <a:pPr marL="357188" indent="-265113" eaLnBrk="1" hangingPunct="1">
              <a:lnSpc>
                <a:spcPct val="80000"/>
              </a:lnSpc>
              <a:buClr>
                <a:schemeClr val="tx1"/>
              </a:buClr>
              <a:buFontTx/>
              <a:buChar char="•"/>
            </a:pPr>
            <a:r>
              <a:rPr lang="ru-RU" sz="2400" dirty="0" smtClean="0">
                <a:effectLst/>
                <a:latin typeface="Calibri" pitchFamily="34" charset="0"/>
              </a:rPr>
              <a:t>дивертикулы и полипы кишечника;</a:t>
            </a:r>
          </a:p>
          <a:p>
            <a:pPr marL="357188" indent="-265113" eaLnBrk="1" hangingPunct="1">
              <a:lnSpc>
                <a:spcPct val="80000"/>
              </a:lnSpc>
              <a:buClr>
                <a:schemeClr val="tx1"/>
              </a:buClr>
              <a:buFontTx/>
              <a:buChar char="•"/>
            </a:pPr>
            <a:r>
              <a:rPr lang="ru-RU" sz="2400" spc="-30" dirty="0" smtClean="0">
                <a:effectLst/>
                <a:latin typeface="Calibri" pitchFamily="34" charset="0"/>
              </a:rPr>
              <a:t>доброкачественные и злокачественные опухоли органов ЖКТ;</a:t>
            </a:r>
          </a:p>
          <a:p>
            <a:pPr marL="357188" indent="-265113" eaLnBrk="1" hangingPunct="1">
              <a:lnSpc>
                <a:spcPct val="80000"/>
              </a:lnSpc>
              <a:buClr>
                <a:schemeClr val="tx1"/>
              </a:buClr>
              <a:buFontTx/>
              <a:buChar char="•"/>
            </a:pPr>
            <a:r>
              <a:rPr lang="ru-RU" sz="2400" dirty="0" smtClean="0">
                <a:effectLst/>
                <a:latin typeface="Calibri" pitchFamily="34" charset="0"/>
              </a:rPr>
              <a:t>геморрой и др. </a:t>
            </a:r>
            <a:endParaRPr lang="ru-RU" sz="2400" dirty="0" smtClean="0">
              <a:solidFill>
                <a:srgbClr val="FF99FF"/>
              </a:solidFill>
              <a:effectLst/>
              <a:latin typeface="Calibri" pitchFamily="34" charset="0"/>
            </a:endParaRPr>
          </a:p>
          <a:p>
            <a:pPr marL="441325" indent="-349250" eaLnBrk="1" hangingPunct="1">
              <a:lnSpc>
                <a:spcPct val="80000"/>
              </a:lnSpc>
              <a:buFont typeface="Wingdings" pitchFamily="2" charset="2"/>
              <a:buNone/>
            </a:pPr>
            <a:endParaRPr lang="ru-RU" sz="2400" dirty="0" smtClean="0">
              <a:solidFill>
                <a:srgbClr val="FF99FF"/>
              </a:solidFill>
              <a:effectLst/>
              <a:latin typeface="Calibri" pitchFamily="34" charset="0"/>
            </a:endParaRPr>
          </a:p>
        </p:txBody>
      </p:sp>
      <p:sp>
        <p:nvSpPr>
          <p:cNvPr id="54275" name="Rectangle 3"/>
          <p:cNvSpPr>
            <a:spLocks noGrp="1" noChangeArrowheads="1"/>
          </p:cNvSpPr>
          <p:nvPr>
            <p:ph type="title"/>
          </p:nvPr>
        </p:nvSpPr>
        <p:spPr>
          <a:xfrm>
            <a:off x="827088" y="288925"/>
            <a:ext cx="7839075" cy="1008063"/>
          </a:xfrm>
        </p:spPr>
        <p:txBody>
          <a:bodyPr/>
          <a:lstStyle/>
          <a:p>
            <a:pPr eaLnBrk="1" hangingPunct="1"/>
            <a:r>
              <a:rPr lang="ru-RU" sz="3600" smtClean="0">
                <a:effectLst/>
              </a:rPr>
              <a:t>Желудочно-кишечное кровотечение</a:t>
            </a:r>
          </a:p>
        </p:txBody>
      </p:sp>
    </p:spTree>
  </p:cSld>
  <p:clrMapOvr>
    <a:masterClrMapping/>
  </p:clrMapOvr>
  <p:transition spd="med">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title"/>
          </p:nvPr>
        </p:nvSpPr>
        <p:spPr>
          <a:xfrm>
            <a:off x="827088" y="288925"/>
            <a:ext cx="7839075" cy="1008063"/>
          </a:xfrm>
        </p:spPr>
        <p:txBody>
          <a:bodyPr/>
          <a:lstStyle/>
          <a:p>
            <a:pPr eaLnBrk="1" hangingPunct="1"/>
            <a:r>
              <a:rPr lang="ru-RU" sz="3600" smtClean="0">
                <a:effectLst/>
              </a:rPr>
              <a:t>Желудочно-кишечное кровотечение</a:t>
            </a:r>
          </a:p>
        </p:txBody>
      </p:sp>
      <p:sp>
        <p:nvSpPr>
          <p:cNvPr id="55299" name="Rectangle 5"/>
          <p:cNvSpPr>
            <a:spLocks noGrp="1" noChangeArrowheads="1"/>
          </p:cNvSpPr>
          <p:nvPr>
            <p:ph type="body" idx="1"/>
          </p:nvPr>
        </p:nvSpPr>
        <p:spPr>
          <a:xfrm>
            <a:off x="827088" y="1557338"/>
            <a:ext cx="7777162" cy="3527425"/>
          </a:xfrm>
        </p:spPr>
        <p:txBody>
          <a:bodyPr/>
          <a:lstStyle/>
          <a:p>
            <a:pPr marL="701675" indent="14288" algn="ctr" eaLnBrk="1" hangingPunct="1">
              <a:lnSpc>
                <a:spcPct val="80000"/>
              </a:lnSpc>
              <a:buFont typeface="Wingdings" pitchFamily="2" charset="2"/>
              <a:buNone/>
              <a:tabLst>
                <a:tab pos="533400" algn="l"/>
              </a:tabLst>
            </a:pPr>
            <a:r>
              <a:rPr lang="ru-RU" sz="2400" b="1" dirty="0" smtClean="0">
                <a:effectLst/>
                <a:latin typeface="Calibri" pitchFamily="34" charset="0"/>
              </a:rPr>
              <a:t>Классификация</a:t>
            </a:r>
          </a:p>
          <a:p>
            <a:pPr marL="701675" indent="14288" eaLnBrk="1" hangingPunct="1">
              <a:lnSpc>
                <a:spcPct val="80000"/>
              </a:lnSpc>
              <a:tabLst>
                <a:tab pos="533400" algn="l"/>
              </a:tabLst>
            </a:pPr>
            <a:endParaRPr lang="ru-RU" sz="2400" b="1" dirty="0" smtClean="0">
              <a:effectLst/>
              <a:latin typeface="Calibri" pitchFamily="34" charset="0"/>
            </a:endParaRPr>
          </a:p>
          <a:p>
            <a:pPr marL="701675" indent="14288" eaLnBrk="1" hangingPunct="1">
              <a:lnSpc>
                <a:spcPct val="80000"/>
              </a:lnSpc>
              <a:tabLst>
                <a:tab pos="533400" algn="l"/>
              </a:tabLst>
            </a:pPr>
            <a:endParaRPr lang="ru-RU" sz="2400" b="1" dirty="0" smtClean="0">
              <a:effectLst/>
              <a:latin typeface="Calibri" pitchFamily="34" charset="0"/>
            </a:endParaRP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1. - острое;                                        2. -  явное; </a:t>
            </a: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 хроническое.                                 - скрытое. </a:t>
            </a:r>
          </a:p>
          <a:p>
            <a:pPr marL="701675" indent="142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a:t>
            </a: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3. - однократное;</a:t>
            </a: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 рецидивирующее;  </a:t>
            </a: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 повторное;</a:t>
            </a:r>
          </a:p>
          <a:p>
            <a:pPr marL="701675" indent="14288" eaLnBrk="1" hangingPunct="1">
              <a:lnSpc>
                <a:spcPct val="80000"/>
              </a:lnSpc>
              <a:buFont typeface="Wingdings" pitchFamily="2" charset="2"/>
              <a:buNone/>
              <a:tabLst>
                <a:tab pos="533400" algn="l"/>
              </a:tabLst>
            </a:pPr>
            <a:r>
              <a:rPr lang="ru-RU" sz="2400" dirty="0" smtClean="0">
                <a:effectLst/>
                <a:latin typeface="Calibri" pitchFamily="34" charset="0"/>
              </a:rPr>
              <a:t>                                        - </a:t>
            </a:r>
            <a:r>
              <a:rPr lang="ru-RU" sz="2400" dirty="0" err="1" smtClean="0">
                <a:effectLst/>
                <a:latin typeface="Calibri" pitchFamily="34" charset="0"/>
              </a:rPr>
              <a:t>профузное</a:t>
            </a:r>
            <a:r>
              <a:rPr lang="ru-RU" sz="2400" dirty="0" smtClean="0">
                <a:effectLst/>
                <a:latin typeface="Calibri" pitchFamily="34" charset="0"/>
              </a:rPr>
              <a:t>.</a:t>
            </a:r>
          </a:p>
          <a:p>
            <a:pPr marL="701675" indent="142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701675" indent="142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701675" indent="142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701675" indent="14288" eaLnBrk="1" hangingPunct="1">
              <a:lnSpc>
                <a:spcPct val="80000"/>
              </a:lnSpc>
              <a:buFont typeface="Wingdings" pitchFamily="2" charset="2"/>
              <a:buNone/>
              <a:tabLst>
                <a:tab pos="533400" algn="l"/>
              </a:tabLst>
            </a:pPr>
            <a:endParaRPr lang="ru-RU" sz="2400" dirty="0" smtClean="0">
              <a:effectLst/>
              <a:latin typeface="Calibri" pitchFamily="34" charset="0"/>
            </a:endParaRPr>
          </a:p>
          <a:p>
            <a:pPr marL="701675" indent="14288" eaLnBrk="1" hangingPunct="1">
              <a:lnSpc>
                <a:spcPct val="80000"/>
              </a:lnSpc>
              <a:spcBef>
                <a:spcPct val="0"/>
              </a:spcBef>
              <a:buClr>
                <a:schemeClr val="tx1"/>
              </a:buClr>
              <a:buFont typeface="Wingdings" pitchFamily="2" charset="2"/>
              <a:buNone/>
              <a:tabLst>
                <a:tab pos="533400" algn="l"/>
              </a:tabLst>
            </a:pPr>
            <a:endParaRPr lang="ru-RU" sz="2400" dirty="0" smtClean="0">
              <a:effectLst/>
              <a:latin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27088" y="288925"/>
            <a:ext cx="7839075" cy="1008063"/>
          </a:xfrm>
        </p:spPr>
        <p:txBody>
          <a:bodyPr/>
          <a:lstStyle/>
          <a:p>
            <a:pPr eaLnBrk="1" hangingPunct="1"/>
            <a:r>
              <a:rPr lang="ru-RU" sz="3600" smtClean="0">
                <a:effectLst/>
              </a:rPr>
              <a:t>Желудочно-кишечное кровотечение</a:t>
            </a:r>
          </a:p>
        </p:txBody>
      </p:sp>
      <p:sp>
        <p:nvSpPr>
          <p:cNvPr id="56323" name="Rectangle 4"/>
          <p:cNvSpPr>
            <a:spLocks noChangeArrowheads="1"/>
          </p:cNvSpPr>
          <p:nvPr/>
        </p:nvSpPr>
        <p:spPr bwMode="auto">
          <a:xfrm>
            <a:off x="539750" y="1268413"/>
            <a:ext cx="8137525" cy="4755148"/>
          </a:xfrm>
          <a:prstGeom prst="rect">
            <a:avLst/>
          </a:prstGeom>
          <a:noFill/>
          <a:ln w="9525">
            <a:noFill/>
            <a:miter lim="800000"/>
            <a:headEnd/>
            <a:tailEnd/>
          </a:ln>
        </p:spPr>
        <p:txBody>
          <a:bodyPr>
            <a:spAutoFit/>
          </a:bodyPr>
          <a:lstStyle/>
          <a:p>
            <a:pPr marL="1254125" indent="-1254125" algn="ctr">
              <a:spcBef>
                <a:spcPct val="20000"/>
              </a:spcBef>
              <a:buClr>
                <a:schemeClr val="hlink"/>
              </a:buClr>
              <a:buSzPct val="70000"/>
              <a:buFont typeface="Wingdings" pitchFamily="2" charset="2"/>
              <a:buNone/>
            </a:pPr>
            <a:r>
              <a:rPr lang="ru-RU" sz="2400" b="1" dirty="0">
                <a:latin typeface="Calibri" pitchFamily="34" charset="0"/>
              </a:rPr>
              <a:t>Классификация</a:t>
            </a:r>
          </a:p>
          <a:p>
            <a:pPr marL="1254125" indent="-1254125"/>
            <a:endParaRPr lang="ru-RU" sz="2000" b="1" dirty="0">
              <a:latin typeface="Calibri" pitchFamily="34" charset="0"/>
            </a:endParaRPr>
          </a:p>
          <a:p>
            <a:pPr marL="1254125" indent="-1254125"/>
            <a:r>
              <a:rPr lang="ru-RU" sz="2000" b="1" dirty="0">
                <a:latin typeface="Calibri" pitchFamily="34" charset="0"/>
              </a:rPr>
              <a:t>4.  По степени кровопотери:</a:t>
            </a:r>
          </a:p>
          <a:p>
            <a:pPr marL="1254125" indent="-1254125"/>
            <a:endParaRPr lang="ru-RU" sz="900" b="1" dirty="0">
              <a:latin typeface="Calibri" pitchFamily="34" charset="0"/>
            </a:endParaRPr>
          </a:p>
          <a:p>
            <a:pPr marL="1254125" indent="-1254125">
              <a:spcBef>
                <a:spcPct val="50000"/>
              </a:spcBef>
            </a:pPr>
            <a:r>
              <a:rPr lang="ru-RU" sz="2000" b="1" dirty="0">
                <a:latin typeface="Calibri" pitchFamily="34" charset="0"/>
              </a:rPr>
              <a:t>- Лёгкая (степень I). </a:t>
            </a:r>
            <a:r>
              <a:rPr lang="ru-RU" sz="2000" dirty="0">
                <a:latin typeface="Calibri" pitchFamily="34" charset="0"/>
              </a:rPr>
              <a:t>Состояние удовлетворительное. Однократная рвота или однократный оформленный стул чёрного цвета. ЧСС 80-100 в минуту; САД &gt;</a:t>
            </a:r>
            <a:r>
              <a:rPr lang="ru-RU" sz="2000" dirty="0" smtClean="0">
                <a:latin typeface="Calibri" pitchFamily="34" charset="0"/>
              </a:rPr>
              <a:t>1</a:t>
            </a:r>
            <a:r>
              <a:rPr lang="en-GB" sz="2000" dirty="0" smtClean="0">
                <a:latin typeface="Calibri" pitchFamily="34" charset="0"/>
              </a:rPr>
              <a:t>2</a:t>
            </a:r>
            <a:r>
              <a:rPr lang="ru-RU" sz="2000" dirty="0" smtClean="0">
                <a:latin typeface="Calibri" pitchFamily="34" charset="0"/>
              </a:rPr>
              <a:t>0 </a:t>
            </a:r>
            <a:r>
              <a:rPr lang="ru-RU" sz="2000" dirty="0" err="1">
                <a:latin typeface="Calibri" pitchFamily="34" charset="0"/>
              </a:rPr>
              <a:t>мм.рт.ст</a:t>
            </a:r>
            <a:r>
              <a:rPr lang="ru-RU" sz="2000" dirty="0">
                <a:latin typeface="Calibri" pitchFamily="34" charset="0"/>
              </a:rPr>
              <a:t>; диурез &gt;2 л/</a:t>
            </a:r>
            <a:r>
              <a:rPr lang="ru-RU" sz="2000" dirty="0" err="1">
                <a:latin typeface="Calibri" pitchFamily="34" charset="0"/>
              </a:rPr>
              <a:t>сут</a:t>
            </a:r>
            <a:r>
              <a:rPr lang="ru-RU" sz="2000" dirty="0">
                <a:latin typeface="Calibri" pitchFamily="34" charset="0"/>
              </a:rPr>
              <a:t>.</a:t>
            </a:r>
          </a:p>
          <a:p>
            <a:pPr marL="1254125" indent="-1254125">
              <a:spcBef>
                <a:spcPct val="50000"/>
              </a:spcBef>
            </a:pPr>
            <a:r>
              <a:rPr lang="ru-RU" sz="2000" dirty="0">
                <a:latin typeface="Calibri" pitchFamily="34" charset="0"/>
              </a:rPr>
              <a:t>- </a:t>
            </a:r>
            <a:r>
              <a:rPr lang="ru-RU" sz="2000" b="1" dirty="0">
                <a:latin typeface="Calibri" pitchFamily="34" charset="0"/>
              </a:rPr>
              <a:t>Средней степени тяжести (степень II). </a:t>
            </a:r>
            <a:r>
              <a:rPr lang="ru-RU" sz="2000" dirty="0">
                <a:latin typeface="Calibri" pitchFamily="34" charset="0"/>
              </a:rPr>
              <a:t>Состояние больного средней степени тяжести. Повторная рвота кровью или мелена. ЧСС 100-110 в мин.; САД 100—120 </a:t>
            </a:r>
            <a:r>
              <a:rPr lang="ru-RU" sz="2000" dirty="0" err="1">
                <a:latin typeface="Calibri" pitchFamily="34" charset="0"/>
              </a:rPr>
              <a:t>мм.рт.ст</a:t>
            </a:r>
            <a:r>
              <a:rPr lang="ru-RU" sz="2000" dirty="0">
                <a:latin typeface="Calibri" pitchFamily="34" charset="0"/>
              </a:rPr>
              <a:t>; диурез &lt;2 л/</a:t>
            </a:r>
            <a:r>
              <a:rPr lang="ru-RU" sz="2000" dirty="0" err="1">
                <a:latin typeface="Calibri" pitchFamily="34" charset="0"/>
              </a:rPr>
              <a:t>сут</a:t>
            </a:r>
            <a:r>
              <a:rPr lang="ru-RU" sz="2000" dirty="0">
                <a:latin typeface="Calibri" pitchFamily="34" charset="0"/>
              </a:rPr>
              <a:t>.</a:t>
            </a:r>
          </a:p>
          <a:p>
            <a:pPr marL="1254125" indent="-1254125">
              <a:spcBef>
                <a:spcPct val="50000"/>
              </a:spcBef>
            </a:pPr>
            <a:r>
              <a:rPr lang="ru-RU" sz="2000" dirty="0">
                <a:latin typeface="Calibri" pitchFamily="34" charset="0"/>
              </a:rPr>
              <a:t>- </a:t>
            </a:r>
            <a:r>
              <a:rPr lang="ru-RU" sz="2000" b="1" dirty="0">
                <a:latin typeface="Calibri" pitchFamily="34" charset="0"/>
              </a:rPr>
              <a:t>Тяжёлая (степень III). </a:t>
            </a:r>
            <a:r>
              <a:rPr lang="ru-RU" sz="2000" dirty="0">
                <a:latin typeface="Calibri" pitchFamily="34" charset="0"/>
              </a:rPr>
              <a:t>Состояние тяжёлое; сознание нарушено, вплоть до комы. Повторная рвота малоизменённой кровью, жидкий дёгтеобразный стул или стул по типу «малинового желе». ЧСС &gt;120 в мин.; САД &lt;90 </a:t>
            </a:r>
            <a:r>
              <a:rPr lang="ru-RU" sz="2000" dirty="0" err="1">
                <a:latin typeface="Calibri" pitchFamily="34" charset="0"/>
              </a:rPr>
              <a:t>мм.рт.ст</a:t>
            </a:r>
            <a:r>
              <a:rPr lang="ru-RU" sz="2000" dirty="0">
                <a:latin typeface="Calibri" pitchFamily="34" charset="0"/>
              </a:rPr>
              <a:t>. </a:t>
            </a:r>
            <a:r>
              <a:rPr lang="ru-RU" sz="2000" dirty="0" err="1">
                <a:latin typeface="Calibri" pitchFamily="34" charset="0"/>
              </a:rPr>
              <a:t>Олигурия</a:t>
            </a:r>
            <a:r>
              <a:rPr lang="ru-RU" sz="2000" dirty="0">
                <a:latin typeface="Calibri" pitchFamily="34" charset="0"/>
              </a:rPr>
              <a:t>, ацидоз.</a:t>
            </a:r>
          </a:p>
        </p:txBody>
      </p:sp>
    </p:spTree>
  </p:cSld>
  <p:clrMapOvr>
    <a:masterClrMapping/>
  </p:clrMapOvr>
  <p:transition spd="med">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body" idx="1"/>
          </p:nvPr>
        </p:nvSpPr>
        <p:spPr>
          <a:xfrm>
            <a:off x="500034" y="1268413"/>
            <a:ext cx="8286808" cy="4824412"/>
          </a:xfrm>
        </p:spPr>
        <p:txBody>
          <a:bodyPr/>
          <a:lstStyle/>
          <a:p>
            <a:pPr marL="182563" indent="-182563" algn="ctr" eaLnBrk="1" hangingPunct="1">
              <a:lnSpc>
                <a:spcPct val="80000"/>
              </a:lnSpc>
              <a:buFont typeface="Wingdings" pitchFamily="2" charset="2"/>
              <a:buNone/>
              <a:tabLst>
                <a:tab pos="274638" algn="l"/>
              </a:tabLst>
            </a:pPr>
            <a:r>
              <a:rPr lang="ru-RU" sz="2400" b="1" dirty="0" smtClean="0">
                <a:effectLst/>
                <a:latin typeface="Calibri" pitchFamily="34" charset="0"/>
              </a:rPr>
              <a:t> Клиническая картина</a:t>
            </a:r>
          </a:p>
          <a:p>
            <a:pPr marL="182563" indent="-182563" eaLnBrk="1" hangingPunct="1">
              <a:lnSpc>
                <a:spcPct val="80000"/>
              </a:lnSpc>
              <a:buFont typeface="Wingdings" pitchFamily="2" charset="2"/>
              <a:buNone/>
              <a:tabLst>
                <a:tab pos="274638" algn="l"/>
              </a:tabLst>
            </a:pPr>
            <a:endParaRPr lang="ru-RU" sz="1000" b="1" dirty="0" smtClean="0">
              <a:effectLst/>
              <a:latin typeface="Calibri" pitchFamily="34" charset="0"/>
            </a:endParaRP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Рвота:   </a:t>
            </a:r>
            <a:r>
              <a:rPr lang="ru-RU" sz="2200" dirty="0" smtClean="0">
                <a:effectLst/>
                <a:latin typeface="Calibri" pitchFamily="34" charset="0"/>
              </a:rPr>
              <a:t>-</a:t>
            </a:r>
            <a:r>
              <a:rPr lang="ru-RU" sz="2200" b="1" dirty="0" smtClean="0">
                <a:effectLst/>
                <a:latin typeface="Calibri" pitchFamily="34" charset="0"/>
              </a:rPr>
              <a:t> </a:t>
            </a:r>
            <a:r>
              <a:rPr lang="ru-RU" sz="2200" i="1" dirty="0" smtClean="0">
                <a:effectLst/>
                <a:latin typeface="Calibri" pitchFamily="34" charset="0"/>
              </a:rPr>
              <a:t>алой кровью </a:t>
            </a:r>
            <a:r>
              <a:rPr lang="ru-RU" sz="2200" dirty="0" smtClean="0">
                <a:effectLst/>
                <a:latin typeface="Calibri" pitchFamily="34" charset="0"/>
              </a:rPr>
              <a:t>(синдром </a:t>
            </a:r>
            <a:r>
              <a:rPr lang="ru-RU" sz="2200" dirty="0" err="1" smtClean="0">
                <a:effectLst/>
                <a:latin typeface="Calibri" pitchFamily="34" charset="0"/>
              </a:rPr>
              <a:t>Меллори-Вейсса</a:t>
            </a:r>
            <a:r>
              <a:rPr lang="ru-RU" sz="2200" dirty="0" smtClean="0">
                <a:effectLst/>
                <a:latin typeface="Calibri" pitchFamily="34" charset="0"/>
              </a:rPr>
              <a:t>, рак пищевода    </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или </a:t>
            </a:r>
            <a:r>
              <a:rPr lang="ru-RU" sz="2200" dirty="0" err="1" smtClean="0">
                <a:effectLst/>
                <a:latin typeface="Calibri" pitchFamily="34" charset="0"/>
              </a:rPr>
              <a:t>кардии</a:t>
            </a:r>
            <a:r>
              <a:rPr lang="ru-RU" sz="2200" dirty="0" smtClean="0">
                <a:effectLst/>
                <a:latin typeface="Calibri" pitchFamily="34" charset="0"/>
              </a:rPr>
              <a:t> желудка);</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 </a:t>
            </a:r>
            <a:r>
              <a:rPr lang="ru-RU" sz="2200" i="1" dirty="0" smtClean="0">
                <a:effectLst/>
                <a:latin typeface="Calibri" pitchFamily="34" charset="0"/>
              </a:rPr>
              <a:t>тёмной кровью </a:t>
            </a:r>
            <a:r>
              <a:rPr lang="ru-RU" sz="2200" dirty="0" smtClean="0">
                <a:effectLst/>
                <a:latin typeface="Calibri" pitchFamily="34" charset="0"/>
              </a:rPr>
              <a:t>(из </a:t>
            </a:r>
            <a:r>
              <a:rPr lang="ru-RU" sz="2200" dirty="0" err="1" smtClean="0">
                <a:effectLst/>
                <a:latin typeface="Calibri" pitchFamily="34" charset="0"/>
              </a:rPr>
              <a:t>варикозно</a:t>
            </a:r>
            <a:r>
              <a:rPr lang="ru-RU" sz="2200" dirty="0" smtClean="0">
                <a:effectLst/>
                <a:latin typeface="Calibri" pitchFamily="34" charset="0"/>
              </a:rPr>
              <a:t> расширенных вен        </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пищевода и желудка при портальной гипертензии);</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 </a:t>
            </a:r>
            <a:r>
              <a:rPr lang="ru-RU" sz="2200" i="1" dirty="0" smtClean="0">
                <a:effectLst/>
                <a:latin typeface="Calibri" pitchFamily="34" charset="0"/>
              </a:rPr>
              <a:t>по типу «кофейной гущи» </a:t>
            </a:r>
            <a:r>
              <a:rPr lang="ru-RU" sz="2200" dirty="0" smtClean="0">
                <a:effectLst/>
                <a:latin typeface="Calibri" pitchFamily="34" charset="0"/>
              </a:rPr>
              <a:t>(кровотечения из хронической      </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или острой язвы желудка и двенадцатиперстной кишки).</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Неизменённая кровь из прямой кишки</a:t>
            </a:r>
            <a:r>
              <a:rPr lang="ru-RU" sz="2200" dirty="0" smtClean="0">
                <a:effectLst/>
                <a:latin typeface="Calibri" pitchFamily="34" charset="0"/>
              </a:rPr>
              <a:t> (ишемический колит,   </a:t>
            </a:r>
          </a:p>
          <a:p>
            <a:pPr marL="182563" indent="-182563" eaLnBrk="1" hangingPunct="1">
              <a:spcBef>
                <a:spcPct val="0"/>
              </a:spcBef>
              <a:buClr>
                <a:schemeClr val="tx1"/>
              </a:buClr>
              <a:buFontTx/>
              <a:buNone/>
              <a:tabLst>
                <a:tab pos="274638" algn="l"/>
              </a:tabLst>
            </a:pPr>
            <a:r>
              <a:rPr lang="ru-RU" sz="2200" dirty="0" smtClean="0">
                <a:effectLst/>
                <a:latin typeface="Calibri" pitchFamily="34" charset="0"/>
              </a:rPr>
              <a:t>                     распад опухолей толстой кишки, острый геморрой).</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Мелена </a:t>
            </a:r>
            <a:r>
              <a:rPr lang="ru-RU" sz="2200" dirty="0" smtClean="0">
                <a:effectLst/>
                <a:latin typeface="Calibri" pitchFamily="34" charset="0"/>
              </a:rPr>
              <a:t>- при кровотечении из верхних отделов ЖКТ.</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Слабость</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Головокружение</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Спутанность сознания</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Тахикардия</a:t>
            </a:r>
          </a:p>
          <a:p>
            <a:pPr marL="182563" indent="-182563" eaLnBrk="1" hangingPunct="1">
              <a:spcBef>
                <a:spcPct val="0"/>
              </a:spcBef>
              <a:buClr>
                <a:schemeClr val="tx1"/>
              </a:buClr>
              <a:buFontTx/>
              <a:buChar char="•"/>
              <a:tabLst>
                <a:tab pos="274638" algn="l"/>
              </a:tabLst>
            </a:pPr>
            <a:r>
              <a:rPr lang="ru-RU" sz="2200" b="1" dirty="0" smtClean="0">
                <a:effectLst/>
                <a:latin typeface="Calibri" pitchFamily="34" charset="0"/>
              </a:rPr>
              <a:t>Артериальная гипотензия (до коллапса и шока)</a:t>
            </a:r>
            <a:endParaRPr lang="ru-RU" sz="2200" dirty="0" smtClean="0">
              <a:effectLst/>
              <a:latin typeface="Calibri" pitchFamily="34" charset="0"/>
            </a:endParaRPr>
          </a:p>
        </p:txBody>
      </p:sp>
      <p:sp>
        <p:nvSpPr>
          <p:cNvPr id="57347" name="Rectangle 3"/>
          <p:cNvSpPr>
            <a:spLocks noGrp="1" noChangeArrowheads="1"/>
          </p:cNvSpPr>
          <p:nvPr>
            <p:ph type="title"/>
          </p:nvPr>
        </p:nvSpPr>
        <p:spPr>
          <a:xfrm>
            <a:off x="900113" y="188913"/>
            <a:ext cx="7850187" cy="1260475"/>
          </a:xfrm>
        </p:spPr>
        <p:txBody>
          <a:bodyPr/>
          <a:lstStyle/>
          <a:p>
            <a:pPr eaLnBrk="1" hangingPunct="1"/>
            <a:r>
              <a:rPr lang="ru-RU" sz="3600" smtClean="0">
                <a:effectLst/>
              </a:rPr>
              <a:t>Желудочно-кишечное кровотечение</a:t>
            </a:r>
          </a:p>
        </p:txBody>
      </p:sp>
    </p:spTree>
  </p:cSld>
  <p:clrMapOvr>
    <a:masterClrMapping/>
  </p:clrMapOvr>
  <p:transition spd="med">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1"/>
          </p:nvPr>
        </p:nvSpPr>
        <p:spPr>
          <a:xfrm>
            <a:off x="900113" y="1268413"/>
            <a:ext cx="7559675" cy="4824412"/>
          </a:xfrm>
        </p:spPr>
        <p:txBody>
          <a:bodyPr/>
          <a:lstStyle/>
          <a:p>
            <a:pPr marL="182563" indent="-182563" algn="ctr" eaLnBrk="1" hangingPunct="1">
              <a:lnSpc>
                <a:spcPct val="90000"/>
              </a:lnSpc>
              <a:buFont typeface="Wingdings" pitchFamily="2" charset="2"/>
              <a:buNone/>
              <a:tabLst>
                <a:tab pos="274638" algn="l"/>
              </a:tabLst>
            </a:pPr>
            <a:r>
              <a:rPr lang="ru-RU" sz="2000" b="1" dirty="0" smtClean="0">
                <a:effectLst/>
                <a:latin typeface="Calibri" pitchFamily="34" charset="0"/>
              </a:rPr>
              <a:t> </a:t>
            </a:r>
            <a:r>
              <a:rPr lang="ru-RU" sz="2400" b="1" dirty="0" smtClean="0">
                <a:effectLst/>
                <a:latin typeface="Calibri" pitchFamily="34" charset="0"/>
              </a:rPr>
              <a:t>Неотложная помощь.</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Срочная госпитализация в хирургическое отделение стационара. Транспортировка лёжа на носилках.</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Пузырь со льдом на живот;</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Обеспечение венозного доступа, мониторинг АД и ЧСС и поддержание витальных функций;</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В/в капельно: р-р 5% </a:t>
            </a:r>
            <a:r>
              <a:rPr lang="ru-RU" sz="2400" b="1" dirty="0" smtClean="0">
                <a:effectLst/>
                <a:latin typeface="Calibri" pitchFamily="34" charset="0"/>
              </a:rPr>
              <a:t>глюкозы</a:t>
            </a:r>
            <a:r>
              <a:rPr lang="ru-RU" sz="2400" dirty="0" smtClean="0">
                <a:effectLst/>
                <a:latin typeface="Calibri" pitchFamily="34" charset="0"/>
              </a:rPr>
              <a:t> или р-р 0,9% </a:t>
            </a:r>
            <a:r>
              <a:rPr lang="ru-RU" sz="2400" b="1" dirty="0" smtClean="0">
                <a:effectLst/>
                <a:latin typeface="Calibri" pitchFamily="34" charset="0"/>
              </a:rPr>
              <a:t>натрия хлорида</a:t>
            </a:r>
            <a:r>
              <a:rPr lang="ru-RU" sz="2400" dirty="0" smtClean="0">
                <a:effectLst/>
                <a:latin typeface="Calibri" pitchFamily="34" charset="0"/>
              </a:rPr>
              <a:t> - </a:t>
            </a:r>
            <a:r>
              <a:rPr lang="ru-RU" sz="2400" dirty="0">
                <a:effectLst/>
                <a:latin typeface="Calibri" pitchFamily="34" charset="0"/>
              </a:rPr>
              <a:t>4</a:t>
            </a:r>
            <a:r>
              <a:rPr lang="ru-RU" sz="2400" dirty="0" smtClean="0">
                <a:effectLst/>
                <a:latin typeface="Calibri" pitchFamily="34" charset="0"/>
              </a:rPr>
              <a:t>00 мл; </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При продолжающемся кровотечении </a:t>
            </a:r>
            <a:r>
              <a:rPr lang="ru-RU" sz="2400" dirty="0" err="1" smtClean="0">
                <a:effectLst/>
                <a:latin typeface="Calibri" pitchFamily="34" charset="0"/>
              </a:rPr>
              <a:t>гемостатическая</a:t>
            </a:r>
            <a:r>
              <a:rPr lang="ru-RU" sz="2400" dirty="0" smtClean="0">
                <a:effectLst/>
                <a:latin typeface="Calibri" pitchFamily="34" charset="0"/>
              </a:rPr>
              <a:t> терапия: </a:t>
            </a:r>
            <a:r>
              <a:rPr lang="en-US" sz="2400" b="1" dirty="0" err="1" smtClean="0">
                <a:effectLst/>
                <a:latin typeface="Calibri" pitchFamily="34" charset="0"/>
              </a:rPr>
              <a:t>Vit</a:t>
            </a:r>
            <a:r>
              <a:rPr lang="en-US" sz="2400" b="1" dirty="0" smtClean="0">
                <a:effectLst/>
                <a:latin typeface="Calibri" pitchFamily="34" charset="0"/>
              </a:rPr>
              <a:t> C</a:t>
            </a:r>
            <a:r>
              <a:rPr lang="en-US" sz="2400" dirty="0" smtClean="0">
                <a:effectLst/>
                <a:latin typeface="Calibri" pitchFamily="34" charset="0"/>
              </a:rPr>
              <a:t> 5% 4</a:t>
            </a:r>
            <a:r>
              <a:rPr lang="ru-RU" sz="2400" dirty="0" smtClean="0">
                <a:effectLst/>
                <a:latin typeface="Calibri" pitchFamily="34" charset="0"/>
              </a:rPr>
              <a:t>мл</a:t>
            </a:r>
            <a:r>
              <a:rPr lang="en-US" sz="2400" dirty="0" smtClean="0">
                <a:effectLst/>
                <a:latin typeface="Calibri" pitchFamily="34" charset="0"/>
              </a:rPr>
              <a:t>, </a:t>
            </a:r>
            <a:r>
              <a:rPr lang="ru-RU" sz="2400" b="1" dirty="0" err="1" smtClean="0">
                <a:effectLst/>
                <a:latin typeface="Calibri" pitchFamily="34" charset="0"/>
              </a:rPr>
              <a:t>викасол</a:t>
            </a:r>
            <a:r>
              <a:rPr lang="ru-RU" sz="2400" dirty="0" smtClean="0">
                <a:effectLst/>
                <a:latin typeface="Calibri" pitchFamily="34" charset="0"/>
              </a:rPr>
              <a:t> 1% 1мл, </a:t>
            </a:r>
            <a:r>
              <a:rPr lang="ru-RU" sz="2400" b="1" dirty="0" err="1" smtClean="0">
                <a:effectLst/>
                <a:latin typeface="Calibri" pitchFamily="34" charset="0"/>
              </a:rPr>
              <a:t>дицинон</a:t>
            </a:r>
            <a:r>
              <a:rPr lang="ru-RU" sz="2400" dirty="0" smtClean="0">
                <a:effectLst/>
                <a:latin typeface="Calibri" pitchFamily="34" charset="0"/>
              </a:rPr>
              <a:t> 12,5% 2мл в/в, в/в капельно </a:t>
            </a:r>
            <a:r>
              <a:rPr lang="ru-RU" sz="2400" b="1" dirty="0" smtClean="0">
                <a:effectLst/>
                <a:latin typeface="Calibri" pitchFamily="34" charset="0"/>
              </a:rPr>
              <a:t>аминокапроновая кислота </a:t>
            </a:r>
            <a:r>
              <a:rPr lang="ru-RU" sz="2400" dirty="0" smtClean="0">
                <a:effectLst/>
                <a:latin typeface="Calibri" pitchFamily="34" charset="0"/>
              </a:rPr>
              <a:t>5% - 100 мл.</a:t>
            </a:r>
          </a:p>
          <a:p>
            <a:pPr marL="182563" indent="-182563" eaLnBrk="1" hangingPunct="1">
              <a:lnSpc>
                <a:spcPct val="90000"/>
              </a:lnSpc>
              <a:buClr>
                <a:schemeClr val="tx1"/>
              </a:buClr>
              <a:buSzTx/>
              <a:buFontTx/>
              <a:buChar char="•"/>
              <a:tabLst>
                <a:tab pos="274638" algn="l"/>
              </a:tabLst>
            </a:pPr>
            <a:r>
              <a:rPr lang="ru-RU" sz="2400" dirty="0" smtClean="0">
                <a:effectLst/>
                <a:latin typeface="Calibri" pitchFamily="34" charset="0"/>
              </a:rPr>
              <a:t>При развитие геморрагического шока – противошоковые мероприятия, оксигенотерапия.</a:t>
            </a:r>
          </a:p>
        </p:txBody>
      </p:sp>
      <p:sp>
        <p:nvSpPr>
          <p:cNvPr id="58371" name="Rectangle 3"/>
          <p:cNvSpPr>
            <a:spLocks noGrp="1" noChangeArrowheads="1"/>
          </p:cNvSpPr>
          <p:nvPr>
            <p:ph type="title"/>
          </p:nvPr>
        </p:nvSpPr>
        <p:spPr>
          <a:xfrm>
            <a:off x="1042988" y="260350"/>
            <a:ext cx="7850187" cy="1260475"/>
          </a:xfrm>
        </p:spPr>
        <p:txBody>
          <a:bodyPr/>
          <a:lstStyle/>
          <a:p>
            <a:pPr eaLnBrk="1" hangingPunct="1"/>
            <a:r>
              <a:rPr lang="ru-RU" sz="3600" dirty="0" smtClean="0">
                <a:effectLst/>
              </a:rPr>
              <a:t>Желудочно-кишечное кровотечение</a:t>
            </a:r>
          </a:p>
        </p:txBody>
      </p:sp>
    </p:spTree>
  </p:cSld>
  <p:clrMapOvr>
    <a:masterClrMapping/>
  </p:clrMapOvr>
  <p:transition spd="med">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1"/>
          </p:nvPr>
        </p:nvSpPr>
        <p:spPr>
          <a:xfrm>
            <a:off x="571472" y="2357430"/>
            <a:ext cx="8072494" cy="3735394"/>
          </a:xfrm>
        </p:spPr>
        <p:txBody>
          <a:bodyPr/>
          <a:lstStyle/>
          <a:p>
            <a:pPr marL="0" indent="0" algn="just" eaLnBrk="1" hangingPunct="1">
              <a:lnSpc>
                <a:spcPct val="120000"/>
              </a:lnSpc>
              <a:buFont typeface="Wingdings" pitchFamily="2" charset="2"/>
              <a:buNone/>
              <a:tabLst>
                <a:tab pos="274638" algn="l"/>
              </a:tabLst>
            </a:pPr>
            <a:r>
              <a:rPr lang="ru-RU" sz="2800" dirty="0" smtClean="0">
                <a:effectLst/>
                <a:latin typeface="Calibri" pitchFamily="34" charset="0"/>
              </a:rPr>
              <a:t> - патологический процесс, связанный с острым и массивным кровотечением любого генеза, сопровождающийся резким снижением ОЦК, сердечного выброса и тканевой перфузии вследствие декомпенсации защитных механизмов.</a:t>
            </a:r>
          </a:p>
        </p:txBody>
      </p:sp>
      <p:sp>
        <p:nvSpPr>
          <p:cNvPr id="58371" name="Rectangle 3"/>
          <p:cNvSpPr>
            <a:spLocks noGrp="1" noChangeArrowheads="1"/>
          </p:cNvSpPr>
          <p:nvPr>
            <p:ph type="title"/>
          </p:nvPr>
        </p:nvSpPr>
        <p:spPr>
          <a:xfrm>
            <a:off x="642911" y="260350"/>
            <a:ext cx="7929618" cy="1260475"/>
          </a:xfrm>
        </p:spPr>
        <p:txBody>
          <a:bodyPr/>
          <a:lstStyle/>
          <a:p>
            <a:pPr eaLnBrk="1" hangingPunct="1"/>
            <a:r>
              <a:rPr lang="ru-RU" sz="3600" dirty="0" smtClean="0">
                <a:effectLst/>
              </a:rPr>
              <a:t>Геморрагический шок</a:t>
            </a:r>
          </a:p>
        </p:txBody>
      </p:sp>
    </p:spTree>
  </p:cSld>
  <p:clrMapOvr>
    <a:masterClrMapping/>
  </p:clrMapOvr>
  <p:transition spd="med">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800" dirty="0" smtClean="0"/>
              <a:t>Определение величины кровопотери</a:t>
            </a:r>
            <a:endParaRPr lang="ru-RU" sz="3800" dirty="0"/>
          </a:p>
        </p:txBody>
      </p:sp>
      <p:sp>
        <p:nvSpPr>
          <p:cNvPr id="4" name="AutoShape 7"/>
          <p:cNvSpPr>
            <a:spLocks noChangeArrowheads="1"/>
          </p:cNvSpPr>
          <p:nvPr/>
        </p:nvSpPr>
        <p:spPr bwMode="auto">
          <a:xfrm>
            <a:off x="214282" y="1571612"/>
            <a:ext cx="8715436" cy="1643074"/>
          </a:xfrm>
          <a:prstGeom prst="horizontalScroll">
            <a:avLst>
              <a:gd name="adj" fmla="val 12500"/>
            </a:avLst>
          </a:prstGeom>
          <a:solidFill>
            <a:srgbClr val="CCFF99"/>
          </a:solidFill>
          <a:ln>
            <a:solidFill>
              <a:schemeClr val="tx1">
                <a:alpha val="47000"/>
              </a:schemeClr>
            </a:solid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r>
              <a:rPr lang="ru-RU" sz="2400" b="1" dirty="0">
                <a:solidFill>
                  <a:schemeClr val="tx1"/>
                </a:solidFill>
              </a:rPr>
              <a:t>Индекс </a:t>
            </a:r>
            <a:r>
              <a:rPr lang="ru-RU" sz="2400" b="1" dirty="0" err="1">
                <a:solidFill>
                  <a:schemeClr val="tx1"/>
                </a:solidFill>
              </a:rPr>
              <a:t>Альговера</a:t>
            </a:r>
            <a:r>
              <a:rPr lang="ru-RU" sz="2400" b="1" dirty="0">
                <a:solidFill>
                  <a:schemeClr val="tx1"/>
                </a:solidFill>
              </a:rPr>
              <a:t> – </a:t>
            </a:r>
            <a:r>
              <a:rPr lang="ru-RU" sz="2400" b="1" dirty="0" err="1">
                <a:solidFill>
                  <a:schemeClr val="tx1"/>
                </a:solidFill>
              </a:rPr>
              <a:t>Грубера</a:t>
            </a:r>
            <a:r>
              <a:rPr lang="ru-RU" sz="2400" b="1" dirty="0">
                <a:solidFill>
                  <a:schemeClr val="tx1"/>
                </a:solidFill>
              </a:rPr>
              <a:t> (шоковый индекс) </a:t>
            </a:r>
            <a:endParaRPr lang="ru-RU" sz="2400" b="1" dirty="0" smtClean="0">
              <a:solidFill>
                <a:schemeClr val="tx1"/>
              </a:solidFill>
            </a:endParaRPr>
          </a:p>
          <a:p>
            <a:pPr algn="ctr"/>
            <a:r>
              <a:rPr lang="ru-RU" sz="2400" b="1" dirty="0" smtClean="0">
                <a:solidFill>
                  <a:schemeClr val="tx1"/>
                </a:solidFill>
              </a:rPr>
              <a:t>– </a:t>
            </a:r>
            <a:r>
              <a:rPr lang="ru-RU" sz="2400" b="1" dirty="0">
                <a:solidFill>
                  <a:schemeClr val="tx1"/>
                </a:solidFill>
              </a:rPr>
              <a:t>отношение </a:t>
            </a:r>
            <a:r>
              <a:rPr lang="ru-RU" sz="2400" b="1" dirty="0" smtClean="0">
                <a:solidFill>
                  <a:schemeClr val="tx1"/>
                </a:solidFill>
              </a:rPr>
              <a:t>частоты пульса </a:t>
            </a:r>
            <a:r>
              <a:rPr lang="ru-RU" sz="2400" b="1" dirty="0">
                <a:solidFill>
                  <a:schemeClr val="tx1"/>
                </a:solidFill>
              </a:rPr>
              <a:t>за 1 минуту к величине </a:t>
            </a:r>
            <a:endParaRPr lang="ru-RU" sz="2400" b="1" dirty="0" smtClean="0">
              <a:solidFill>
                <a:schemeClr val="tx1"/>
              </a:solidFill>
            </a:endParaRPr>
          </a:p>
          <a:p>
            <a:pPr algn="ctr"/>
            <a:r>
              <a:rPr lang="ru-RU" sz="2400" b="1" dirty="0" smtClean="0">
                <a:solidFill>
                  <a:schemeClr val="tx1"/>
                </a:solidFill>
              </a:rPr>
              <a:t>систолического </a:t>
            </a:r>
            <a:r>
              <a:rPr lang="ru-RU" sz="2400" b="1" dirty="0">
                <a:solidFill>
                  <a:schemeClr val="tx1"/>
                </a:solidFill>
              </a:rPr>
              <a:t>давления (60/120 = 0,5)</a:t>
            </a:r>
          </a:p>
        </p:txBody>
      </p:sp>
      <p:graphicFrame>
        <p:nvGraphicFramePr>
          <p:cNvPr id="5" name="Таблица 4"/>
          <p:cNvGraphicFramePr>
            <a:graphicFrameLocks noGrp="1"/>
          </p:cNvGraphicFramePr>
          <p:nvPr>
            <p:extLst>
              <p:ext uri="{D42A27DB-BD31-4B8C-83A1-F6EECF244321}">
                <p14:modId xmlns:p14="http://schemas.microsoft.com/office/powerpoint/2010/main" xmlns="" val="4182279016"/>
              </p:ext>
            </p:extLst>
          </p:nvPr>
        </p:nvGraphicFramePr>
        <p:xfrm>
          <a:off x="285720" y="3571876"/>
          <a:ext cx="8572561" cy="2740452"/>
        </p:xfrm>
        <a:graphic>
          <a:graphicData uri="http://schemas.openxmlformats.org/drawingml/2006/table">
            <a:tbl>
              <a:tblPr firstRow="1" bandRow="1">
                <a:tableStyleId>{5C22544A-7EE6-4342-B048-85BDC9FD1C3A}</a:tableStyleId>
              </a:tblPr>
              <a:tblGrid>
                <a:gridCol w="3613921">
                  <a:extLst>
                    <a:ext uri="{9D8B030D-6E8A-4147-A177-3AD203B41FA5}">
                      <a16:colId xmlns:a16="http://schemas.microsoft.com/office/drawing/2014/main" xmlns="" val="20000"/>
                    </a:ext>
                  </a:extLst>
                </a:gridCol>
                <a:gridCol w="1260671">
                  <a:extLst>
                    <a:ext uri="{9D8B030D-6E8A-4147-A177-3AD203B41FA5}">
                      <a16:colId xmlns:a16="http://schemas.microsoft.com/office/drawing/2014/main" xmlns="" val="20001"/>
                    </a:ext>
                  </a:extLst>
                </a:gridCol>
                <a:gridCol w="1176626">
                  <a:extLst>
                    <a:ext uri="{9D8B030D-6E8A-4147-A177-3AD203B41FA5}">
                      <a16:colId xmlns:a16="http://schemas.microsoft.com/office/drawing/2014/main" xmlns="" val="20002"/>
                    </a:ext>
                  </a:extLst>
                </a:gridCol>
                <a:gridCol w="1260671">
                  <a:extLst>
                    <a:ext uri="{9D8B030D-6E8A-4147-A177-3AD203B41FA5}">
                      <a16:colId xmlns:a16="http://schemas.microsoft.com/office/drawing/2014/main" xmlns="" val="20003"/>
                    </a:ext>
                  </a:extLst>
                </a:gridCol>
                <a:gridCol w="1260672">
                  <a:extLst>
                    <a:ext uri="{9D8B030D-6E8A-4147-A177-3AD203B41FA5}">
                      <a16:colId xmlns:a16="http://schemas.microsoft.com/office/drawing/2014/main" xmlns="" val="20004"/>
                    </a:ext>
                  </a:extLst>
                </a:gridCol>
              </a:tblGrid>
              <a:tr h="516786">
                <a:tc>
                  <a:txBody>
                    <a:bodyPr/>
                    <a:lstStyle/>
                    <a:p>
                      <a:pPr algn="ctr"/>
                      <a:endParaRPr lang="ru-RU" sz="2000" dirty="0"/>
                    </a:p>
                  </a:txBody>
                  <a:tcPr anchor="ctr">
                    <a:solidFill>
                      <a:srgbClr val="CCFF99"/>
                    </a:solidFill>
                  </a:tcPr>
                </a:tc>
                <a:tc>
                  <a:txBody>
                    <a:bodyPr/>
                    <a:lstStyle/>
                    <a:p>
                      <a:pPr algn="ctr"/>
                      <a:r>
                        <a:rPr lang="ru-RU" sz="2000" dirty="0" smtClean="0">
                          <a:solidFill>
                            <a:schemeClr val="tx1"/>
                          </a:solidFill>
                        </a:rPr>
                        <a:t>Норма</a:t>
                      </a:r>
                    </a:p>
                  </a:txBody>
                  <a:tcPr anchor="ctr">
                    <a:solidFill>
                      <a:srgbClr val="CCFF99"/>
                    </a:solidFill>
                  </a:tcPr>
                </a:tc>
                <a:tc>
                  <a:txBody>
                    <a:bodyPr/>
                    <a:lstStyle/>
                    <a:p>
                      <a:pPr algn="ctr"/>
                      <a:r>
                        <a:rPr lang="en-GB" sz="2000" dirty="0" smtClean="0">
                          <a:solidFill>
                            <a:schemeClr val="tx1"/>
                          </a:solidFill>
                        </a:rPr>
                        <a:t>I</a:t>
                      </a:r>
                      <a:r>
                        <a:rPr lang="ru-RU" sz="2000" dirty="0" smtClean="0">
                          <a:solidFill>
                            <a:schemeClr val="tx1"/>
                          </a:solidFill>
                        </a:rPr>
                        <a:t> степень</a:t>
                      </a:r>
                      <a:endParaRPr lang="ru-RU" sz="2000" dirty="0">
                        <a:solidFill>
                          <a:schemeClr val="tx1"/>
                        </a:solidFill>
                      </a:endParaRPr>
                    </a:p>
                  </a:txBody>
                  <a:tcPr anchor="ctr">
                    <a:solidFill>
                      <a:srgbClr val="CCFF99"/>
                    </a:solidFill>
                  </a:tcPr>
                </a:tc>
                <a:tc>
                  <a:txBody>
                    <a:bodyPr/>
                    <a:lstStyle/>
                    <a:p>
                      <a:pPr algn="ctr"/>
                      <a:r>
                        <a:rPr lang="en-GB" sz="2000" dirty="0" smtClean="0">
                          <a:solidFill>
                            <a:schemeClr val="tx1"/>
                          </a:solidFill>
                        </a:rPr>
                        <a:t>II</a:t>
                      </a:r>
                      <a:r>
                        <a:rPr lang="ru-RU" sz="2000" dirty="0" smtClean="0">
                          <a:solidFill>
                            <a:schemeClr val="tx1"/>
                          </a:solidFill>
                        </a:rPr>
                        <a:t> степень</a:t>
                      </a:r>
                      <a:endParaRPr lang="ru-RU" sz="2000" dirty="0">
                        <a:solidFill>
                          <a:schemeClr val="tx1"/>
                        </a:solidFill>
                      </a:endParaRPr>
                    </a:p>
                  </a:txBody>
                  <a:tcPr anchor="ctr">
                    <a:solidFill>
                      <a:srgbClr val="CCFF99"/>
                    </a:solidFill>
                  </a:tcPr>
                </a:tc>
                <a:tc>
                  <a:txBody>
                    <a:bodyPr/>
                    <a:lstStyle/>
                    <a:p>
                      <a:pPr algn="ctr"/>
                      <a:r>
                        <a:rPr lang="en-GB" sz="2000" dirty="0" smtClean="0">
                          <a:solidFill>
                            <a:schemeClr val="tx1"/>
                          </a:solidFill>
                        </a:rPr>
                        <a:t>III</a:t>
                      </a:r>
                      <a:r>
                        <a:rPr lang="ru-RU" sz="2000" dirty="0" smtClean="0">
                          <a:solidFill>
                            <a:schemeClr val="tx1"/>
                          </a:solidFill>
                        </a:rPr>
                        <a:t> степень</a:t>
                      </a:r>
                      <a:endParaRPr lang="ru-RU" sz="2000" dirty="0">
                        <a:solidFill>
                          <a:schemeClr val="tx1"/>
                        </a:solidFill>
                      </a:endParaRPr>
                    </a:p>
                  </a:txBody>
                  <a:tcPr anchor="ctr">
                    <a:solidFill>
                      <a:srgbClr val="CCFF99"/>
                    </a:solidFill>
                  </a:tcPr>
                </a:tc>
                <a:extLst>
                  <a:ext uri="{0D108BD9-81ED-4DB2-BD59-A6C34878D82A}">
                    <a16:rowId xmlns:a16="http://schemas.microsoft.com/office/drawing/2014/main" xmlns="" val="10000"/>
                  </a:ext>
                </a:extLst>
              </a:tr>
              <a:tr h="878535">
                <a:tc>
                  <a:txBody>
                    <a:bodyPr/>
                    <a:lstStyle/>
                    <a:p>
                      <a:pPr algn="l"/>
                      <a:r>
                        <a:rPr lang="ru-RU" sz="2000" b="1" dirty="0" smtClean="0"/>
                        <a:t>Частота сердечных</a:t>
                      </a:r>
                      <a:r>
                        <a:rPr lang="ru-RU" sz="2000" b="1" baseline="0" dirty="0" smtClean="0"/>
                        <a:t> сокращений</a:t>
                      </a:r>
                    </a:p>
                    <a:p>
                      <a:pPr algn="l"/>
                      <a:r>
                        <a:rPr lang="ru-RU" sz="2000" b="1" baseline="0" dirty="0" smtClean="0"/>
                        <a:t>Систолическое АД</a:t>
                      </a:r>
                      <a:endParaRPr lang="ru-RU" sz="2000" b="1" dirty="0"/>
                    </a:p>
                  </a:txBody>
                  <a:tcPr anchor="ctr">
                    <a:solidFill>
                      <a:srgbClr val="CCFF99"/>
                    </a:solidFill>
                  </a:tcPr>
                </a:tc>
                <a:tc>
                  <a:txBody>
                    <a:bodyPr/>
                    <a:lstStyle/>
                    <a:p>
                      <a:pPr algn="ctr">
                        <a:spcAft>
                          <a:spcPts val="1200"/>
                        </a:spcAft>
                      </a:pPr>
                      <a:r>
                        <a:rPr lang="ru-RU" sz="2000" b="1" dirty="0" smtClean="0"/>
                        <a:t>70</a:t>
                      </a:r>
                    </a:p>
                    <a:p>
                      <a:pPr algn="ctr"/>
                      <a:r>
                        <a:rPr lang="ru-RU" sz="2000" b="1" dirty="0" smtClean="0"/>
                        <a:t>120</a:t>
                      </a:r>
                      <a:endParaRPr lang="ru-RU" sz="2000" b="1" dirty="0"/>
                    </a:p>
                  </a:txBody>
                  <a:tcPr anchor="ctr">
                    <a:solidFill>
                      <a:srgbClr val="CCFF99"/>
                    </a:solidFill>
                  </a:tcPr>
                </a:tc>
                <a:tc>
                  <a:txBody>
                    <a:bodyPr/>
                    <a:lstStyle/>
                    <a:p>
                      <a:pPr algn="ctr">
                        <a:spcBef>
                          <a:spcPts val="1200"/>
                        </a:spcBef>
                      </a:pPr>
                      <a:r>
                        <a:rPr lang="ru-RU" sz="2000" b="1" dirty="0" smtClean="0"/>
                        <a:t>80-90</a:t>
                      </a:r>
                    </a:p>
                    <a:p>
                      <a:pPr algn="ctr">
                        <a:spcBef>
                          <a:spcPts val="1200"/>
                        </a:spcBef>
                      </a:pPr>
                      <a:r>
                        <a:rPr lang="ru-RU" sz="2000" b="1" dirty="0" smtClean="0"/>
                        <a:t>100-90</a:t>
                      </a:r>
                      <a:endParaRPr lang="ru-RU" sz="2000" b="1" dirty="0"/>
                    </a:p>
                  </a:txBody>
                  <a:tcPr anchor="ctr">
                    <a:solidFill>
                      <a:srgbClr val="CCFF99"/>
                    </a:solidFill>
                  </a:tcPr>
                </a:tc>
                <a:tc>
                  <a:txBody>
                    <a:bodyPr/>
                    <a:lstStyle/>
                    <a:p>
                      <a:pPr algn="ctr"/>
                      <a:r>
                        <a:rPr lang="ru-RU" sz="2000" b="1" dirty="0" smtClean="0"/>
                        <a:t>90-110</a:t>
                      </a:r>
                    </a:p>
                    <a:p>
                      <a:pPr algn="ctr">
                        <a:spcBef>
                          <a:spcPts val="1200"/>
                        </a:spcBef>
                      </a:pPr>
                      <a:r>
                        <a:rPr lang="ru-RU" sz="2000" b="1" dirty="0" smtClean="0"/>
                        <a:t>85-75</a:t>
                      </a:r>
                      <a:endParaRPr lang="ru-RU" sz="2000" b="1" dirty="0"/>
                    </a:p>
                  </a:txBody>
                  <a:tcPr anchor="ctr">
                    <a:solidFill>
                      <a:srgbClr val="CCFF99"/>
                    </a:solidFill>
                  </a:tcPr>
                </a:tc>
                <a:tc>
                  <a:txBody>
                    <a:bodyPr/>
                    <a:lstStyle/>
                    <a:p>
                      <a:pPr algn="ctr"/>
                      <a:r>
                        <a:rPr lang="ru-RU" sz="2000" b="1" dirty="0" smtClean="0"/>
                        <a:t>≥ 120</a:t>
                      </a:r>
                    </a:p>
                    <a:p>
                      <a:pPr algn="ctr">
                        <a:spcBef>
                          <a:spcPts val="1200"/>
                        </a:spcBef>
                      </a:pPr>
                      <a:r>
                        <a:rPr lang="ru-RU" sz="2000" b="1" dirty="0" smtClean="0"/>
                        <a:t>≤ 70</a:t>
                      </a:r>
                      <a:endParaRPr lang="ru-RU" sz="2000" b="1" dirty="0"/>
                    </a:p>
                  </a:txBody>
                  <a:tcPr anchor="ctr">
                    <a:solidFill>
                      <a:srgbClr val="CCFF99"/>
                    </a:solidFill>
                  </a:tcPr>
                </a:tc>
                <a:extLst>
                  <a:ext uri="{0D108BD9-81ED-4DB2-BD59-A6C34878D82A}">
                    <a16:rowId xmlns:a16="http://schemas.microsoft.com/office/drawing/2014/main" xmlns="" val="10001"/>
                  </a:ext>
                </a:extLst>
              </a:tr>
              <a:tr h="516786">
                <a:tc>
                  <a:txBody>
                    <a:bodyPr/>
                    <a:lstStyle/>
                    <a:p>
                      <a:pPr algn="l"/>
                      <a:r>
                        <a:rPr lang="ru-RU" sz="2000" b="1" dirty="0" smtClean="0"/>
                        <a:t>ШИАГ</a:t>
                      </a:r>
                      <a:endParaRPr lang="ru-RU" sz="2000" b="1" dirty="0"/>
                    </a:p>
                  </a:txBody>
                  <a:tcPr anchor="ctr">
                    <a:solidFill>
                      <a:srgbClr val="CCFF99"/>
                    </a:solidFill>
                  </a:tcPr>
                </a:tc>
                <a:tc>
                  <a:txBody>
                    <a:bodyPr/>
                    <a:lstStyle/>
                    <a:p>
                      <a:pPr algn="ctr"/>
                      <a:r>
                        <a:rPr lang="ru-RU" sz="2000" b="0" dirty="0" smtClean="0"/>
                        <a:t>0,5</a:t>
                      </a:r>
                    </a:p>
                  </a:txBody>
                  <a:tcPr anchor="ctr">
                    <a:solidFill>
                      <a:srgbClr val="CCFF99"/>
                    </a:solidFill>
                  </a:tcPr>
                </a:tc>
                <a:tc>
                  <a:txBody>
                    <a:bodyPr/>
                    <a:lstStyle/>
                    <a:p>
                      <a:pPr algn="ctr"/>
                      <a:r>
                        <a:rPr lang="ru-RU" sz="2000" b="0" dirty="0" smtClean="0"/>
                        <a:t>0,8</a:t>
                      </a:r>
                      <a:endParaRPr lang="ru-RU" sz="2000" b="0" dirty="0"/>
                    </a:p>
                  </a:txBody>
                  <a:tcPr anchor="ctr">
                    <a:solidFill>
                      <a:srgbClr val="CCFF99"/>
                    </a:solidFill>
                  </a:tcPr>
                </a:tc>
                <a:tc>
                  <a:txBody>
                    <a:bodyPr/>
                    <a:lstStyle/>
                    <a:p>
                      <a:pPr algn="ctr"/>
                      <a:r>
                        <a:rPr lang="ru-RU" sz="2000" b="0" dirty="0" smtClean="0"/>
                        <a:t>0,9-1,2</a:t>
                      </a:r>
                      <a:endParaRPr lang="ru-RU" sz="2000" b="0" dirty="0"/>
                    </a:p>
                  </a:txBody>
                  <a:tcPr anchor="ctr">
                    <a:solidFill>
                      <a:srgbClr val="CCFF99"/>
                    </a:solidFill>
                  </a:tcPr>
                </a:tc>
                <a:tc>
                  <a:txBody>
                    <a:bodyPr/>
                    <a:lstStyle/>
                    <a:p>
                      <a:pPr algn="ctr"/>
                      <a:r>
                        <a:rPr lang="ru-RU" sz="2000" b="0" dirty="0" smtClean="0"/>
                        <a:t>≥ 1,3</a:t>
                      </a:r>
                      <a:endParaRPr lang="ru-RU" sz="2000" b="0" dirty="0"/>
                    </a:p>
                  </a:txBody>
                  <a:tcPr anchor="ctr">
                    <a:solidFill>
                      <a:srgbClr val="CCFF99"/>
                    </a:solidFill>
                  </a:tcPr>
                </a:tc>
                <a:extLst>
                  <a:ext uri="{0D108BD9-81ED-4DB2-BD59-A6C34878D82A}">
                    <a16:rowId xmlns:a16="http://schemas.microsoft.com/office/drawing/2014/main" xmlns="" val="10002"/>
                  </a:ext>
                </a:extLst>
              </a:tr>
              <a:tr h="516786">
                <a:tc>
                  <a:txBody>
                    <a:bodyPr/>
                    <a:lstStyle/>
                    <a:p>
                      <a:pPr algn="l"/>
                      <a:r>
                        <a:rPr lang="ru-RU" sz="2000" b="1" dirty="0" smtClean="0"/>
                        <a:t>Объем кровопотери</a:t>
                      </a:r>
                      <a:endParaRPr lang="ru-RU" sz="2000" b="1" dirty="0"/>
                    </a:p>
                  </a:txBody>
                  <a:tcPr anchor="ctr">
                    <a:solidFill>
                      <a:srgbClr val="CCFF99"/>
                    </a:solidFill>
                  </a:tcPr>
                </a:tc>
                <a:tc>
                  <a:txBody>
                    <a:bodyPr/>
                    <a:lstStyle/>
                    <a:p>
                      <a:pPr algn="ctr"/>
                      <a:r>
                        <a:rPr lang="ru-RU" sz="2000" b="0" dirty="0" smtClean="0"/>
                        <a:t>0,5-1 л</a:t>
                      </a:r>
                    </a:p>
                  </a:txBody>
                  <a:tcPr anchor="ctr">
                    <a:solidFill>
                      <a:srgbClr val="CCFF99"/>
                    </a:solidFill>
                  </a:tcPr>
                </a:tc>
                <a:tc>
                  <a:txBody>
                    <a:bodyPr/>
                    <a:lstStyle/>
                    <a:p>
                      <a:pPr algn="ctr"/>
                      <a:r>
                        <a:rPr lang="ru-RU" sz="2000" b="0" dirty="0" smtClean="0"/>
                        <a:t>1-1,5 л</a:t>
                      </a:r>
                      <a:endParaRPr lang="ru-RU" sz="2000" b="0" dirty="0"/>
                    </a:p>
                  </a:txBody>
                  <a:tcPr anchor="ctr">
                    <a:solidFill>
                      <a:srgbClr val="CCFF99"/>
                    </a:solidFill>
                  </a:tcPr>
                </a:tc>
                <a:tc>
                  <a:txBody>
                    <a:bodyPr/>
                    <a:lstStyle/>
                    <a:p>
                      <a:pPr algn="ctr"/>
                      <a:r>
                        <a:rPr lang="ru-RU" sz="2000" b="0" dirty="0" smtClean="0"/>
                        <a:t>1,5-2 л</a:t>
                      </a:r>
                      <a:endParaRPr lang="ru-RU" sz="2000" b="0" dirty="0"/>
                    </a:p>
                  </a:txBody>
                  <a:tcPr anchor="ctr">
                    <a:solidFill>
                      <a:srgbClr val="CCFF99"/>
                    </a:solidFill>
                  </a:tcPr>
                </a:tc>
                <a:tc>
                  <a:txBody>
                    <a:bodyPr/>
                    <a:lstStyle/>
                    <a:p>
                      <a:pPr algn="ctr"/>
                      <a:r>
                        <a:rPr lang="ru-RU" sz="2000" b="0" dirty="0" smtClean="0"/>
                        <a:t>&gt; 2 л</a:t>
                      </a:r>
                      <a:endParaRPr lang="ru-RU" sz="2000" b="0" dirty="0"/>
                    </a:p>
                  </a:txBody>
                  <a:tcPr anchor="ctr">
                    <a:solidFill>
                      <a:srgbClr val="CCFF99"/>
                    </a:solidFill>
                  </a:tcPr>
                </a:tc>
                <a:extLst>
                  <a:ext uri="{0D108BD9-81ED-4DB2-BD59-A6C34878D82A}">
                    <a16:rowId xmlns:a16="http://schemas.microsoft.com/office/drawing/2014/main" xmlns="" val="10003"/>
                  </a:ext>
                </a:extLst>
              </a:tr>
            </a:tbl>
          </a:graphicData>
        </a:graphic>
      </p:graphicFrame>
      <p:sp>
        <p:nvSpPr>
          <p:cNvPr id="6" name="AutoShape 7"/>
          <p:cNvSpPr>
            <a:spLocks noChangeArrowheads="1"/>
          </p:cNvSpPr>
          <p:nvPr/>
        </p:nvSpPr>
        <p:spPr bwMode="auto">
          <a:xfrm>
            <a:off x="177484" y="1556792"/>
            <a:ext cx="8715436" cy="1643074"/>
          </a:xfrm>
          <a:prstGeom prst="horizontalScroll">
            <a:avLst>
              <a:gd name="adj" fmla="val 12500"/>
            </a:avLst>
          </a:prstGeom>
          <a:solidFill>
            <a:srgbClr val="CCFF99"/>
          </a:solidFill>
          <a:ln>
            <a:solidFill>
              <a:schemeClr val="tx1">
                <a:alpha val="47000"/>
              </a:schemeClr>
            </a:solid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r>
              <a:rPr lang="ru-RU" sz="2400" b="1" dirty="0">
                <a:solidFill>
                  <a:schemeClr val="tx1"/>
                </a:solidFill>
              </a:rPr>
              <a:t>Индекс </a:t>
            </a:r>
            <a:r>
              <a:rPr lang="ru-RU" sz="2400" b="1" dirty="0" err="1">
                <a:solidFill>
                  <a:schemeClr val="tx1"/>
                </a:solidFill>
              </a:rPr>
              <a:t>Альговера</a:t>
            </a:r>
            <a:r>
              <a:rPr lang="ru-RU" sz="2400" b="1" dirty="0">
                <a:solidFill>
                  <a:schemeClr val="tx1"/>
                </a:solidFill>
              </a:rPr>
              <a:t> – </a:t>
            </a:r>
            <a:r>
              <a:rPr lang="ru-RU" sz="2400" b="1" dirty="0" err="1">
                <a:solidFill>
                  <a:schemeClr val="tx1"/>
                </a:solidFill>
              </a:rPr>
              <a:t>Грубера</a:t>
            </a:r>
            <a:r>
              <a:rPr lang="ru-RU" sz="2400" b="1" dirty="0">
                <a:solidFill>
                  <a:schemeClr val="tx1"/>
                </a:solidFill>
              </a:rPr>
              <a:t> (шоковый индекс) </a:t>
            </a:r>
            <a:endParaRPr lang="ru-RU" sz="2400" b="1" dirty="0" smtClean="0">
              <a:solidFill>
                <a:schemeClr val="tx1"/>
              </a:solidFill>
            </a:endParaRPr>
          </a:p>
          <a:p>
            <a:pPr algn="ctr"/>
            <a:r>
              <a:rPr lang="ru-RU" sz="2400" b="1" dirty="0" smtClean="0">
                <a:solidFill>
                  <a:schemeClr val="tx1"/>
                </a:solidFill>
              </a:rPr>
              <a:t>– </a:t>
            </a:r>
            <a:r>
              <a:rPr lang="ru-RU" sz="2400" b="1" dirty="0">
                <a:solidFill>
                  <a:schemeClr val="tx1"/>
                </a:solidFill>
              </a:rPr>
              <a:t>отношение </a:t>
            </a:r>
            <a:r>
              <a:rPr lang="ru-RU" sz="2400" b="1" dirty="0" smtClean="0">
                <a:solidFill>
                  <a:schemeClr val="tx1"/>
                </a:solidFill>
              </a:rPr>
              <a:t>частоты пульса </a:t>
            </a:r>
            <a:r>
              <a:rPr lang="ru-RU" sz="2400" b="1" dirty="0">
                <a:solidFill>
                  <a:schemeClr val="tx1"/>
                </a:solidFill>
              </a:rPr>
              <a:t>за 1 минуту к величине </a:t>
            </a:r>
            <a:endParaRPr lang="ru-RU" sz="2400" b="1" dirty="0" smtClean="0">
              <a:solidFill>
                <a:schemeClr val="tx1"/>
              </a:solidFill>
            </a:endParaRPr>
          </a:p>
          <a:p>
            <a:pPr algn="ctr"/>
            <a:r>
              <a:rPr lang="ru-RU" sz="2400" b="1" dirty="0" smtClean="0">
                <a:solidFill>
                  <a:schemeClr val="tx1"/>
                </a:solidFill>
              </a:rPr>
              <a:t>систолического </a:t>
            </a:r>
            <a:r>
              <a:rPr lang="ru-RU" sz="2400" b="1" dirty="0">
                <a:solidFill>
                  <a:schemeClr val="tx1"/>
                </a:solidFill>
              </a:rPr>
              <a:t>давления (60/120 = 0,5)</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Grp="1" noChangeArrowheads="1"/>
          </p:cNvSpPr>
          <p:nvPr>
            <p:ph type="body" sz="half" idx="1"/>
          </p:nvPr>
        </p:nvSpPr>
        <p:spPr>
          <a:xfrm>
            <a:off x="179512" y="764704"/>
            <a:ext cx="8784976" cy="5976664"/>
          </a:xfrm>
        </p:spPr>
        <p:txBody>
          <a:bodyPr/>
          <a:lstStyle/>
          <a:p>
            <a:pPr marL="0" indent="0" algn="ctr" eaLnBrk="1" hangingPunct="1">
              <a:spcBef>
                <a:spcPts val="0"/>
              </a:spcBef>
              <a:buFont typeface="Wingdings" pitchFamily="2" charset="2"/>
              <a:buNone/>
              <a:tabLst>
                <a:tab pos="274638" algn="l"/>
              </a:tabLst>
            </a:pPr>
            <a:r>
              <a:rPr lang="ru-RU" sz="2400" b="1" dirty="0" smtClean="0">
                <a:effectLst/>
                <a:latin typeface="Calibri" pitchFamily="34" charset="0"/>
              </a:rPr>
              <a:t>(при продолжающемся кровотечении)</a:t>
            </a:r>
          </a:p>
          <a:p>
            <a:pPr marL="0" indent="0" algn="ctr" eaLnBrk="1" hangingPunct="1">
              <a:spcBef>
                <a:spcPts val="0"/>
              </a:spcBef>
              <a:buFont typeface="Wingdings" pitchFamily="2" charset="2"/>
              <a:buNone/>
              <a:tabLst>
                <a:tab pos="274638" algn="l"/>
              </a:tabLst>
            </a:pPr>
            <a:endParaRPr lang="ru-RU" sz="1900" b="1" dirty="0" smtClean="0">
              <a:effectLst/>
              <a:latin typeface="Calibri" pitchFamily="34" charset="0"/>
            </a:endParaRPr>
          </a:p>
          <a:p>
            <a:pPr marL="271463" indent="-271463" eaLnBrk="1" hangingPunct="1">
              <a:buClrTx/>
              <a:buSzPct val="100000"/>
              <a:buFont typeface="+mj-lt"/>
              <a:buAutoNum type="arabicPeriod"/>
              <a:tabLst>
                <a:tab pos="271463" algn="l"/>
              </a:tabLst>
            </a:pPr>
            <a:r>
              <a:rPr lang="ru-RU" sz="2000" dirty="0" smtClean="0">
                <a:effectLst/>
                <a:latin typeface="Calibri" pitchFamily="34" charset="0"/>
              </a:rPr>
              <a:t>Струйная </a:t>
            </a:r>
            <a:r>
              <a:rPr lang="ru-RU" sz="2000" dirty="0" err="1" smtClean="0">
                <a:effectLst/>
                <a:latin typeface="Calibri" pitchFamily="34" charset="0"/>
              </a:rPr>
              <a:t>инфузия</a:t>
            </a:r>
            <a:r>
              <a:rPr lang="ru-RU" sz="2000" dirty="0" smtClean="0">
                <a:effectLst/>
                <a:latin typeface="Calibri" pitchFamily="34" charset="0"/>
              </a:rPr>
              <a:t> </a:t>
            </a:r>
            <a:r>
              <a:rPr lang="ru-RU" sz="2000" dirty="0">
                <a:effectLst/>
                <a:latin typeface="Calibri" pitchFamily="34" charset="0"/>
              </a:rPr>
              <a:t>800-1000 мл солевых растворов (</a:t>
            </a:r>
            <a:r>
              <a:rPr lang="ru-RU" sz="2000" b="1" dirty="0" err="1">
                <a:effectLst/>
                <a:latin typeface="Calibri" pitchFamily="34" charset="0"/>
              </a:rPr>
              <a:t>дисоль</a:t>
            </a:r>
            <a:r>
              <a:rPr lang="ru-RU" sz="2000" dirty="0">
                <a:effectLst/>
                <a:latin typeface="Calibri" pitchFamily="34" charset="0"/>
              </a:rPr>
              <a:t>, </a:t>
            </a:r>
            <a:r>
              <a:rPr lang="ru-RU" sz="2000" b="1" dirty="0" err="1">
                <a:effectLst/>
                <a:latin typeface="Calibri" pitchFamily="34" charset="0"/>
              </a:rPr>
              <a:t>ацесоль</a:t>
            </a:r>
            <a:r>
              <a:rPr lang="ru-RU" sz="2000" dirty="0">
                <a:effectLst/>
                <a:latin typeface="Calibri" pitchFamily="34" charset="0"/>
              </a:rPr>
              <a:t> и др.). </a:t>
            </a:r>
            <a:endParaRPr lang="ru-RU" sz="2000" dirty="0" smtClean="0">
              <a:effectLst/>
              <a:latin typeface="Calibri" pitchFamily="34" charset="0"/>
            </a:endParaRPr>
          </a:p>
          <a:p>
            <a:pPr marL="271463" indent="-271463" eaLnBrk="1" hangingPunct="1">
              <a:buClrTx/>
              <a:buSzPct val="100000"/>
              <a:buFont typeface="+mj-lt"/>
              <a:buAutoNum type="arabicPeriod"/>
              <a:tabLst>
                <a:tab pos="271463" algn="l"/>
              </a:tabLst>
            </a:pPr>
            <a:r>
              <a:rPr lang="ru-RU" sz="2000" dirty="0" err="1">
                <a:effectLst/>
                <a:latin typeface="Calibri" pitchFamily="34" charset="0"/>
              </a:rPr>
              <a:t>И</a:t>
            </a:r>
            <a:r>
              <a:rPr lang="ru-RU" sz="2000" dirty="0" err="1" smtClean="0">
                <a:effectLst/>
                <a:latin typeface="Calibri" pitchFamily="34" charset="0"/>
              </a:rPr>
              <a:t>нфузия</a:t>
            </a:r>
            <a:r>
              <a:rPr lang="ru-RU" sz="2000" dirty="0" smtClean="0">
                <a:effectLst/>
                <a:latin typeface="Calibri" pitchFamily="34" charset="0"/>
              </a:rPr>
              <a:t> коллоидных растворов </a:t>
            </a:r>
            <a:r>
              <a:rPr lang="en-US" sz="2000" dirty="0" smtClean="0">
                <a:effectLst/>
                <a:latin typeface="Calibri" pitchFamily="34" charset="0"/>
              </a:rPr>
              <a:t>(</a:t>
            </a:r>
            <a:r>
              <a:rPr lang="ru-RU" sz="2000" b="1" dirty="0" err="1" smtClean="0">
                <a:effectLst/>
                <a:latin typeface="Calibri" pitchFamily="34" charset="0"/>
              </a:rPr>
              <a:t>полиглюкин</a:t>
            </a:r>
            <a:r>
              <a:rPr lang="ru-RU" sz="2000" dirty="0" smtClean="0">
                <a:effectLst/>
                <a:latin typeface="Calibri" pitchFamily="34" charset="0"/>
              </a:rPr>
              <a:t>, </a:t>
            </a:r>
            <a:r>
              <a:rPr lang="ru-RU" sz="2000" b="1" dirty="0" err="1" smtClean="0">
                <a:effectLst/>
                <a:latin typeface="Calibri" pitchFamily="34" charset="0"/>
              </a:rPr>
              <a:t>гидроксиэтилкрахмал</a:t>
            </a:r>
            <a:r>
              <a:rPr lang="ru-RU" sz="2000" dirty="0" smtClean="0">
                <a:effectLst/>
                <a:latin typeface="Calibri" pitchFamily="34" charset="0"/>
              </a:rPr>
              <a:t>, </a:t>
            </a:r>
            <a:r>
              <a:rPr lang="ru-RU" sz="2000" b="1" dirty="0" smtClean="0">
                <a:effectLst/>
                <a:latin typeface="Calibri" pitchFamily="34" charset="0"/>
              </a:rPr>
              <a:t>препараты желатины</a:t>
            </a:r>
            <a:r>
              <a:rPr lang="en-US" sz="2000" dirty="0" smtClean="0">
                <a:effectLst/>
                <a:latin typeface="Calibri" pitchFamily="34" charset="0"/>
              </a:rPr>
              <a:t>) </a:t>
            </a:r>
            <a:r>
              <a:rPr lang="ru-RU" sz="2000" dirty="0" smtClean="0">
                <a:effectLst/>
                <a:latin typeface="Calibri" pitchFamily="34" charset="0"/>
              </a:rPr>
              <a:t>не более 800мл.</a:t>
            </a:r>
            <a:r>
              <a:rPr lang="en-US" sz="2000" dirty="0" smtClean="0">
                <a:effectLst/>
                <a:latin typeface="Calibri" pitchFamily="34" charset="0"/>
              </a:rPr>
              <a:t> </a:t>
            </a:r>
            <a:r>
              <a:rPr lang="ru-RU" sz="2000" dirty="0" smtClean="0">
                <a:effectLst/>
                <a:latin typeface="Calibri" pitchFamily="34" charset="0"/>
              </a:rPr>
              <a:t> </a:t>
            </a:r>
            <a:endParaRPr lang="ru-RU" sz="2000" dirty="0" smtClean="0">
              <a:solidFill>
                <a:srgbClr val="FF0000"/>
              </a:solidFill>
              <a:effectLst/>
              <a:latin typeface="Calibri" pitchFamily="34" charset="0"/>
            </a:endParaRPr>
          </a:p>
          <a:p>
            <a:pPr marL="0" indent="0" eaLnBrk="1" hangingPunct="1">
              <a:buClrTx/>
              <a:buSzPct val="100000"/>
              <a:buNone/>
              <a:tabLst>
                <a:tab pos="271463" algn="l"/>
              </a:tabLst>
            </a:pPr>
            <a:r>
              <a:rPr lang="ru-RU" sz="2000" dirty="0">
                <a:solidFill>
                  <a:srgbClr val="FF0000"/>
                </a:solidFill>
                <a:effectLst/>
                <a:latin typeface="Calibri" pitchFamily="34" charset="0"/>
              </a:rPr>
              <a:t> </a:t>
            </a:r>
            <a:r>
              <a:rPr lang="ru-RU" sz="2000" dirty="0" smtClean="0">
                <a:solidFill>
                  <a:srgbClr val="FF0000"/>
                </a:solidFill>
                <a:effectLst/>
                <a:latin typeface="Calibri" pitchFamily="34" charset="0"/>
              </a:rPr>
              <a:t> Введение </a:t>
            </a:r>
            <a:r>
              <a:rPr lang="ru-RU" sz="2000" dirty="0" err="1" smtClean="0">
                <a:solidFill>
                  <a:srgbClr val="FF0000"/>
                </a:solidFill>
                <a:effectLst/>
                <a:latin typeface="Calibri" pitchFamily="34" charset="0"/>
              </a:rPr>
              <a:t>реополиглюкина</a:t>
            </a:r>
            <a:r>
              <a:rPr lang="ru-RU" sz="2000" dirty="0" smtClean="0">
                <a:solidFill>
                  <a:srgbClr val="FF0000"/>
                </a:solidFill>
                <a:effectLst/>
                <a:latin typeface="Calibri" pitchFamily="34" charset="0"/>
              </a:rPr>
              <a:t> при сохраняющемся кровотечении не допустимо!</a:t>
            </a:r>
            <a:endParaRPr lang="ru-RU" sz="2000" dirty="0" smtClean="0">
              <a:effectLst/>
              <a:latin typeface="Calibri" pitchFamily="34" charset="0"/>
            </a:endParaRPr>
          </a:p>
          <a:p>
            <a:pPr marL="173038" indent="-173038" algn="ctr" eaLnBrk="1" hangingPunct="1">
              <a:spcBef>
                <a:spcPts val="600"/>
              </a:spcBef>
              <a:spcAft>
                <a:spcPts val="600"/>
              </a:spcAft>
              <a:buClrTx/>
              <a:buSzPct val="100000"/>
              <a:buNone/>
              <a:tabLst>
                <a:tab pos="95250" algn="l"/>
              </a:tabLst>
            </a:pPr>
            <a:r>
              <a:rPr lang="ru-RU" sz="2000" spc="-30" dirty="0" smtClean="0">
                <a:solidFill>
                  <a:srgbClr val="FF3300"/>
                </a:solidFill>
                <a:effectLst/>
                <a:latin typeface="Calibri" pitchFamily="34" charset="0"/>
              </a:rPr>
              <a:t>Необходимо стабилизировать САД на уровне 80-90</a:t>
            </a:r>
            <a:r>
              <a:rPr lang="en-US" sz="2000" spc="-30" dirty="0" smtClean="0">
                <a:solidFill>
                  <a:srgbClr val="FF3300"/>
                </a:solidFill>
                <a:effectLst/>
                <a:latin typeface="Calibri" pitchFamily="34" charset="0"/>
              </a:rPr>
              <a:t> mmHg</a:t>
            </a:r>
            <a:r>
              <a:rPr lang="ru-RU" sz="2000" spc="-30" dirty="0" smtClean="0">
                <a:solidFill>
                  <a:srgbClr val="FF3300"/>
                </a:solidFill>
                <a:effectLst/>
                <a:latin typeface="Calibri" pitchFamily="34" charset="0"/>
              </a:rPr>
              <a:t> в течение 10 минут</a:t>
            </a:r>
            <a:r>
              <a:rPr lang="en-US" sz="2000" spc="-30" dirty="0" smtClean="0">
                <a:solidFill>
                  <a:srgbClr val="FF3300"/>
                </a:solidFill>
                <a:effectLst/>
                <a:latin typeface="Calibri" pitchFamily="34" charset="0"/>
              </a:rPr>
              <a:t>. </a:t>
            </a:r>
            <a:r>
              <a:rPr lang="ru-RU" sz="2000" spc="-30" dirty="0" smtClean="0">
                <a:solidFill>
                  <a:srgbClr val="FF3300"/>
                </a:solidFill>
                <a:effectLst/>
                <a:latin typeface="Calibri" pitchFamily="34" charset="0"/>
              </a:rPr>
              <a:t> </a:t>
            </a:r>
          </a:p>
          <a:p>
            <a:pPr marL="271463" indent="-271463" eaLnBrk="1" hangingPunct="1">
              <a:spcBef>
                <a:spcPts val="0"/>
              </a:spcBef>
              <a:buClrTx/>
              <a:buSzPct val="100000"/>
              <a:buFont typeface="+mj-lt"/>
              <a:buAutoNum type="arabicPeriod" startAt="3"/>
              <a:tabLst>
                <a:tab pos="900113" algn="l"/>
              </a:tabLst>
            </a:pPr>
            <a:r>
              <a:rPr lang="ru-RU" sz="2000" dirty="0" smtClean="0">
                <a:effectLst/>
                <a:latin typeface="Calibri" pitchFamily="34" charset="0"/>
              </a:rPr>
              <a:t>При шоке </a:t>
            </a:r>
            <a:r>
              <a:rPr lang="en-US" sz="2000" dirty="0" smtClean="0">
                <a:effectLst/>
                <a:latin typeface="Calibri" pitchFamily="34" charset="0"/>
              </a:rPr>
              <a:t>II</a:t>
            </a:r>
            <a:r>
              <a:rPr lang="ru-RU" sz="2000" dirty="0" smtClean="0">
                <a:effectLst/>
                <a:latin typeface="Calibri" pitchFamily="34" charset="0"/>
              </a:rPr>
              <a:t>-</a:t>
            </a:r>
            <a:r>
              <a:rPr lang="en-US" sz="2000" dirty="0" smtClean="0">
                <a:effectLst/>
                <a:latin typeface="Calibri" pitchFamily="34" charset="0"/>
              </a:rPr>
              <a:t>III</a:t>
            </a:r>
            <a:r>
              <a:rPr lang="ru-RU" sz="2000" dirty="0" smtClean="0">
                <a:effectLst/>
                <a:latin typeface="Calibri" pitchFamily="34" charset="0"/>
              </a:rPr>
              <a:t> ст. в/</a:t>
            </a:r>
            <a:r>
              <a:rPr lang="ru-RU" sz="2000" dirty="0" err="1" smtClean="0">
                <a:effectLst/>
                <a:latin typeface="Calibri" pitchFamily="34" charset="0"/>
              </a:rPr>
              <a:t>в</a:t>
            </a:r>
            <a:r>
              <a:rPr lang="ru-RU" sz="2000" dirty="0" smtClean="0">
                <a:effectLst/>
                <a:latin typeface="Calibri" pitchFamily="34" charset="0"/>
              </a:rPr>
              <a:t> </a:t>
            </a:r>
            <a:r>
              <a:rPr lang="ru-RU" sz="2000" b="1" dirty="0" err="1" smtClean="0">
                <a:effectLst/>
                <a:latin typeface="Calibri" pitchFamily="34" charset="0"/>
              </a:rPr>
              <a:t>преднизолон</a:t>
            </a:r>
            <a:r>
              <a:rPr lang="ru-RU" sz="2000" b="1" dirty="0" smtClean="0">
                <a:effectLst/>
                <a:latin typeface="Calibri" pitchFamily="34" charset="0"/>
              </a:rPr>
              <a:t> </a:t>
            </a:r>
            <a:r>
              <a:rPr lang="ru-RU" sz="2000" dirty="0" smtClean="0">
                <a:effectLst/>
                <a:latin typeface="Calibri" pitchFamily="34" charset="0"/>
              </a:rPr>
              <a:t>до 250 мг.</a:t>
            </a:r>
            <a:r>
              <a:rPr lang="en-US" sz="2000" dirty="0" smtClean="0">
                <a:effectLst/>
                <a:latin typeface="Calibri" pitchFamily="34" charset="0"/>
              </a:rPr>
              <a:t> </a:t>
            </a:r>
            <a:endParaRPr lang="ru-RU" sz="2000" dirty="0" smtClean="0">
              <a:effectLst/>
              <a:latin typeface="Calibri" pitchFamily="34" charset="0"/>
            </a:endParaRPr>
          </a:p>
          <a:p>
            <a:pPr marL="271463" indent="-271463" eaLnBrk="1" hangingPunct="1">
              <a:spcBef>
                <a:spcPts val="0"/>
              </a:spcBef>
              <a:buClrTx/>
              <a:buSzPct val="100000"/>
              <a:buFont typeface="+mj-lt"/>
              <a:buAutoNum type="arabicPeriod" startAt="3"/>
              <a:tabLst>
                <a:tab pos="271463" algn="l"/>
              </a:tabLst>
            </a:pPr>
            <a:r>
              <a:rPr lang="ru-RU" sz="2000" dirty="0" smtClean="0">
                <a:effectLst/>
                <a:latin typeface="Calibri" pitchFamily="34" charset="0"/>
              </a:rPr>
              <a:t>Далее, при отсутствие эффекта (АД&lt;70 </a:t>
            </a:r>
            <a:r>
              <a:rPr lang="en-US" sz="2000" dirty="0" smtClean="0">
                <a:effectLst/>
                <a:latin typeface="Calibri" pitchFamily="34" charset="0"/>
              </a:rPr>
              <a:t>mmHg)</a:t>
            </a:r>
            <a:r>
              <a:rPr lang="ru-RU" sz="2000" dirty="0" smtClean="0">
                <a:effectLst/>
                <a:latin typeface="Calibri" pitchFamily="34" charset="0"/>
              </a:rPr>
              <a:t> – 200 мг </a:t>
            </a:r>
            <a:r>
              <a:rPr lang="ru-RU" sz="2000" b="1" dirty="0" smtClean="0">
                <a:effectLst/>
                <a:latin typeface="Calibri" pitchFamily="34" charset="0"/>
              </a:rPr>
              <a:t>дофамина</a:t>
            </a:r>
            <a:r>
              <a:rPr lang="ru-RU" sz="2000" dirty="0" smtClean="0">
                <a:effectLst/>
                <a:latin typeface="Calibri" pitchFamily="34" charset="0"/>
              </a:rPr>
              <a:t> на 400 мл </a:t>
            </a:r>
            <a:r>
              <a:rPr lang="ru-RU" sz="2000" dirty="0" err="1" smtClean="0">
                <a:effectLst/>
                <a:latin typeface="Calibri" pitchFamily="34" charset="0"/>
              </a:rPr>
              <a:t>кристаллоидного</a:t>
            </a:r>
            <a:r>
              <a:rPr lang="ru-RU" sz="2000" dirty="0" smtClean="0">
                <a:effectLst/>
                <a:latin typeface="Calibri" pitchFamily="34" charset="0"/>
              </a:rPr>
              <a:t> раствора со скоростью 8-10 капель в 1 мин. (до уровня САД 80-90 </a:t>
            </a:r>
            <a:r>
              <a:rPr lang="en-US" sz="2000" dirty="0" smtClean="0">
                <a:effectLst/>
                <a:latin typeface="Calibri" pitchFamily="34" charset="0"/>
              </a:rPr>
              <a:t>mmHg</a:t>
            </a:r>
            <a:r>
              <a:rPr lang="ru-RU" sz="2000" dirty="0" smtClean="0">
                <a:effectLst/>
                <a:latin typeface="Calibri" pitchFamily="34" charset="0"/>
              </a:rPr>
              <a:t>).</a:t>
            </a:r>
          </a:p>
          <a:p>
            <a:pPr marL="0" indent="0" eaLnBrk="1" hangingPunct="1">
              <a:spcBef>
                <a:spcPct val="0"/>
              </a:spcBef>
              <a:buFont typeface="Wingdings" pitchFamily="2" charset="2"/>
              <a:buNone/>
              <a:tabLst>
                <a:tab pos="274638" algn="l"/>
              </a:tabLst>
            </a:pPr>
            <a:endParaRPr lang="ru-RU" sz="2000" dirty="0" smtClean="0">
              <a:effectLst/>
              <a:latin typeface="Calibri" pitchFamily="34" charset="0"/>
            </a:endParaRPr>
          </a:p>
          <a:p>
            <a:pPr marL="271463" indent="0" eaLnBrk="1" hangingPunct="1">
              <a:spcBef>
                <a:spcPct val="0"/>
              </a:spcBef>
              <a:buFont typeface="Wingdings" pitchFamily="2" charset="2"/>
              <a:buNone/>
              <a:tabLst>
                <a:tab pos="274638" algn="l"/>
              </a:tabLst>
            </a:pPr>
            <a:r>
              <a:rPr lang="ru-RU" sz="1800" i="1" dirty="0" smtClean="0">
                <a:effectLst/>
                <a:latin typeface="Calibri" pitchFamily="34" charset="0"/>
              </a:rPr>
              <a:t>Наличие у пострадавшего признаков шока </a:t>
            </a:r>
            <a:r>
              <a:rPr lang="en-US" sz="1800" i="1" dirty="0" smtClean="0">
                <a:effectLst/>
                <a:latin typeface="Calibri" pitchFamily="34" charset="0"/>
              </a:rPr>
              <a:t>II</a:t>
            </a:r>
            <a:r>
              <a:rPr lang="ru-RU" sz="1800" i="1" dirty="0" smtClean="0">
                <a:effectLst/>
                <a:latin typeface="Calibri" pitchFamily="34" charset="0"/>
              </a:rPr>
              <a:t>-</a:t>
            </a:r>
            <a:r>
              <a:rPr lang="en-US" sz="1800" i="1" dirty="0" smtClean="0">
                <a:effectLst/>
                <a:latin typeface="Calibri" pitchFamily="34" charset="0"/>
              </a:rPr>
              <a:t>III</a:t>
            </a:r>
            <a:r>
              <a:rPr lang="ru-RU" sz="1800" i="1" dirty="0" smtClean="0">
                <a:effectLst/>
                <a:latin typeface="Calibri" pitchFamily="34" charset="0"/>
              </a:rPr>
              <a:t> степени является показанием для вызова реанимационной бригады СМП. </a:t>
            </a:r>
          </a:p>
          <a:p>
            <a:pPr marL="271463" indent="0" eaLnBrk="1" hangingPunct="1">
              <a:buFont typeface="Wingdings" pitchFamily="2" charset="2"/>
              <a:buNone/>
              <a:tabLst>
                <a:tab pos="274638" algn="l"/>
              </a:tabLst>
            </a:pPr>
            <a:r>
              <a:rPr lang="ru-RU" sz="1800" i="1" dirty="0" smtClean="0">
                <a:effectLst/>
                <a:latin typeface="Calibri" pitchFamily="34" charset="0"/>
              </a:rPr>
              <a:t>Использование </a:t>
            </a:r>
            <a:r>
              <a:rPr lang="ru-RU" sz="1800" i="1" dirty="0" err="1" smtClean="0">
                <a:effectLst/>
                <a:latin typeface="Calibri" pitchFamily="34" charset="0"/>
              </a:rPr>
              <a:t>вазопрессоров</a:t>
            </a:r>
            <a:r>
              <a:rPr lang="ru-RU" sz="1800" i="1" dirty="0" smtClean="0">
                <a:effectLst/>
                <a:latin typeface="Calibri" pitchFamily="34" charset="0"/>
              </a:rPr>
              <a:t> (дофамин) при </a:t>
            </a:r>
            <a:r>
              <a:rPr lang="ru-RU" sz="1800" i="1" dirty="0" err="1" smtClean="0">
                <a:effectLst/>
                <a:latin typeface="Calibri" pitchFamily="34" charset="0"/>
              </a:rPr>
              <a:t>гиповолемии</a:t>
            </a:r>
            <a:r>
              <a:rPr lang="ru-RU" sz="1800" i="1" dirty="0" smtClean="0">
                <a:effectLst/>
                <a:latin typeface="Calibri" pitchFamily="34" charset="0"/>
              </a:rPr>
              <a:t> без восполненного ОЦК считается грубой лечебной ошибкой. Их использование возможно только в случае невозможности стабилизации АД при помощи </a:t>
            </a:r>
            <a:r>
              <a:rPr lang="ru-RU" sz="1800" i="1" dirty="0" err="1" smtClean="0">
                <a:effectLst/>
                <a:latin typeface="Calibri" pitchFamily="34" charset="0"/>
              </a:rPr>
              <a:t>инфузионной</a:t>
            </a:r>
            <a:r>
              <a:rPr lang="ru-RU" sz="1800" i="1" dirty="0" smtClean="0">
                <a:effectLst/>
                <a:latin typeface="Calibri" pitchFamily="34" charset="0"/>
              </a:rPr>
              <a:t> терапии.</a:t>
            </a: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1029" name="Rectangle 5"/>
          <p:cNvSpPr>
            <a:spLocks noGrp="1" noRot="1" noChangeArrowheads="1"/>
          </p:cNvSpPr>
          <p:nvPr>
            <p:ph type="title"/>
          </p:nvPr>
        </p:nvSpPr>
        <p:spPr>
          <a:xfrm>
            <a:off x="635780" y="116632"/>
            <a:ext cx="7872440" cy="671495"/>
          </a:xfrm>
        </p:spPr>
        <p:txBody>
          <a:bodyPr/>
          <a:lstStyle/>
          <a:p>
            <a:pPr eaLnBrk="1" hangingPunct="1"/>
            <a:r>
              <a:rPr lang="ru-RU" dirty="0" smtClean="0">
                <a:effectLst/>
              </a:rPr>
              <a:t>Устранение дефицита ОЦК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2674">
                                            <p:txEl>
                                              <p:pRg st="2" end="2"/>
                                            </p:txEl>
                                          </p:spTgt>
                                        </p:tgtEl>
                                        <p:attrNameLst>
                                          <p:attrName>style.visibility</p:attrName>
                                        </p:attrNameLst>
                                      </p:cBhvr>
                                      <p:to>
                                        <p:strVal val="visible"/>
                                      </p:to>
                                    </p:set>
                                    <p:animEffect transition="in" filter="fade">
                                      <p:cBhvr>
                                        <p:cTn id="7" dur="500"/>
                                        <p:tgtEl>
                                          <p:spTgt spid="41267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2674">
                                            <p:txEl>
                                              <p:pRg st="3" end="3"/>
                                            </p:txEl>
                                          </p:spTgt>
                                        </p:tgtEl>
                                        <p:attrNameLst>
                                          <p:attrName>style.visibility</p:attrName>
                                        </p:attrNameLst>
                                      </p:cBhvr>
                                      <p:to>
                                        <p:strVal val="visible"/>
                                      </p:to>
                                    </p:set>
                                    <p:animEffect transition="in" filter="fade">
                                      <p:cBhvr>
                                        <p:cTn id="12" dur="500"/>
                                        <p:tgtEl>
                                          <p:spTgt spid="41267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2674">
                                            <p:txEl>
                                              <p:pRg st="4" end="4"/>
                                            </p:txEl>
                                          </p:spTgt>
                                        </p:tgtEl>
                                        <p:attrNameLst>
                                          <p:attrName>style.visibility</p:attrName>
                                        </p:attrNameLst>
                                      </p:cBhvr>
                                      <p:to>
                                        <p:strVal val="visible"/>
                                      </p:to>
                                    </p:set>
                                    <p:animEffect transition="in" filter="fade">
                                      <p:cBhvr>
                                        <p:cTn id="17" dur="500"/>
                                        <p:tgtEl>
                                          <p:spTgt spid="41267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2674">
                                            <p:txEl>
                                              <p:pRg st="5" end="5"/>
                                            </p:txEl>
                                          </p:spTgt>
                                        </p:tgtEl>
                                        <p:attrNameLst>
                                          <p:attrName>style.visibility</p:attrName>
                                        </p:attrNameLst>
                                      </p:cBhvr>
                                      <p:to>
                                        <p:strVal val="visible"/>
                                      </p:to>
                                    </p:set>
                                    <p:animEffect transition="in" filter="fade">
                                      <p:cBhvr>
                                        <p:cTn id="22" dur="500"/>
                                        <p:tgtEl>
                                          <p:spTgt spid="41267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12674">
                                            <p:txEl>
                                              <p:pRg st="6" end="6"/>
                                            </p:txEl>
                                          </p:spTgt>
                                        </p:tgtEl>
                                        <p:attrNameLst>
                                          <p:attrName>style.visibility</p:attrName>
                                        </p:attrNameLst>
                                      </p:cBhvr>
                                      <p:to>
                                        <p:strVal val="visible"/>
                                      </p:to>
                                    </p:set>
                                    <p:animEffect transition="in" filter="fade">
                                      <p:cBhvr>
                                        <p:cTn id="27" dur="500"/>
                                        <p:tgtEl>
                                          <p:spTgt spid="41267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12674">
                                            <p:txEl>
                                              <p:pRg st="7" end="7"/>
                                            </p:txEl>
                                          </p:spTgt>
                                        </p:tgtEl>
                                        <p:attrNameLst>
                                          <p:attrName>style.visibility</p:attrName>
                                        </p:attrNameLst>
                                      </p:cBhvr>
                                      <p:to>
                                        <p:strVal val="visible"/>
                                      </p:to>
                                    </p:set>
                                    <p:animEffect transition="in" filter="fade">
                                      <p:cBhvr>
                                        <p:cTn id="32" dur="500"/>
                                        <p:tgtEl>
                                          <p:spTgt spid="412674">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12674">
                                            <p:txEl>
                                              <p:pRg st="9" end="9"/>
                                            </p:txEl>
                                          </p:spTgt>
                                        </p:tgtEl>
                                        <p:attrNameLst>
                                          <p:attrName>style.visibility</p:attrName>
                                        </p:attrNameLst>
                                      </p:cBhvr>
                                      <p:to>
                                        <p:strVal val="visible"/>
                                      </p:to>
                                    </p:set>
                                    <p:animEffect transition="in" filter="fade">
                                      <p:cBhvr>
                                        <p:cTn id="37" dur="500"/>
                                        <p:tgtEl>
                                          <p:spTgt spid="412674">
                                            <p:txEl>
                                              <p:pRg st="9" end="9"/>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412674">
                                            <p:txEl>
                                              <p:pRg st="10" end="10"/>
                                            </p:txEl>
                                          </p:spTgt>
                                        </p:tgtEl>
                                        <p:attrNameLst>
                                          <p:attrName>style.visibility</p:attrName>
                                        </p:attrNameLst>
                                      </p:cBhvr>
                                      <p:to>
                                        <p:strVal val="visible"/>
                                      </p:to>
                                    </p:set>
                                    <p:animEffect transition="in" filter="fade">
                                      <p:cBhvr>
                                        <p:cTn id="40" dur="500"/>
                                        <p:tgtEl>
                                          <p:spTgt spid="41267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ru-RU" dirty="0" smtClean="0">
                <a:effectLst/>
              </a:rPr>
              <a:t>Описание обследования </a:t>
            </a:r>
            <a:br>
              <a:rPr lang="ru-RU" dirty="0" smtClean="0">
                <a:effectLst/>
              </a:rPr>
            </a:br>
            <a:r>
              <a:rPr lang="en-US" dirty="0" smtClean="0">
                <a:effectLst/>
              </a:rPr>
              <a:t>per rectum </a:t>
            </a:r>
            <a:r>
              <a:rPr lang="ru-RU" dirty="0" smtClean="0">
                <a:effectLst/>
              </a:rPr>
              <a:t>в карте вызова.</a:t>
            </a:r>
            <a:endParaRPr lang="ru-RU" dirty="0">
              <a:effectLst/>
            </a:endParaRPr>
          </a:p>
        </p:txBody>
      </p:sp>
      <p:sp>
        <p:nvSpPr>
          <p:cNvPr id="6" name="Объект 5"/>
          <p:cNvSpPr>
            <a:spLocks noGrp="1"/>
          </p:cNvSpPr>
          <p:nvPr>
            <p:ph idx="1"/>
          </p:nvPr>
        </p:nvSpPr>
        <p:spPr>
          <a:xfrm>
            <a:off x="251520" y="1988840"/>
            <a:ext cx="8640960" cy="4680520"/>
          </a:xfrm>
        </p:spPr>
        <p:txBody>
          <a:bodyPr/>
          <a:lstStyle/>
          <a:p>
            <a:pPr marL="0" indent="0">
              <a:buNone/>
            </a:pPr>
            <a:r>
              <a:rPr lang="ru-RU" dirty="0" smtClean="0"/>
              <a:t>	</a:t>
            </a:r>
            <a:r>
              <a:rPr lang="ru-RU" dirty="0" smtClean="0">
                <a:effectLst/>
              </a:rPr>
              <a:t>При внешнем осмотре область ануса без патологических образований (узлы, их расположение (по часам), количество, признаки тромбоза, размеры). Сфинктер в </a:t>
            </a:r>
            <a:r>
              <a:rPr lang="ru-RU" dirty="0" err="1" smtClean="0">
                <a:effectLst/>
              </a:rPr>
              <a:t>нормотонусе</a:t>
            </a:r>
            <a:r>
              <a:rPr lang="ru-RU" dirty="0" smtClean="0">
                <a:effectLst/>
              </a:rPr>
              <a:t>. На расстоянии 8 см от ануса патологических образований, нависания стенок, болезненностей не выявлено. Ампула пустая (каловые массы (жидкие</a:t>
            </a:r>
            <a:r>
              <a:rPr lang="en-US" dirty="0" smtClean="0">
                <a:effectLst/>
              </a:rPr>
              <a:t>/</a:t>
            </a:r>
            <a:r>
              <a:rPr lang="ru-RU" dirty="0" smtClean="0">
                <a:effectLst/>
              </a:rPr>
              <a:t>твёрдые (нормальные)), на перчатке (стул, слизь) …. </a:t>
            </a:r>
            <a:r>
              <a:rPr lang="ru-RU" dirty="0">
                <a:effectLst/>
              </a:rPr>
              <a:t>ц</a:t>
            </a:r>
            <a:r>
              <a:rPr lang="ru-RU" dirty="0" smtClean="0">
                <a:effectLst/>
              </a:rPr>
              <a:t>вета.</a:t>
            </a:r>
            <a:endParaRPr lang="ru-RU" dirty="0"/>
          </a:p>
        </p:txBody>
      </p:sp>
    </p:spTree>
    <p:extLst>
      <p:ext uri="{BB962C8B-B14F-4D97-AF65-F5344CB8AC3E}">
        <p14:creationId xmlns:p14="http://schemas.microsoft.com/office/powerpoint/2010/main" xmlns="" val="2089066456"/>
      </p:ext>
    </p:extLst>
  </p:cSld>
  <p:clrMapOvr>
    <a:masterClrMapping/>
  </p:clrMapOvr>
  <p:transition spd="med">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250706"/>
          </a:xfrm>
        </p:spPr>
        <p:txBody>
          <a:bodyPr/>
          <a:lstStyle/>
          <a:p>
            <a:r>
              <a:rPr lang="ru-RU" sz="6000" dirty="0" smtClean="0"/>
              <a:t>Неотложные состояния при заболеваниях мочевыделительной системы.</a:t>
            </a:r>
            <a:endParaRPr lang="ru-RU" sz="6000" dirty="0"/>
          </a:p>
        </p:txBody>
      </p:sp>
    </p:spTree>
    <p:extLst>
      <p:ext uri="{BB962C8B-B14F-4D97-AF65-F5344CB8AC3E}">
        <p14:creationId xmlns:p14="http://schemas.microsoft.com/office/powerpoint/2010/main" xmlns="" val="3661790696"/>
      </p:ext>
    </p:extLst>
  </p:cSld>
  <p:clrMapOvr>
    <a:masterClrMapping/>
  </p:clrMapOvr>
  <p:transition spd="med">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16632"/>
            <a:ext cx="8229600" cy="720080"/>
          </a:xfrm>
        </p:spPr>
        <p:txBody>
          <a:bodyPr/>
          <a:lstStyle/>
          <a:p>
            <a:r>
              <a:rPr lang="ru-RU" dirty="0" smtClean="0"/>
              <a:t>Острый пиелонефрит.</a:t>
            </a:r>
            <a:endParaRPr lang="ru-RU" dirty="0"/>
          </a:p>
        </p:txBody>
      </p:sp>
      <p:sp>
        <p:nvSpPr>
          <p:cNvPr id="4" name="Объект 3"/>
          <p:cNvSpPr>
            <a:spLocks noGrp="1"/>
          </p:cNvSpPr>
          <p:nvPr>
            <p:ph idx="1"/>
          </p:nvPr>
        </p:nvSpPr>
        <p:spPr>
          <a:xfrm>
            <a:off x="179512" y="836712"/>
            <a:ext cx="8712968" cy="5904656"/>
          </a:xfrm>
        </p:spPr>
        <p:txBody>
          <a:bodyPr/>
          <a:lstStyle/>
          <a:p>
            <a:pPr marL="0" indent="0">
              <a:buNone/>
            </a:pPr>
            <a:r>
              <a:rPr lang="ru-RU" sz="2800" dirty="0" smtClean="0"/>
              <a:t>- неспецифическое инфекционное заболевание почек с преимущественным поражением интерстициальной ткани и чашечно-лоханочной системы.</a:t>
            </a:r>
          </a:p>
          <a:p>
            <a:pPr marL="0" indent="0">
              <a:buNone/>
            </a:pPr>
            <a:r>
              <a:rPr lang="ru-RU" sz="2800" b="1" dirty="0" smtClean="0">
                <a:effectLst/>
              </a:rPr>
              <a:t>	Факторы риска:</a:t>
            </a:r>
          </a:p>
          <a:p>
            <a:pPr>
              <a:buFont typeface="Arial" pitchFamily="34" charset="0"/>
              <a:buChar char="•"/>
            </a:pPr>
            <a:r>
              <a:rPr lang="ru-RU" sz="2800" dirty="0" smtClean="0">
                <a:effectLst/>
              </a:rPr>
              <a:t>МКБ;</a:t>
            </a:r>
          </a:p>
          <a:p>
            <a:pPr>
              <a:buFont typeface="Arial" pitchFamily="34" charset="0"/>
              <a:buChar char="•"/>
            </a:pPr>
            <a:r>
              <a:rPr lang="ru-RU" sz="2800" dirty="0" smtClean="0">
                <a:effectLst/>
              </a:rPr>
              <a:t>Сахарный диабет;</a:t>
            </a:r>
          </a:p>
          <a:p>
            <a:pPr>
              <a:buFont typeface="Arial" pitchFamily="34" charset="0"/>
              <a:buChar char="•"/>
            </a:pPr>
            <a:r>
              <a:rPr lang="ru-RU" sz="2800" dirty="0" err="1" smtClean="0">
                <a:effectLst/>
              </a:rPr>
              <a:t>Иммунодефицитные</a:t>
            </a:r>
            <a:r>
              <a:rPr lang="ru-RU" sz="2800" dirty="0" smtClean="0">
                <a:effectLst/>
              </a:rPr>
              <a:t> состояния;</a:t>
            </a:r>
          </a:p>
          <a:p>
            <a:pPr>
              <a:buFont typeface="Arial" pitchFamily="34" charset="0"/>
              <a:buChar char="•"/>
            </a:pPr>
            <a:r>
              <a:rPr lang="ru-RU" sz="2800" dirty="0" smtClean="0">
                <a:effectLst/>
              </a:rPr>
              <a:t>Беременность;</a:t>
            </a:r>
          </a:p>
          <a:p>
            <a:pPr>
              <a:buFont typeface="Arial" pitchFamily="34" charset="0"/>
              <a:buChar char="•"/>
            </a:pPr>
            <a:r>
              <a:rPr lang="ru-RU" sz="2800" dirty="0" smtClean="0">
                <a:effectLst/>
              </a:rPr>
              <a:t>Пожилой возраст.</a:t>
            </a:r>
          </a:p>
          <a:p>
            <a:pPr marL="0" indent="0">
              <a:buNone/>
            </a:pPr>
            <a:r>
              <a:rPr lang="ru-RU" sz="2800" dirty="0" smtClean="0">
                <a:effectLst/>
              </a:rPr>
              <a:t>	</a:t>
            </a:r>
            <a:r>
              <a:rPr lang="ru-RU" sz="2800" b="1" dirty="0" smtClean="0">
                <a:effectLst/>
              </a:rPr>
              <a:t>Пути проникновения инфекции:</a:t>
            </a:r>
          </a:p>
          <a:p>
            <a:pPr>
              <a:buFont typeface="Arial" pitchFamily="34" charset="0"/>
              <a:buChar char="•"/>
            </a:pPr>
            <a:r>
              <a:rPr lang="ru-RU" sz="2800" b="1" dirty="0" smtClean="0">
                <a:effectLst/>
              </a:rPr>
              <a:t>Восходящий:</a:t>
            </a:r>
            <a:r>
              <a:rPr lang="ru-RU" sz="2800" dirty="0" smtClean="0">
                <a:effectLst/>
              </a:rPr>
              <a:t> из очагов нижних мочевых путей;</a:t>
            </a:r>
          </a:p>
          <a:p>
            <a:pPr>
              <a:buFont typeface="Arial" pitchFamily="34" charset="0"/>
              <a:buChar char="•"/>
            </a:pPr>
            <a:r>
              <a:rPr lang="ru-RU" sz="2800" b="1" dirty="0" smtClean="0">
                <a:effectLst/>
              </a:rPr>
              <a:t>Гематогенный: </a:t>
            </a:r>
            <a:r>
              <a:rPr lang="ru-RU" sz="2800" dirty="0" smtClean="0">
                <a:effectLst/>
              </a:rPr>
              <a:t>из очагов вне мочевых путей.</a:t>
            </a:r>
            <a:endParaRPr lang="ru-RU" sz="2800" b="1" dirty="0">
              <a:effectLst/>
            </a:endParaRPr>
          </a:p>
        </p:txBody>
      </p:sp>
    </p:spTree>
    <p:extLst>
      <p:ext uri="{BB962C8B-B14F-4D97-AF65-F5344CB8AC3E}">
        <p14:creationId xmlns:p14="http://schemas.microsoft.com/office/powerpoint/2010/main" xmlns="" val="2414415715"/>
      </p:ext>
    </p:extLst>
  </p:cSld>
  <p:clrMapOvr>
    <a:masterClrMapping/>
  </p:clrMapOvr>
  <p:transition spd="med">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792088"/>
          </a:xfrm>
        </p:spPr>
        <p:txBody>
          <a:bodyPr/>
          <a:lstStyle/>
          <a:p>
            <a:r>
              <a:rPr lang="ru-RU" dirty="0"/>
              <a:t>Острый пиелонефрит.</a:t>
            </a:r>
          </a:p>
        </p:txBody>
      </p:sp>
      <p:sp>
        <p:nvSpPr>
          <p:cNvPr id="3" name="Объект 2"/>
          <p:cNvSpPr>
            <a:spLocks noGrp="1"/>
          </p:cNvSpPr>
          <p:nvPr>
            <p:ph idx="1"/>
          </p:nvPr>
        </p:nvSpPr>
        <p:spPr>
          <a:xfrm>
            <a:off x="179512" y="980728"/>
            <a:ext cx="8784976" cy="5688632"/>
          </a:xfrm>
        </p:spPr>
        <p:txBody>
          <a:bodyPr/>
          <a:lstStyle/>
          <a:p>
            <a:pPr marL="0" indent="0" algn="ctr">
              <a:buNone/>
            </a:pPr>
            <a:r>
              <a:rPr lang="ru-RU" sz="2800" b="1" dirty="0" smtClean="0">
                <a:effectLst/>
              </a:rPr>
              <a:t>Классификация.</a:t>
            </a:r>
          </a:p>
          <a:p>
            <a:pPr marL="0" indent="0">
              <a:buNone/>
            </a:pPr>
            <a:r>
              <a:rPr lang="ru-RU" sz="2400" b="1" dirty="0" smtClean="0">
                <a:effectLst/>
              </a:rPr>
              <a:t>По патогенезу:</a:t>
            </a:r>
          </a:p>
          <a:p>
            <a:pPr marL="0" indent="0">
              <a:buNone/>
            </a:pPr>
            <a:r>
              <a:rPr lang="ru-RU" sz="2400" b="1" dirty="0" smtClean="0">
                <a:effectLst/>
              </a:rPr>
              <a:t>-</a:t>
            </a:r>
            <a:r>
              <a:rPr lang="ru-RU" sz="2400" dirty="0" smtClean="0">
                <a:effectLst/>
              </a:rPr>
              <a:t> первичный (без предшествующих заболеваний почек);</a:t>
            </a:r>
          </a:p>
          <a:p>
            <a:pPr marL="0" indent="0">
              <a:buNone/>
            </a:pPr>
            <a:r>
              <a:rPr lang="ru-RU" sz="2400" b="1" dirty="0" smtClean="0">
                <a:effectLst/>
              </a:rPr>
              <a:t>-</a:t>
            </a:r>
            <a:r>
              <a:rPr lang="ru-RU" sz="2400" dirty="0" smtClean="0">
                <a:effectLst/>
              </a:rPr>
              <a:t> вторичный (на фоне заболеваний почек).</a:t>
            </a:r>
          </a:p>
          <a:p>
            <a:pPr marL="0" indent="0">
              <a:buNone/>
            </a:pPr>
            <a:r>
              <a:rPr lang="ru-RU" sz="2400" b="1" dirty="0" smtClean="0">
                <a:effectLst/>
              </a:rPr>
              <a:t>По локализации:</a:t>
            </a:r>
          </a:p>
          <a:p>
            <a:pPr marL="0" indent="0">
              <a:buNone/>
            </a:pPr>
            <a:r>
              <a:rPr lang="ru-RU" sz="2400" b="1" dirty="0" smtClean="0">
                <a:effectLst/>
              </a:rPr>
              <a:t>- </a:t>
            </a:r>
            <a:r>
              <a:rPr lang="ru-RU" sz="2400" dirty="0" smtClean="0">
                <a:effectLst/>
              </a:rPr>
              <a:t>односторонний (редко);</a:t>
            </a:r>
          </a:p>
          <a:p>
            <a:pPr marL="0" indent="0">
              <a:buNone/>
            </a:pPr>
            <a:r>
              <a:rPr lang="ru-RU" sz="2400" b="1" dirty="0" smtClean="0">
                <a:effectLst/>
              </a:rPr>
              <a:t>- </a:t>
            </a:r>
            <a:r>
              <a:rPr lang="ru-RU" sz="2400" dirty="0" smtClean="0">
                <a:effectLst/>
              </a:rPr>
              <a:t>двусторонний.</a:t>
            </a:r>
          </a:p>
          <a:p>
            <a:pPr marL="0" indent="0">
              <a:buNone/>
            </a:pPr>
            <a:r>
              <a:rPr lang="ru-RU" sz="2400" b="1" dirty="0" smtClean="0">
                <a:effectLst/>
              </a:rPr>
              <a:t>По наличию пассажа мочи:</a:t>
            </a:r>
          </a:p>
          <a:p>
            <a:pPr marL="0" indent="0">
              <a:buNone/>
            </a:pPr>
            <a:r>
              <a:rPr lang="ru-RU" sz="2400" b="1" dirty="0" smtClean="0">
                <a:effectLst/>
              </a:rPr>
              <a:t>- </a:t>
            </a:r>
            <a:r>
              <a:rPr lang="ru-RU" sz="2400" dirty="0" err="1">
                <a:effectLst/>
              </a:rPr>
              <a:t>н</a:t>
            </a:r>
            <a:r>
              <a:rPr lang="ru-RU" sz="2400" dirty="0" err="1" smtClean="0">
                <a:effectLst/>
              </a:rPr>
              <a:t>еобструктивный</a:t>
            </a:r>
            <a:r>
              <a:rPr lang="ru-RU" sz="2400" dirty="0" smtClean="0">
                <a:effectLst/>
              </a:rPr>
              <a:t> (пассаж мочи не нарушен);</a:t>
            </a:r>
          </a:p>
          <a:p>
            <a:pPr marL="0" indent="0">
              <a:buNone/>
            </a:pPr>
            <a:r>
              <a:rPr lang="ru-RU" sz="2400" b="1" dirty="0" smtClean="0">
                <a:effectLst/>
              </a:rPr>
              <a:t>- </a:t>
            </a:r>
            <a:r>
              <a:rPr lang="ru-RU" sz="2400" dirty="0" err="1">
                <a:effectLst/>
              </a:rPr>
              <a:t>о</a:t>
            </a:r>
            <a:r>
              <a:rPr lang="ru-RU" sz="2400" dirty="0" err="1" smtClean="0">
                <a:effectLst/>
              </a:rPr>
              <a:t>бструктивный</a:t>
            </a:r>
            <a:r>
              <a:rPr lang="ru-RU" sz="2400" dirty="0" smtClean="0">
                <a:effectLst/>
              </a:rPr>
              <a:t> (пассаж мочи нарушен).</a:t>
            </a:r>
          </a:p>
          <a:p>
            <a:pPr marL="0" indent="0">
              <a:buNone/>
            </a:pPr>
            <a:r>
              <a:rPr lang="ru-RU" sz="2400" b="1" dirty="0" smtClean="0">
                <a:effectLst/>
              </a:rPr>
              <a:t>По наличию осложнений:</a:t>
            </a:r>
          </a:p>
          <a:p>
            <a:pPr marL="0" indent="0">
              <a:buNone/>
            </a:pPr>
            <a:r>
              <a:rPr lang="ru-RU" sz="2400" b="1" dirty="0" smtClean="0">
                <a:effectLst/>
              </a:rPr>
              <a:t>- </a:t>
            </a:r>
            <a:r>
              <a:rPr lang="ru-RU" sz="2400" dirty="0" smtClean="0">
                <a:effectLst/>
              </a:rPr>
              <a:t>осложнённый;</a:t>
            </a:r>
          </a:p>
          <a:p>
            <a:pPr marL="0" indent="0">
              <a:buNone/>
            </a:pPr>
            <a:r>
              <a:rPr lang="ru-RU" sz="2400" b="1" dirty="0" smtClean="0">
                <a:effectLst/>
              </a:rPr>
              <a:t>- </a:t>
            </a:r>
            <a:r>
              <a:rPr lang="ru-RU" sz="2400" dirty="0">
                <a:effectLst/>
              </a:rPr>
              <a:t>н</a:t>
            </a:r>
            <a:r>
              <a:rPr lang="ru-RU" sz="2400" dirty="0" smtClean="0">
                <a:effectLst/>
              </a:rPr>
              <a:t>еосложнённый.</a:t>
            </a:r>
          </a:p>
          <a:p>
            <a:pPr marL="0" indent="0">
              <a:buNone/>
            </a:pPr>
            <a:endParaRPr lang="ru-RU" sz="2800" b="1" dirty="0">
              <a:effectLst/>
            </a:endParaRPr>
          </a:p>
        </p:txBody>
      </p:sp>
    </p:spTree>
    <p:extLst>
      <p:ext uri="{BB962C8B-B14F-4D97-AF65-F5344CB8AC3E}">
        <p14:creationId xmlns:p14="http://schemas.microsoft.com/office/powerpoint/2010/main" xmlns="" val="2735382925"/>
      </p:ext>
    </p:extLst>
  </p:cSld>
  <p:clrMapOvr>
    <a:masterClrMapping/>
  </p:clrMapOvr>
  <p:transition spd="med">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648072"/>
          </a:xfrm>
        </p:spPr>
        <p:txBody>
          <a:bodyPr/>
          <a:lstStyle/>
          <a:p>
            <a:r>
              <a:rPr lang="ru-RU" dirty="0"/>
              <a:t>Острый пиелонефрит.</a:t>
            </a:r>
          </a:p>
        </p:txBody>
      </p:sp>
      <p:sp>
        <p:nvSpPr>
          <p:cNvPr id="3" name="Объект 2"/>
          <p:cNvSpPr>
            <a:spLocks noGrp="1"/>
          </p:cNvSpPr>
          <p:nvPr>
            <p:ph idx="1"/>
          </p:nvPr>
        </p:nvSpPr>
        <p:spPr>
          <a:xfrm>
            <a:off x="179512" y="764704"/>
            <a:ext cx="8712968" cy="5832648"/>
          </a:xfrm>
        </p:spPr>
        <p:txBody>
          <a:bodyPr/>
          <a:lstStyle/>
          <a:p>
            <a:pPr marL="0" indent="0" algn="ctr">
              <a:buNone/>
            </a:pPr>
            <a:r>
              <a:rPr lang="ru-RU" sz="2800" b="1" dirty="0" smtClean="0">
                <a:effectLst/>
              </a:rPr>
              <a:t>Клиническая картина.</a:t>
            </a:r>
          </a:p>
          <a:p>
            <a:r>
              <a:rPr lang="ru-RU" sz="2800" dirty="0" smtClean="0">
                <a:effectLst/>
              </a:rPr>
              <a:t>Озноб с повышением </a:t>
            </a:r>
            <a:r>
              <a:rPr lang="en-US" sz="2800" dirty="0" smtClean="0">
                <a:effectLst/>
              </a:rPr>
              <a:t>t</a:t>
            </a:r>
            <a:r>
              <a:rPr lang="ru-RU" sz="2800" dirty="0" smtClean="0">
                <a:effectLst/>
              </a:rPr>
              <a:t> тела до39-41</a:t>
            </a:r>
            <a:r>
              <a:rPr lang="en-US" sz="2800" dirty="0" smtClean="0">
                <a:effectLst/>
              </a:rPr>
              <a:t>º</a:t>
            </a:r>
            <a:r>
              <a:rPr lang="ru-RU" sz="2800" dirty="0" smtClean="0">
                <a:effectLst/>
              </a:rPr>
              <a:t>;</a:t>
            </a:r>
          </a:p>
          <a:p>
            <a:r>
              <a:rPr lang="ru-RU" sz="2800" dirty="0" smtClean="0">
                <a:effectLst/>
              </a:rPr>
              <a:t>Дизурия;</a:t>
            </a:r>
          </a:p>
          <a:p>
            <a:r>
              <a:rPr lang="ru-RU" sz="2800" dirty="0" smtClean="0">
                <a:effectLst/>
              </a:rPr>
              <a:t>Боли в поясничной области;</a:t>
            </a:r>
          </a:p>
          <a:p>
            <a:r>
              <a:rPr lang="ru-RU" sz="2800" dirty="0" smtClean="0">
                <a:effectLst/>
              </a:rPr>
              <a:t>Общая слабость, недомогание, головная боль.</a:t>
            </a:r>
          </a:p>
          <a:p>
            <a:pPr marL="0" indent="0">
              <a:buNone/>
            </a:pPr>
            <a:endParaRPr lang="ru-RU" sz="2800" dirty="0">
              <a:effectLst/>
            </a:endParaRPr>
          </a:p>
          <a:p>
            <a:pPr marL="0" indent="0" algn="ctr">
              <a:buNone/>
            </a:pPr>
            <a:r>
              <a:rPr lang="ru-RU" sz="2800" b="1" dirty="0" smtClean="0">
                <a:effectLst/>
              </a:rPr>
              <a:t>Симптомы.</a:t>
            </a:r>
          </a:p>
          <a:p>
            <a:r>
              <a:rPr lang="ru-RU" sz="2800" dirty="0" smtClean="0">
                <a:effectLst/>
              </a:rPr>
              <a:t>Симптом поколачивания по поясничной области;</a:t>
            </a:r>
          </a:p>
          <a:p>
            <a:r>
              <a:rPr lang="ru-RU" sz="2800" dirty="0" smtClean="0">
                <a:effectLst/>
              </a:rPr>
              <a:t>Выраженная ригидность мышц и локальная болезненность на стороне поражения;</a:t>
            </a:r>
          </a:p>
          <a:p>
            <a:r>
              <a:rPr lang="ru-RU" sz="2800" dirty="0" smtClean="0">
                <a:effectLst/>
              </a:rPr>
              <a:t>Пальпация почек (увеличенная и болезненная почка).</a:t>
            </a:r>
          </a:p>
          <a:p>
            <a:endParaRPr lang="ru-RU" sz="2800" dirty="0">
              <a:effectLst/>
            </a:endParaRPr>
          </a:p>
        </p:txBody>
      </p:sp>
    </p:spTree>
    <p:extLst>
      <p:ext uri="{BB962C8B-B14F-4D97-AF65-F5344CB8AC3E}">
        <p14:creationId xmlns:p14="http://schemas.microsoft.com/office/powerpoint/2010/main" xmlns="" val="1775042080"/>
      </p:ext>
    </p:extLst>
  </p:cSld>
  <p:clrMapOvr>
    <a:masterClrMapping/>
  </p:clrMapOvr>
  <p:transition spd="med">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20080"/>
          </a:xfrm>
        </p:spPr>
        <p:txBody>
          <a:bodyPr/>
          <a:lstStyle/>
          <a:p>
            <a:r>
              <a:rPr lang="ru-RU" dirty="0"/>
              <a:t>Острый пиелонефрит.</a:t>
            </a:r>
          </a:p>
        </p:txBody>
      </p:sp>
      <p:sp>
        <p:nvSpPr>
          <p:cNvPr id="3" name="Объект 2"/>
          <p:cNvSpPr>
            <a:spLocks noGrp="1"/>
          </p:cNvSpPr>
          <p:nvPr>
            <p:ph idx="1"/>
          </p:nvPr>
        </p:nvSpPr>
        <p:spPr>
          <a:xfrm>
            <a:off x="107504" y="836712"/>
            <a:ext cx="8856984" cy="5904656"/>
          </a:xfrm>
        </p:spPr>
        <p:txBody>
          <a:bodyPr/>
          <a:lstStyle/>
          <a:p>
            <a:pPr marL="0" indent="0" algn="ctr">
              <a:buNone/>
            </a:pPr>
            <a:r>
              <a:rPr lang="ru-RU" sz="2200" b="1" dirty="0" smtClean="0">
                <a:effectLst/>
              </a:rPr>
              <a:t>Пальпация почек.</a:t>
            </a:r>
          </a:p>
          <a:p>
            <a:pPr marL="0" indent="0">
              <a:buNone/>
            </a:pPr>
            <a:r>
              <a:rPr lang="ru-RU" sz="2200" dirty="0" smtClean="0">
                <a:effectLst/>
              </a:rPr>
              <a:t>Почки </a:t>
            </a:r>
            <a:r>
              <a:rPr lang="ru-RU" sz="2200" dirty="0">
                <a:effectLst/>
              </a:rPr>
              <a:t>пальпируются двумя руками (</a:t>
            </a:r>
            <a:r>
              <a:rPr lang="ru-RU" sz="2200" dirty="0" err="1">
                <a:effectLst/>
              </a:rPr>
              <a:t>бимануальная</a:t>
            </a:r>
            <a:r>
              <a:rPr lang="ru-RU" sz="2200" dirty="0">
                <a:effectLst/>
              </a:rPr>
              <a:t> пальпация). Для этого больного укладывают в положении на спине или на боку со слегка согнутыми в коленных и тазобедренных суставах ногами. Для лучшего расслабления мышц передней брюшной стенки больной должен дышать глубоко, делая медленные, ненапряженные длинные выдохи. Врач, находясь с правой стороны от больного, ладонью левой руки, положенной на поясничную область со стороны спины (ниже XII ребра), подталкивает правую почку навстречу пальцам пальпирующей правой руки. Пальцы правой руки врач синхронно выдохам больного все глубже погружает в </a:t>
            </a:r>
            <a:r>
              <a:rPr lang="ru-RU" sz="2200" dirty="0" err="1">
                <a:effectLst/>
              </a:rPr>
              <a:t>эпигастральную</a:t>
            </a:r>
            <a:r>
              <a:rPr lang="ru-RU" sz="2200" dirty="0">
                <a:effectLst/>
              </a:rPr>
              <a:t> область </a:t>
            </a:r>
            <a:r>
              <a:rPr lang="ru-RU" sz="2200" dirty="0" smtClean="0">
                <a:effectLst/>
              </a:rPr>
              <a:t>живота. Рядом с позвоночником </a:t>
            </a:r>
          </a:p>
          <a:p>
            <a:pPr marL="0" indent="0">
              <a:buNone/>
            </a:pPr>
            <a:r>
              <a:rPr lang="ru-RU" sz="2200" dirty="0">
                <a:effectLst/>
              </a:rPr>
              <a:t> </a:t>
            </a:r>
            <a:r>
              <a:rPr lang="ru-RU" sz="2200" dirty="0" smtClean="0">
                <a:effectLst/>
              </a:rPr>
              <a:t>                                                  прощупывается полюс правой почки. При</a:t>
            </a:r>
          </a:p>
          <a:p>
            <a:pPr marL="0" indent="0">
              <a:buNone/>
            </a:pPr>
            <a:r>
              <a:rPr lang="ru-RU" sz="2200" dirty="0">
                <a:effectLst/>
              </a:rPr>
              <a:t> </a:t>
            </a:r>
            <a:r>
              <a:rPr lang="ru-RU" sz="2200" dirty="0" smtClean="0">
                <a:effectLst/>
              </a:rPr>
              <a:t>                                                  увеличенной почке можно ощутить боль-</a:t>
            </a:r>
          </a:p>
          <a:p>
            <a:pPr marL="0" indent="0">
              <a:buNone/>
            </a:pPr>
            <a:r>
              <a:rPr lang="ru-RU" sz="2200" dirty="0">
                <a:effectLst/>
              </a:rPr>
              <a:t> </a:t>
            </a:r>
            <a:r>
              <a:rPr lang="ru-RU" sz="2200" dirty="0" smtClean="0">
                <a:effectLst/>
              </a:rPr>
              <a:t>                                                  </a:t>
            </a:r>
            <a:r>
              <a:rPr lang="ru-RU" sz="2200" dirty="0" err="1" smtClean="0">
                <a:effectLst/>
              </a:rPr>
              <a:t>шую</a:t>
            </a:r>
            <a:r>
              <a:rPr lang="ru-RU" sz="2200" dirty="0" smtClean="0">
                <a:effectLst/>
              </a:rPr>
              <a:t> часть её или всю между пальцами двух</a:t>
            </a:r>
          </a:p>
          <a:p>
            <a:pPr marL="0" indent="0">
              <a:buNone/>
            </a:pPr>
            <a:r>
              <a:rPr lang="ru-RU" sz="2200" dirty="0">
                <a:effectLst/>
              </a:rPr>
              <a:t> </a:t>
            </a:r>
            <a:r>
              <a:rPr lang="ru-RU" sz="2200" dirty="0" smtClean="0">
                <a:effectLst/>
              </a:rPr>
              <a:t>                                                  противоположно направленных ладоней.</a:t>
            </a:r>
          </a:p>
          <a:p>
            <a:pPr marL="0" indent="0">
              <a:buNone/>
            </a:pPr>
            <a:r>
              <a:rPr lang="ru-RU" sz="2200" dirty="0">
                <a:effectLst/>
              </a:rPr>
              <a:t> </a:t>
            </a:r>
            <a:r>
              <a:rPr lang="ru-RU" sz="2200" dirty="0" smtClean="0">
                <a:effectLst/>
              </a:rPr>
              <a:t>                                                  Также пальпируют и левую почку.</a:t>
            </a:r>
          </a:p>
          <a:p>
            <a:pPr marL="0" indent="0">
              <a:buNone/>
            </a:pPr>
            <a:endParaRPr lang="ru-RU" sz="1600" dirty="0">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7504" y="4797152"/>
            <a:ext cx="3521943" cy="19442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59245859"/>
      </p:ext>
    </p:extLst>
  </p:cSld>
  <p:clrMapOvr>
    <a:masterClrMapping/>
  </p:clrMapOvr>
  <p:transition spd="med">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10146"/>
          </a:xfrm>
        </p:spPr>
        <p:txBody>
          <a:bodyPr/>
          <a:lstStyle/>
          <a:p>
            <a:r>
              <a:rPr lang="ru-RU" dirty="0"/>
              <a:t>Острый пиелонефрит.</a:t>
            </a:r>
          </a:p>
        </p:txBody>
      </p:sp>
      <p:sp>
        <p:nvSpPr>
          <p:cNvPr id="3" name="Объект 2"/>
          <p:cNvSpPr>
            <a:spLocks noGrp="1"/>
          </p:cNvSpPr>
          <p:nvPr>
            <p:ph idx="1"/>
          </p:nvPr>
        </p:nvSpPr>
        <p:spPr>
          <a:xfrm>
            <a:off x="179512" y="1628800"/>
            <a:ext cx="8784976" cy="4824536"/>
          </a:xfrm>
        </p:spPr>
        <p:txBody>
          <a:bodyPr/>
          <a:lstStyle/>
          <a:p>
            <a:pPr marL="0" indent="0" algn="ctr">
              <a:buNone/>
            </a:pPr>
            <a:r>
              <a:rPr lang="ru-RU" b="1" dirty="0" smtClean="0">
                <a:effectLst/>
              </a:rPr>
              <a:t>Неотложная помощь.</a:t>
            </a:r>
          </a:p>
          <a:p>
            <a:r>
              <a:rPr lang="ru-RU" sz="2800" dirty="0" smtClean="0">
                <a:effectLst/>
              </a:rPr>
              <a:t>При высокой температуре: </a:t>
            </a:r>
            <a:r>
              <a:rPr lang="ru-RU" sz="2800" b="1" dirty="0" smtClean="0">
                <a:effectLst/>
              </a:rPr>
              <a:t>анальгин</a:t>
            </a:r>
            <a:r>
              <a:rPr lang="ru-RU" sz="2800" dirty="0" smtClean="0">
                <a:effectLst/>
              </a:rPr>
              <a:t> 50% - 2 мл. + </a:t>
            </a:r>
            <a:r>
              <a:rPr lang="ru-RU" sz="2800" b="1" dirty="0" smtClean="0">
                <a:effectLst/>
              </a:rPr>
              <a:t>димедрол</a:t>
            </a:r>
            <a:r>
              <a:rPr lang="ru-RU" sz="2800" dirty="0" smtClean="0">
                <a:effectLst/>
              </a:rPr>
              <a:t> 1% - 1 мл. в</a:t>
            </a:r>
            <a:r>
              <a:rPr lang="en-US" sz="2800" dirty="0" smtClean="0">
                <a:effectLst/>
              </a:rPr>
              <a:t>/</a:t>
            </a:r>
            <a:r>
              <a:rPr lang="ru-RU" sz="2800" dirty="0" smtClean="0">
                <a:effectLst/>
              </a:rPr>
              <a:t>м;</a:t>
            </a:r>
          </a:p>
          <a:p>
            <a:r>
              <a:rPr lang="ru-RU" sz="2800" dirty="0" smtClean="0">
                <a:effectLst/>
              </a:rPr>
              <a:t>Спазмолитики: </a:t>
            </a:r>
            <a:r>
              <a:rPr lang="ru-RU" sz="2800" b="1" dirty="0" smtClean="0">
                <a:effectLst/>
              </a:rPr>
              <a:t>но-шпа</a:t>
            </a:r>
            <a:r>
              <a:rPr lang="ru-RU" sz="2800" dirty="0" smtClean="0">
                <a:effectLst/>
              </a:rPr>
              <a:t> 2% - 2 мл или </a:t>
            </a:r>
            <a:r>
              <a:rPr lang="ru-RU" sz="2800" b="1" dirty="0" smtClean="0">
                <a:effectLst/>
              </a:rPr>
              <a:t>папаверин</a:t>
            </a:r>
            <a:r>
              <a:rPr lang="ru-RU" sz="2800" dirty="0" smtClean="0">
                <a:effectLst/>
              </a:rPr>
              <a:t> 2% - 2 мл или </a:t>
            </a:r>
            <a:r>
              <a:rPr lang="ru-RU" sz="2800" b="1" dirty="0" smtClean="0">
                <a:effectLst/>
              </a:rPr>
              <a:t>баралгин</a:t>
            </a:r>
            <a:r>
              <a:rPr lang="ru-RU" sz="2800" dirty="0" smtClean="0">
                <a:effectLst/>
              </a:rPr>
              <a:t> 5 мл в</a:t>
            </a:r>
            <a:r>
              <a:rPr lang="en-US" sz="2800" dirty="0" smtClean="0">
                <a:effectLst/>
              </a:rPr>
              <a:t>/</a:t>
            </a:r>
            <a:r>
              <a:rPr lang="ru-RU" sz="2800" dirty="0" smtClean="0">
                <a:effectLst/>
              </a:rPr>
              <a:t>м;</a:t>
            </a:r>
          </a:p>
          <a:p>
            <a:r>
              <a:rPr lang="ru-RU" sz="2800" dirty="0" smtClean="0">
                <a:effectLst/>
              </a:rPr>
              <a:t>При гипотензии:  0,9% </a:t>
            </a:r>
            <a:r>
              <a:rPr lang="ru-RU" sz="2800" b="1" dirty="0" smtClean="0">
                <a:effectLst/>
              </a:rPr>
              <a:t>натрия хлорида </a:t>
            </a:r>
            <a:r>
              <a:rPr lang="ru-RU" sz="2800" dirty="0" smtClean="0">
                <a:effectLst/>
              </a:rPr>
              <a:t>или другие кристаллоиды в</a:t>
            </a:r>
            <a:r>
              <a:rPr lang="en-US" sz="2800" dirty="0" smtClean="0">
                <a:effectLst/>
              </a:rPr>
              <a:t>/</a:t>
            </a:r>
            <a:r>
              <a:rPr lang="ru-RU" sz="2800" dirty="0" smtClean="0">
                <a:effectLst/>
              </a:rPr>
              <a:t>в-кап. </a:t>
            </a:r>
            <a:r>
              <a:rPr lang="ru-RU" sz="2800" dirty="0">
                <a:effectLst/>
              </a:rPr>
              <a:t>д</a:t>
            </a:r>
            <a:r>
              <a:rPr lang="ru-RU" sz="2800" dirty="0" smtClean="0">
                <a:effectLst/>
              </a:rPr>
              <a:t>о 1000 мл;</a:t>
            </a:r>
          </a:p>
          <a:p>
            <a:r>
              <a:rPr lang="ru-RU" sz="2800" dirty="0" smtClean="0">
                <a:effectLst/>
              </a:rPr>
              <a:t>Госпитализация в урологический стационар.</a:t>
            </a:r>
            <a:endParaRPr lang="ru-RU" sz="2800" dirty="0">
              <a:effectLst/>
            </a:endParaRPr>
          </a:p>
        </p:txBody>
      </p:sp>
    </p:spTree>
    <p:extLst>
      <p:ext uri="{BB962C8B-B14F-4D97-AF65-F5344CB8AC3E}">
        <p14:creationId xmlns:p14="http://schemas.microsoft.com/office/powerpoint/2010/main" xmlns="" val="2757818302"/>
      </p:ext>
    </p:extLst>
  </p:cSld>
  <p:clrMapOvr>
    <a:masterClrMapping/>
  </p:clrMapOvr>
  <p:transition spd="med">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lstStyle/>
          <a:p>
            <a:r>
              <a:rPr lang="ru-RU" dirty="0" smtClean="0"/>
              <a:t>Острая задержка мочи.</a:t>
            </a:r>
            <a:endParaRPr lang="ru-RU" dirty="0"/>
          </a:p>
        </p:txBody>
      </p:sp>
      <p:sp>
        <p:nvSpPr>
          <p:cNvPr id="3" name="Объект 2"/>
          <p:cNvSpPr>
            <a:spLocks noGrp="1"/>
          </p:cNvSpPr>
          <p:nvPr>
            <p:ph idx="1"/>
          </p:nvPr>
        </p:nvSpPr>
        <p:spPr>
          <a:xfrm>
            <a:off x="179512" y="620688"/>
            <a:ext cx="8784976" cy="6120680"/>
          </a:xfrm>
        </p:spPr>
        <p:txBody>
          <a:bodyPr/>
          <a:lstStyle/>
          <a:p>
            <a:pPr marL="0" indent="0">
              <a:buNone/>
            </a:pPr>
            <a:r>
              <a:rPr lang="ru-RU" sz="2800" b="1" dirty="0">
                <a:effectLst/>
              </a:rPr>
              <a:t>-</a:t>
            </a:r>
            <a:r>
              <a:rPr lang="ru-RU" sz="2800" dirty="0" smtClean="0">
                <a:effectLst/>
              </a:rPr>
              <a:t> невозможность или недостаточность самостоятельного опорожнения переполненного мочевого пузыря с болезненными позывами на мочеиспускание. </a:t>
            </a:r>
          </a:p>
          <a:p>
            <a:pPr marL="0" indent="0" algn="ctr">
              <a:buNone/>
            </a:pPr>
            <a:r>
              <a:rPr lang="ru-RU" sz="2800" b="1" dirty="0" smtClean="0">
                <a:effectLst/>
              </a:rPr>
              <a:t>Причины:</a:t>
            </a:r>
          </a:p>
          <a:p>
            <a:r>
              <a:rPr lang="ru-RU" sz="2800" b="1" dirty="0" smtClean="0">
                <a:effectLst/>
              </a:rPr>
              <a:t>Механические:</a:t>
            </a:r>
            <a:r>
              <a:rPr lang="ru-RU" sz="2800" dirty="0" smtClean="0">
                <a:effectLst/>
              </a:rPr>
              <a:t> </a:t>
            </a:r>
            <a:r>
              <a:rPr lang="ru-RU" sz="2400" dirty="0" smtClean="0">
                <a:effectLst/>
              </a:rPr>
              <a:t>(аденома и рак предстательной железы, простатит, инородное тело мочевого пузыря и уретры, новообразования нижних мочевых путей);</a:t>
            </a:r>
          </a:p>
          <a:p>
            <a:r>
              <a:rPr lang="ru-RU" sz="2800" b="1" dirty="0" smtClean="0">
                <a:effectLst/>
              </a:rPr>
              <a:t>Нейрогенные:</a:t>
            </a:r>
            <a:r>
              <a:rPr lang="ru-RU" sz="2400" dirty="0" smtClean="0">
                <a:effectLst/>
              </a:rPr>
              <a:t> (травма спинного мозга, грыжа межпозвонкового диска, рассеянный склероз);</a:t>
            </a:r>
          </a:p>
          <a:p>
            <a:r>
              <a:rPr lang="ru-RU" sz="2800" b="1" dirty="0" smtClean="0">
                <a:effectLst/>
              </a:rPr>
              <a:t>Функциональные:</a:t>
            </a:r>
            <a:r>
              <a:rPr lang="ru-RU" sz="2400" dirty="0" smtClean="0">
                <a:effectLst/>
              </a:rPr>
              <a:t> (боль, волнение, низкая температура окружающей среды);</a:t>
            </a:r>
          </a:p>
          <a:p>
            <a:r>
              <a:rPr lang="ru-RU" sz="2800" b="1" dirty="0" smtClean="0">
                <a:effectLst/>
              </a:rPr>
              <a:t>Приём некоторых лекарственных средств:</a:t>
            </a:r>
            <a:r>
              <a:rPr lang="ru-RU" sz="2400" dirty="0" smtClean="0">
                <a:effectLst/>
              </a:rPr>
              <a:t> (наркотики, </a:t>
            </a:r>
            <a:r>
              <a:rPr lang="ru-RU" sz="2400" dirty="0" err="1" smtClean="0">
                <a:effectLst/>
              </a:rPr>
              <a:t>бензодиазепины</a:t>
            </a:r>
            <a:r>
              <a:rPr lang="ru-RU" sz="2400" dirty="0" smtClean="0">
                <a:effectLst/>
              </a:rPr>
              <a:t>, антидепрессанты, </a:t>
            </a:r>
            <a:r>
              <a:rPr lang="ru-RU" sz="2400" dirty="0" err="1" smtClean="0">
                <a:effectLst/>
              </a:rPr>
              <a:t>антигистамины</a:t>
            </a:r>
            <a:r>
              <a:rPr lang="ru-RU" sz="2400" dirty="0" smtClean="0">
                <a:effectLst/>
              </a:rPr>
              <a:t>, </a:t>
            </a:r>
            <a:r>
              <a:rPr lang="ru-RU" sz="2400" dirty="0" err="1" smtClean="0">
                <a:effectLst/>
              </a:rPr>
              <a:t>адреномиметики</a:t>
            </a:r>
            <a:r>
              <a:rPr lang="ru-RU" sz="2400" dirty="0" smtClean="0">
                <a:effectLst/>
              </a:rPr>
              <a:t>, антихолинергические препараты и др.)</a:t>
            </a:r>
            <a:endParaRPr lang="ru-RU" sz="2800" b="1" dirty="0">
              <a:effectLst/>
            </a:endParaRPr>
          </a:p>
        </p:txBody>
      </p:sp>
    </p:spTree>
    <p:extLst>
      <p:ext uri="{BB962C8B-B14F-4D97-AF65-F5344CB8AC3E}">
        <p14:creationId xmlns:p14="http://schemas.microsoft.com/office/powerpoint/2010/main" xmlns="" val="2048598401"/>
      </p:ext>
    </p:extLst>
  </p:cSld>
  <p:clrMapOvr>
    <a:masterClrMapping/>
  </p:clrMapOvr>
  <p:transition spd="med">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Острая задержка мочи.</a:t>
            </a:r>
          </a:p>
        </p:txBody>
      </p:sp>
      <p:sp>
        <p:nvSpPr>
          <p:cNvPr id="3" name="Объект 2"/>
          <p:cNvSpPr>
            <a:spLocks noGrp="1"/>
          </p:cNvSpPr>
          <p:nvPr>
            <p:ph idx="1"/>
          </p:nvPr>
        </p:nvSpPr>
        <p:spPr/>
        <p:txBody>
          <a:bodyPr/>
          <a:lstStyle/>
          <a:p>
            <a:pPr marL="0" indent="0" algn="ctr">
              <a:buNone/>
            </a:pPr>
            <a:r>
              <a:rPr lang="ru-RU" sz="2800" b="1" dirty="0" smtClean="0">
                <a:effectLst/>
              </a:rPr>
              <a:t>Клиническая картина.</a:t>
            </a:r>
          </a:p>
          <a:p>
            <a:r>
              <a:rPr lang="ru-RU" sz="2800" dirty="0" smtClean="0">
                <a:effectLst/>
              </a:rPr>
              <a:t>Мучительные позывы на мочеиспускание;</a:t>
            </a:r>
          </a:p>
          <a:p>
            <a:r>
              <a:rPr lang="ru-RU" sz="2800" dirty="0" smtClean="0">
                <a:effectLst/>
              </a:rPr>
              <a:t>Общее беспокойство больного;</a:t>
            </a:r>
          </a:p>
          <a:p>
            <a:r>
              <a:rPr lang="ru-RU" sz="2800" dirty="0" smtClean="0">
                <a:effectLst/>
              </a:rPr>
              <a:t>Сильные боли в надлобковой области;</a:t>
            </a:r>
          </a:p>
          <a:p>
            <a:r>
              <a:rPr lang="ru-RU" sz="2800" dirty="0" smtClean="0">
                <a:effectLst/>
              </a:rPr>
              <a:t>Ощущение распирания внизу живота.</a:t>
            </a:r>
          </a:p>
          <a:p>
            <a:pPr marL="0" indent="0" algn="ctr">
              <a:buNone/>
            </a:pPr>
            <a:endParaRPr lang="ru-RU" sz="2800" b="1" dirty="0">
              <a:effectLst/>
            </a:endParaRPr>
          </a:p>
          <a:p>
            <a:pPr marL="0" indent="0" algn="ctr">
              <a:buNone/>
            </a:pPr>
            <a:r>
              <a:rPr lang="ru-RU" sz="2800" b="1" dirty="0" smtClean="0">
                <a:effectLst/>
              </a:rPr>
              <a:t>Неотложная помощь.</a:t>
            </a:r>
          </a:p>
          <a:p>
            <a:r>
              <a:rPr lang="ru-RU" sz="2800" dirty="0" smtClean="0">
                <a:effectLst/>
              </a:rPr>
              <a:t>Срочное опорожнение мочевого пузыря путём его катетеризации эластичным катетером.</a:t>
            </a:r>
            <a:endParaRPr lang="ru-RU" sz="2800" dirty="0">
              <a:effectLst/>
            </a:endParaRPr>
          </a:p>
        </p:txBody>
      </p:sp>
    </p:spTree>
    <p:extLst>
      <p:ext uri="{BB962C8B-B14F-4D97-AF65-F5344CB8AC3E}">
        <p14:creationId xmlns:p14="http://schemas.microsoft.com/office/powerpoint/2010/main" xmlns="" val="1329559051"/>
      </p:ext>
    </p:extLst>
  </p:cSld>
  <p:clrMapOvr>
    <a:masterClrMapping/>
  </p:clrMapOvr>
  <p:transition spd="med">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648072"/>
          </a:xfrm>
        </p:spPr>
        <p:txBody>
          <a:bodyPr/>
          <a:lstStyle/>
          <a:p>
            <a:r>
              <a:rPr lang="ru-RU" dirty="0"/>
              <a:t>Острая задержка мочи.</a:t>
            </a:r>
          </a:p>
        </p:txBody>
      </p:sp>
      <p:sp>
        <p:nvSpPr>
          <p:cNvPr id="3" name="Объект 2"/>
          <p:cNvSpPr>
            <a:spLocks noGrp="1"/>
          </p:cNvSpPr>
          <p:nvPr>
            <p:ph idx="1"/>
          </p:nvPr>
        </p:nvSpPr>
        <p:spPr>
          <a:xfrm>
            <a:off x="179512" y="764704"/>
            <a:ext cx="8784976" cy="5904656"/>
          </a:xfrm>
        </p:spPr>
        <p:txBody>
          <a:bodyPr/>
          <a:lstStyle/>
          <a:p>
            <a:pPr marL="0" indent="0" algn="ctr">
              <a:buNone/>
            </a:pPr>
            <a:r>
              <a:rPr lang="ru-RU" sz="2400" b="1" dirty="0" smtClean="0">
                <a:effectLst/>
              </a:rPr>
              <a:t>Техника катетеризации.</a:t>
            </a:r>
          </a:p>
          <a:p>
            <a:pPr marL="0" indent="0">
              <a:buNone/>
            </a:pPr>
            <a:r>
              <a:rPr lang="ru-RU" sz="2200" b="1" dirty="0" smtClean="0">
                <a:effectLst/>
              </a:rPr>
              <a:t>- </a:t>
            </a:r>
            <a:r>
              <a:rPr lang="ru-RU" sz="2200" dirty="0" smtClean="0">
                <a:effectLst/>
              </a:rPr>
              <a:t>Все инструменты должны быть стерильными, предварительно обработать промежность и область наружного отверстия </a:t>
            </a:r>
            <a:r>
              <a:rPr lang="ru-RU" sz="2200" dirty="0" err="1" smtClean="0">
                <a:effectLst/>
              </a:rPr>
              <a:t>мочеисп</a:t>
            </a:r>
            <a:r>
              <a:rPr lang="ru-RU" sz="2200" dirty="0" smtClean="0">
                <a:effectLst/>
              </a:rPr>
              <a:t>. канала р-ром антисептика (</a:t>
            </a:r>
            <a:r>
              <a:rPr lang="ru-RU" sz="2200" dirty="0" err="1" smtClean="0">
                <a:effectLst/>
              </a:rPr>
              <a:t>хлоргексидин</a:t>
            </a:r>
            <a:r>
              <a:rPr lang="ru-RU" sz="2200" dirty="0" smtClean="0">
                <a:effectLst/>
              </a:rPr>
              <a:t>, фурацилин).</a:t>
            </a:r>
          </a:p>
          <a:p>
            <a:pPr marL="0" indent="0">
              <a:buNone/>
            </a:pPr>
            <a:r>
              <a:rPr lang="ru-RU" sz="2200" b="1" dirty="0" smtClean="0">
                <a:effectLst/>
              </a:rPr>
              <a:t>- </a:t>
            </a:r>
            <a:r>
              <a:rPr lang="ru-RU" sz="2200" dirty="0" smtClean="0">
                <a:effectLst/>
              </a:rPr>
              <a:t>Катетер смазать глицерином или вазелиновым маслом;</a:t>
            </a:r>
          </a:p>
          <a:p>
            <a:pPr marL="0" indent="0">
              <a:buNone/>
            </a:pPr>
            <a:r>
              <a:rPr lang="ru-RU" sz="2200" b="1" dirty="0" smtClean="0">
                <a:effectLst/>
              </a:rPr>
              <a:t>- </a:t>
            </a:r>
            <a:r>
              <a:rPr lang="ru-RU" sz="2200" dirty="0" smtClean="0">
                <a:effectLst/>
              </a:rPr>
              <a:t>У женщин катетер проводят на глубину 5-8 см до получения мочи;</a:t>
            </a:r>
          </a:p>
          <a:p>
            <a:pPr marL="0" indent="0">
              <a:buNone/>
            </a:pPr>
            <a:r>
              <a:rPr lang="ru-RU" sz="2200" b="1" dirty="0" smtClean="0">
                <a:effectLst/>
              </a:rPr>
              <a:t>- </a:t>
            </a:r>
            <a:r>
              <a:rPr lang="ru-RU" sz="2200" dirty="0" smtClean="0">
                <a:effectLst/>
              </a:rPr>
              <a:t>У мужчин головку полового члена захватывают по венечной борозде с боков средним и безымянным пальцами левой руки (не сдавливая уретры) и удерживают в несколько натянутом кверху состоянии. При этом указательный и большой пальцы той же руки слегка раздвигают наружное отверстие уретры. В наружное отверстие уретры вводят катетер </a:t>
            </a:r>
          </a:p>
          <a:p>
            <a:pPr>
              <a:buFontTx/>
              <a:buChar char="-"/>
            </a:pPr>
            <a:r>
              <a:rPr lang="ru-RU" sz="2200" dirty="0" smtClean="0">
                <a:effectLst/>
              </a:rPr>
              <a:t>                                                                    и проводят его в </a:t>
            </a:r>
            <a:r>
              <a:rPr lang="ru-RU" sz="2200" dirty="0" err="1" smtClean="0">
                <a:effectLst/>
              </a:rPr>
              <a:t>проксималь</a:t>
            </a:r>
            <a:r>
              <a:rPr lang="ru-RU" sz="2200" dirty="0" smtClean="0">
                <a:effectLst/>
              </a:rPr>
              <a:t>-</a:t>
            </a:r>
          </a:p>
          <a:p>
            <a:pPr>
              <a:buFontTx/>
              <a:buChar char="-"/>
            </a:pPr>
            <a:r>
              <a:rPr lang="ru-RU" sz="2200" dirty="0">
                <a:effectLst/>
              </a:rPr>
              <a:t> </a:t>
            </a:r>
            <a:r>
              <a:rPr lang="ru-RU" sz="2200" dirty="0" smtClean="0">
                <a:effectLst/>
              </a:rPr>
              <a:t>                                                                   </a:t>
            </a:r>
            <a:r>
              <a:rPr lang="ru-RU" sz="2200" dirty="0" err="1" smtClean="0">
                <a:effectLst/>
              </a:rPr>
              <a:t>ный</a:t>
            </a:r>
            <a:r>
              <a:rPr lang="ru-RU" sz="2200" dirty="0" smtClean="0">
                <a:effectLst/>
              </a:rPr>
              <a:t> отдел уретры плавными</a:t>
            </a:r>
          </a:p>
          <a:p>
            <a:pPr>
              <a:buFontTx/>
              <a:buChar char="-"/>
            </a:pPr>
            <a:r>
              <a:rPr lang="ru-RU" sz="2200" dirty="0">
                <a:effectLst/>
              </a:rPr>
              <a:t> </a:t>
            </a:r>
            <a:r>
              <a:rPr lang="ru-RU" sz="2200" dirty="0" smtClean="0">
                <a:effectLst/>
              </a:rPr>
              <a:t>                                                                    «шажками» по 1,5-2,5 см, </a:t>
            </a:r>
          </a:p>
          <a:p>
            <a:pPr>
              <a:buFontTx/>
              <a:buChar char="-"/>
            </a:pPr>
            <a:r>
              <a:rPr lang="ru-RU" sz="2200" dirty="0">
                <a:effectLst/>
              </a:rPr>
              <a:t> </a:t>
            </a:r>
            <a:r>
              <a:rPr lang="ru-RU" sz="2200" dirty="0" smtClean="0">
                <a:effectLst/>
              </a:rPr>
              <a:t>                                                                    постепенно перехватывая </a:t>
            </a:r>
          </a:p>
          <a:p>
            <a:pPr>
              <a:buFontTx/>
              <a:buChar char="-"/>
            </a:pPr>
            <a:r>
              <a:rPr lang="ru-RU" sz="2200" dirty="0">
                <a:effectLst/>
              </a:rPr>
              <a:t> </a:t>
            </a:r>
            <a:r>
              <a:rPr lang="ru-RU" sz="2200" dirty="0" smtClean="0">
                <a:effectLst/>
              </a:rPr>
              <a:t>                                                                     пинцетом.</a:t>
            </a:r>
          </a:p>
          <a:p>
            <a:pPr marL="0" indent="0">
              <a:buNone/>
            </a:pPr>
            <a:endParaRPr lang="ru-RU" sz="2200" dirty="0">
              <a:effectLst/>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0683" y="5013176"/>
            <a:ext cx="5057775" cy="1647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0482523"/>
      </p:ext>
    </p:extLst>
  </p:cSld>
  <p:clrMapOvr>
    <a:masterClrMapping/>
  </p:clrMapOvr>
  <p:transition spd="med">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792088"/>
          </a:xfrm>
        </p:spPr>
        <p:txBody>
          <a:bodyPr/>
          <a:lstStyle/>
          <a:p>
            <a:r>
              <a:rPr lang="ru-RU" dirty="0"/>
              <a:t>Острая задержка мочи.</a:t>
            </a:r>
          </a:p>
        </p:txBody>
      </p:sp>
      <p:sp>
        <p:nvSpPr>
          <p:cNvPr id="3" name="Объект 2"/>
          <p:cNvSpPr>
            <a:spLocks noGrp="1"/>
          </p:cNvSpPr>
          <p:nvPr>
            <p:ph idx="1"/>
          </p:nvPr>
        </p:nvSpPr>
        <p:spPr>
          <a:xfrm>
            <a:off x="323528" y="1196752"/>
            <a:ext cx="8424936" cy="5256584"/>
          </a:xfrm>
        </p:spPr>
        <p:txBody>
          <a:bodyPr/>
          <a:lstStyle/>
          <a:p>
            <a:pPr marL="0" indent="0" algn="ctr">
              <a:buNone/>
            </a:pPr>
            <a:r>
              <a:rPr lang="ru-RU" sz="2400" b="1" dirty="0" smtClean="0">
                <a:effectLst/>
              </a:rPr>
              <a:t>Противопоказания к катетеризации мочевого пузыря:</a:t>
            </a:r>
          </a:p>
          <a:p>
            <a:r>
              <a:rPr lang="ru-RU" sz="2400" dirty="0" smtClean="0">
                <a:effectLst/>
              </a:rPr>
              <a:t>Острый уретрит и эпидидимит (орхит);</a:t>
            </a:r>
          </a:p>
          <a:p>
            <a:r>
              <a:rPr lang="ru-RU" sz="2400" dirty="0" smtClean="0">
                <a:effectLst/>
              </a:rPr>
              <a:t>Острый простатит и</a:t>
            </a:r>
            <a:r>
              <a:rPr lang="en-US" sz="2400" dirty="0" smtClean="0">
                <a:effectLst/>
              </a:rPr>
              <a:t>/</a:t>
            </a:r>
            <a:r>
              <a:rPr lang="ru-RU" sz="2400" dirty="0" smtClean="0">
                <a:effectLst/>
              </a:rPr>
              <a:t>или абсцесс предстательной железы;</a:t>
            </a:r>
          </a:p>
          <a:p>
            <a:r>
              <a:rPr lang="ru-RU" sz="2400" dirty="0" smtClean="0">
                <a:effectLst/>
              </a:rPr>
              <a:t>Травма уретры.</a:t>
            </a:r>
          </a:p>
          <a:p>
            <a:pPr marL="0" indent="0">
              <a:buNone/>
            </a:pPr>
            <a:endParaRPr lang="ru-RU" sz="2400" dirty="0" smtClean="0">
              <a:effectLst/>
            </a:endParaRPr>
          </a:p>
          <a:p>
            <a:pPr marL="0" indent="0" algn="ctr">
              <a:buNone/>
            </a:pPr>
            <a:r>
              <a:rPr lang="ru-RU" sz="2400" b="1" dirty="0" smtClean="0">
                <a:effectLst/>
              </a:rPr>
              <a:t>Показания к госпитализации.</a:t>
            </a:r>
          </a:p>
          <a:p>
            <a:r>
              <a:rPr lang="ru-RU" sz="2400" dirty="0" smtClean="0">
                <a:effectLst/>
              </a:rPr>
              <a:t>Наличие противопоказаний к катетеризации мочевого пузыря;</a:t>
            </a:r>
          </a:p>
          <a:p>
            <a:r>
              <a:rPr lang="ru-RU" sz="2400" dirty="0" smtClean="0">
                <a:effectLst/>
              </a:rPr>
              <a:t>Затруднение в проведении катетера (не более 2 попыток!);</a:t>
            </a:r>
          </a:p>
          <a:p>
            <a:r>
              <a:rPr lang="ru-RU" sz="2400" dirty="0" smtClean="0">
                <a:effectLst/>
              </a:rPr>
              <a:t>Отсутствие восстановления самостоятельного мочеиспускания после повторных катетеризаций мочевого пузыря;</a:t>
            </a:r>
          </a:p>
          <a:p>
            <a:r>
              <a:rPr lang="ru-RU" sz="2400" dirty="0" smtClean="0">
                <a:effectLst/>
              </a:rPr>
              <a:t>Продолжительность острой задержки мочи более 2 суток.</a:t>
            </a:r>
          </a:p>
          <a:p>
            <a:pPr marL="0" indent="0">
              <a:buNone/>
            </a:pPr>
            <a:endParaRPr lang="ru-RU" sz="2400" dirty="0">
              <a:effectLst/>
            </a:endParaRPr>
          </a:p>
        </p:txBody>
      </p:sp>
    </p:spTree>
    <p:extLst>
      <p:ext uri="{BB962C8B-B14F-4D97-AF65-F5344CB8AC3E}">
        <p14:creationId xmlns:p14="http://schemas.microsoft.com/office/powerpoint/2010/main" xmlns="" val="1862208320"/>
      </p:ext>
    </p:extLst>
  </p:cSld>
  <p:clrMapOvr>
    <a:masterClrMapping/>
  </p:clrMapOvr>
  <p:transition spd="med">
    <p:fade/>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lstStyle/>
          <a:p>
            <a:r>
              <a:rPr lang="ru-RU" dirty="0" smtClean="0"/>
              <a:t>Почечная колика.</a:t>
            </a:r>
            <a:endParaRPr lang="ru-RU" dirty="0"/>
          </a:p>
        </p:txBody>
      </p:sp>
      <p:sp>
        <p:nvSpPr>
          <p:cNvPr id="3" name="Объект 2"/>
          <p:cNvSpPr>
            <a:spLocks noGrp="1"/>
          </p:cNvSpPr>
          <p:nvPr>
            <p:ph idx="1"/>
          </p:nvPr>
        </p:nvSpPr>
        <p:spPr>
          <a:xfrm>
            <a:off x="179512" y="764704"/>
            <a:ext cx="8784976" cy="5904656"/>
          </a:xfrm>
        </p:spPr>
        <p:txBody>
          <a:bodyPr/>
          <a:lstStyle/>
          <a:p>
            <a:pPr>
              <a:buFontTx/>
              <a:buChar char="-"/>
            </a:pPr>
            <a:r>
              <a:rPr lang="ru-RU" sz="2800" dirty="0" smtClean="0">
                <a:effectLst/>
              </a:rPr>
              <a:t>приступ резких болей, возникающий при острой обструкции верхних мочевыводящих путей.</a:t>
            </a:r>
          </a:p>
          <a:p>
            <a:pPr>
              <a:buFontTx/>
              <a:buChar char="-"/>
            </a:pPr>
            <a:endParaRPr lang="ru-RU" sz="2800" dirty="0" smtClean="0">
              <a:effectLst/>
            </a:endParaRPr>
          </a:p>
          <a:p>
            <a:pPr marL="0" indent="0" algn="ctr">
              <a:buNone/>
            </a:pPr>
            <a:r>
              <a:rPr lang="ru-RU" sz="2800" b="1" dirty="0" smtClean="0">
                <a:effectLst/>
              </a:rPr>
              <a:t>Причины.</a:t>
            </a:r>
          </a:p>
          <a:p>
            <a:r>
              <a:rPr lang="ru-RU" sz="2800" dirty="0" smtClean="0">
                <a:effectLst/>
              </a:rPr>
              <a:t>МКБ (</a:t>
            </a:r>
            <a:r>
              <a:rPr lang="ru-RU" sz="2800" dirty="0" err="1" smtClean="0">
                <a:effectLst/>
              </a:rPr>
              <a:t>обтурация</a:t>
            </a:r>
            <a:r>
              <a:rPr lang="ru-RU" sz="2800" dirty="0" smtClean="0">
                <a:effectLst/>
              </a:rPr>
              <a:t> камнем);</a:t>
            </a:r>
          </a:p>
          <a:p>
            <a:r>
              <a:rPr lang="ru-RU" sz="2800" dirty="0" smtClean="0">
                <a:effectLst/>
              </a:rPr>
              <a:t>Пиелонефрит (продукты воспаления: слизь, фибрин, эпителий);</a:t>
            </a:r>
          </a:p>
          <a:p>
            <a:r>
              <a:rPr lang="ru-RU" sz="2800" dirty="0" smtClean="0">
                <a:effectLst/>
              </a:rPr>
              <a:t>Опухоль почки (сгустки крови);</a:t>
            </a:r>
          </a:p>
          <a:p>
            <a:r>
              <a:rPr lang="ru-RU" sz="2800" dirty="0" smtClean="0">
                <a:effectLst/>
              </a:rPr>
              <a:t>Травма почки (сгустки крови или внешнее сдавление верхних мочевых путей </a:t>
            </a:r>
            <a:r>
              <a:rPr lang="ru-RU" sz="2800" dirty="0" err="1" smtClean="0">
                <a:effectLst/>
              </a:rPr>
              <a:t>урогематомой</a:t>
            </a:r>
            <a:r>
              <a:rPr lang="ru-RU" sz="2800" dirty="0" smtClean="0">
                <a:effectLst/>
              </a:rPr>
              <a:t>);</a:t>
            </a:r>
          </a:p>
          <a:p>
            <a:r>
              <a:rPr lang="ru-RU" sz="2800" dirty="0" smtClean="0">
                <a:effectLst/>
              </a:rPr>
              <a:t>Гинекологические заболевания.</a:t>
            </a:r>
          </a:p>
          <a:p>
            <a:pPr marL="0" indent="0">
              <a:buNone/>
            </a:pPr>
            <a:r>
              <a:rPr lang="ru-RU" sz="2800" dirty="0">
                <a:effectLst/>
              </a:rPr>
              <a:t> </a:t>
            </a:r>
            <a:r>
              <a:rPr lang="ru-RU" sz="2800" dirty="0" smtClean="0">
                <a:effectLst/>
              </a:rPr>
              <a:t>   и др.</a:t>
            </a:r>
            <a:endParaRPr lang="ru-RU" sz="2800" dirty="0">
              <a:effectLst/>
            </a:endParaRPr>
          </a:p>
        </p:txBody>
      </p:sp>
    </p:spTree>
    <p:extLst>
      <p:ext uri="{BB962C8B-B14F-4D97-AF65-F5344CB8AC3E}">
        <p14:creationId xmlns:p14="http://schemas.microsoft.com/office/powerpoint/2010/main" xmlns="" val="842459711"/>
      </p:ext>
    </p:extLst>
  </p:cSld>
  <p:clrMapOvr>
    <a:masterClrMapping/>
  </p:clrMapOvr>
  <p:transition spd="med">
    <p:fad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20080"/>
          </a:xfrm>
        </p:spPr>
        <p:txBody>
          <a:bodyPr/>
          <a:lstStyle/>
          <a:p>
            <a:r>
              <a:rPr lang="ru-RU" dirty="0"/>
              <a:t>Почечная колика.</a:t>
            </a:r>
          </a:p>
        </p:txBody>
      </p:sp>
      <p:sp>
        <p:nvSpPr>
          <p:cNvPr id="3" name="Объект 2"/>
          <p:cNvSpPr>
            <a:spLocks noGrp="1"/>
          </p:cNvSpPr>
          <p:nvPr>
            <p:ph idx="1"/>
          </p:nvPr>
        </p:nvSpPr>
        <p:spPr>
          <a:xfrm>
            <a:off x="179512" y="764704"/>
            <a:ext cx="8784976" cy="5832648"/>
          </a:xfrm>
        </p:spPr>
        <p:txBody>
          <a:bodyPr/>
          <a:lstStyle/>
          <a:p>
            <a:pPr marL="0" indent="0" algn="ctr">
              <a:buNone/>
            </a:pPr>
            <a:r>
              <a:rPr lang="ru-RU" sz="2800" b="1" dirty="0" smtClean="0">
                <a:effectLst/>
              </a:rPr>
              <a:t>Клиническая картина.</a:t>
            </a:r>
          </a:p>
          <a:p>
            <a:r>
              <a:rPr lang="ru-RU" sz="2200" dirty="0" smtClean="0">
                <a:effectLst/>
              </a:rPr>
              <a:t>Приступ возникает внезапно, чаще во время физического напряжения или при ходьбе, тряской езде, обильном приёме жидкости.</a:t>
            </a:r>
          </a:p>
          <a:p>
            <a:r>
              <a:rPr lang="ru-RU" sz="2200" dirty="0" smtClean="0">
                <a:effectLst/>
              </a:rPr>
              <a:t>Боли интенсивные, локализуются в поясничной области, </a:t>
            </a:r>
            <a:r>
              <a:rPr lang="ru-RU" sz="2200" dirty="0" err="1" smtClean="0">
                <a:effectLst/>
              </a:rPr>
              <a:t>иррадиируют</a:t>
            </a:r>
            <a:r>
              <a:rPr lang="ru-RU" sz="2200" dirty="0" smtClean="0">
                <a:effectLst/>
              </a:rPr>
              <a:t> по ходу мочеточника, в подвздошную область, паховую область, во внутреннюю поверхность бедра, наружные половые органы;</a:t>
            </a:r>
          </a:p>
          <a:p>
            <a:r>
              <a:rPr lang="ru-RU" sz="2200" dirty="0" smtClean="0">
                <a:effectLst/>
              </a:rPr>
              <a:t>Больные возбуждены, занимают вынужденное коленно-локтевое положение;</a:t>
            </a:r>
          </a:p>
          <a:p>
            <a:r>
              <a:rPr lang="ru-RU" sz="2200" dirty="0" smtClean="0">
                <a:effectLst/>
              </a:rPr>
              <a:t>Дизурия – учащённое мочеиспускание малыми порциями, постоянные позывы к мочеиспусканию;</a:t>
            </a:r>
          </a:p>
          <a:p>
            <a:r>
              <a:rPr lang="ru-RU" sz="2200" dirty="0" smtClean="0">
                <a:effectLst/>
              </a:rPr>
              <a:t>Гематурия;</a:t>
            </a:r>
          </a:p>
          <a:p>
            <a:r>
              <a:rPr lang="ru-RU" sz="2200" dirty="0" smtClean="0">
                <a:effectLst/>
              </a:rPr>
              <a:t>При присоединении инфекции повышение температуры тела;</a:t>
            </a:r>
          </a:p>
          <a:p>
            <a:r>
              <a:rPr lang="ru-RU" sz="2200" dirty="0" smtClean="0">
                <a:effectLst/>
              </a:rPr>
              <a:t>Живот мягкий, участвует в дыхании, болезненность при пальпации в поясничной области, поколачивание по пояснице болезненное.</a:t>
            </a:r>
          </a:p>
          <a:p>
            <a:endParaRPr lang="ru-RU" sz="2400" dirty="0">
              <a:effectLst/>
            </a:endParaRPr>
          </a:p>
        </p:txBody>
      </p:sp>
    </p:spTree>
    <p:extLst>
      <p:ext uri="{BB962C8B-B14F-4D97-AF65-F5344CB8AC3E}">
        <p14:creationId xmlns:p14="http://schemas.microsoft.com/office/powerpoint/2010/main" xmlns="" val="3085207781"/>
      </p:ext>
    </p:extLst>
  </p:cSld>
  <p:clrMapOvr>
    <a:masterClrMapping/>
  </p:clrMapOvr>
  <p:transition spd="med">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a:t>Почечная колика.</a:t>
            </a:r>
          </a:p>
        </p:txBody>
      </p:sp>
      <p:sp>
        <p:nvSpPr>
          <p:cNvPr id="3" name="Объект 2"/>
          <p:cNvSpPr>
            <a:spLocks noGrp="1"/>
          </p:cNvSpPr>
          <p:nvPr>
            <p:ph idx="1"/>
          </p:nvPr>
        </p:nvSpPr>
        <p:spPr>
          <a:xfrm>
            <a:off x="251520" y="1052736"/>
            <a:ext cx="8640960" cy="5472608"/>
          </a:xfrm>
        </p:spPr>
        <p:txBody>
          <a:bodyPr/>
          <a:lstStyle/>
          <a:p>
            <a:pPr marL="0" indent="0" algn="ctr">
              <a:buNone/>
            </a:pPr>
            <a:r>
              <a:rPr lang="ru-RU" sz="2800" b="1" dirty="0" smtClean="0">
                <a:effectLst/>
              </a:rPr>
              <a:t>Неотложная помощь.</a:t>
            </a:r>
          </a:p>
          <a:p>
            <a:pPr marL="0" indent="0" algn="ctr">
              <a:buNone/>
            </a:pPr>
            <a:endParaRPr lang="ru-RU" sz="2800" b="1" dirty="0" smtClean="0">
              <a:effectLst/>
            </a:endParaRPr>
          </a:p>
          <a:p>
            <a:r>
              <a:rPr lang="ru-RU" sz="2800" dirty="0" smtClean="0">
                <a:effectLst/>
              </a:rPr>
              <a:t>Тепло на поясничную область;</a:t>
            </a:r>
          </a:p>
          <a:p>
            <a:r>
              <a:rPr lang="ru-RU" sz="2800" b="1" dirty="0" smtClean="0">
                <a:effectLst/>
              </a:rPr>
              <a:t>Баралгин</a:t>
            </a:r>
            <a:r>
              <a:rPr lang="ru-RU" sz="2800" dirty="0" smtClean="0">
                <a:effectLst/>
              </a:rPr>
              <a:t> 5 мл в</a:t>
            </a:r>
            <a:r>
              <a:rPr lang="en-US" sz="2800" dirty="0" smtClean="0">
                <a:effectLst/>
              </a:rPr>
              <a:t>/</a:t>
            </a:r>
            <a:r>
              <a:rPr lang="ru-RU" sz="2800" dirty="0" smtClean="0">
                <a:effectLst/>
              </a:rPr>
              <a:t>в или в</a:t>
            </a:r>
            <a:r>
              <a:rPr lang="en-US" sz="2800" dirty="0" smtClean="0">
                <a:effectLst/>
              </a:rPr>
              <a:t>/</a:t>
            </a:r>
            <a:r>
              <a:rPr lang="ru-RU" sz="2800" dirty="0" smtClean="0">
                <a:effectLst/>
              </a:rPr>
              <a:t>м;</a:t>
            </a:r>
          </a:p>
          <a:p>
            <a:r>
              <a:rPr lang="ru-RU" sz="2800" dirty="0" smtClean="0">
                <a:effectLst/>
              </a:rPr>
              <a:t>Спазмолитики: </a:t>
            </a:r>
            <a:r>
              <a:rPr lang="ru-RU" sz="2800" b="1" dirty="0" smtClean="0">
                <a:effectLst/>
              </a:rPr>
              <a:t>но-шпа</a:t>
            </a:r>
            <a:r>
              <a:rPr lang="ru-RU" sz="2800" dirty="0" smtClean="0">
                <a:effectLst/>
              </a:rPr>
              <a:t> 2% - 2-4 мл в</a:t>
            </a:r>
            <a:r>
              <a:rPr lang="en-US" sz="2800" dirty="0" smtClean="0">
                <a:effectLst/>
              </a:rPr>
              <a:t>/</a:t>
            </a:r>
            <a:r>
              <a:rPr lang="ru-RU" sz="2800" dirty="0" smtClean="0">
                <a:effectLst/>
              </a:rPr>
              <a:t>в;</a:t>
            </a:r>
          </a:p>
          <a:p>
            <a:r>
              <a:rPr lang="ru-RU" sz="2800" dirty="0" smtClean="0">
                <a:effectLst/>
              </a:rPr>
              <a:t>Антиспастические смеси;</a:t>
            </a:r>
            <a:r>
              <a:rPr lang="ru-RU" sz="2800" dirty="0">
                <a:effectLst/>
              </a:rPr>
              <a:t>	</a:t>
            </a:r>
            <a:endParaRPr lang="ru-RU" sz="2800" dirty="0" smtClean="0">
              <a:effectLst/>
            </a:endParaRPr>
          </a:p>
          <a:p>
            <a:r>
              <a:rPr lang="ru-RU" sz="2800" dirty="0" smtClean="0">
                <a:effectLst/>
              </a:rPr>
              <a:t>При </a:t>
            </a:r>
            <a:r>
              <a:rPr lang="ru-RU" sz="2800" dirty="0" err="1" smtClean="0">
                <a:effectLst/>
              </a:rPr>
              <a:t>некупирующейся</a:t>
            </a:r>
            <a:r>
              <a:rPr lang="ru-RU" sz="2800" dirty="0" smtClean="0">
                <a:effectLst/>
              </a:rPr>
              <a:t> почечной колике все больные должны быть госпитализированы.</a:t>
            </a:r>
            <a:endParaRPr lang="ru-RU" sz="2800" dirty="0">
              <a:effectLst/>
            </a:endParaRPr>
          </a:p>
        </p:txBody>
      </p:sp>
    </p:spTree>
    <p:extLst>
      <p:ext uri="{BB962C8B-B14F-4D97-AF65-F5344CB8AC3E}">
        <p14:creationId xmlns:p14="http://schemas.microsoft.com/office/powerpoint/2010/main" xmlns="" val="112719647"/>
      </p:ext>
    </p:extLst>
  </p:cSld>
  <p:clrMapOvr>
    <a:masterClrMapping/>
  </p:clrMapOvr>
  <p:transition spd="med">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250706"/>
          </a:xfrm>
        </p:spPr>
        <p:txBody>
          <a:bodyPr/>
          <a:lstStyle/>
          <a:p>
            <a:r>
              <a:rPr lang="ru-RU" sz="6000" dirty="0" smtClean="0"/>
              <a:t>Острый живот в гинекологии.</a:t>
            </a:r>
            <a:endParaRPr lang="ru-RU" sz="6000" dirty="0"/>
          </a:p>
        </p:txBody>
      </p:sp>
    </p:spTree>
    <p:extLst>
      <p:ext uri="{BB962C8B-B14F-4D97-AF65-F5344CB8AC3E}">
        <p14:creationId xmlns:p14="http://schemas.microsoft.com/office/powerpoint/2010/main" xmlns="" val="838064809"/>
      </p:ext>
    </p:extLst>
  </p:cSld>
  <p:clrMapOvr>
    <a:masterClrMapping/>
  </p:clrMapOvr>
  <p:transition spd="med">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a:t>Острый живот в гинекологии.</a:t>
            </a:r>
          </a:p>
        </p:txBody>
      </p:sp>
      <p:sp>
        <p:nvSpPr>
          <p:cNvPr id="3" name="Объект 2"/>
          <p:cNvSpPr>
            <a:spLocks noGrp="1"/>
          </p:cNvSpPr>
          <p:nvPr>
            <p:ph idx="1"/>
          </p:nvPr>
        </p:nvSpPr>
        <p:spPr>
          <a:xfrm>
            <a:off x="107504" y="1052736"/>
            <a:ext cx="8928992" cy="5688632"/>
          </a:xfrm>
        </p:spPr>
        <p:txBody>
          <a:bodyPr/>
          <a:lstStyle/>
          <a:p>
            <a:pPr marL="0" indent="0">
              <a:buNone/>
            </a:pPr>
            <a:r>
              <a:rPr lang="ru-RU" sz="2800" b="1" dirty="0" smtClean="0">
                <a:effectLst/>
              </a:rPr>
              <a:t>-</a:t>
            </a:r>
            <a:r>
              <a:rPr lang="ru-RU" sz="2800" dirty="0" smtClean="0">
                <a:effectLst/>
              </a:rPr>
              <a:t> </a:t>
            </a:r>
            <a:r>
              <a:rPr lang="ru-RU" sz="2800" dirty="0" err="1" smtClean="0">
                <a:effectLst/>
              </a:rPr>
              <a:t>симптомокомплекс</a:t>
            </a:r>
            <a:r>
              <a:rPr lang="ru-RU" sz="2800" dirty="0" smtClean="0">
                <a:effectLst/>
              </a:rPr>
              <a:t>, развивающийся в результате острой патологии в брюшной полости и проявляющийся болью в животе, </a:t>
            </a:r>
            <a:r>
              <a:rPr lang="ru-RU" sz="2800" dirty="0" err="1" smtClean="0">
                <a:effectLst/>
              </a:rPr>
              <a:t>перитонеальными</a:t>
            </a:r>
            <a:r>
              <a:rPr lang="ru-RU" sz="2800" dirty="0" smtClean="0">
                <a:effectLst/>
              </a:rPr>
              <a:t> симптомами.</a:t>
            </a:r>
          </a:p>
          <a:p>
            <a:pPr marL="0" indent="0" algn="ctr">
              <a:buNone/>
            </a:pPr>
            <a:r>
              <a:rPr lang="ru-RU" sz="2800" b="1" dirty="0" smtClean="0">
                <a:effectLst/>
              </a:rPr>
              <a:t>Причины:</a:t>
            </a:r>
          </a:p>
          <a:p>
            <a:r>
              <a:rPr lang="ru-RU" sz="2800" dirty="0" smtClean="0">
                <a:effectLst/>
              </a:rPr>
              <a:t>Внематочная беременность;</a:t>
            </a:r>
          </a:p>
          <a:p>
            <a:r>
              <a:rPr lang="ru-RU" sz="2800" dirty="0" smtClean="0">
                <a:effectLst/>
              </a:rPr>
              <a:t>Апоплексия яичника;</a:t>
            </a:r>
          </a:p>
          <a:p>
            <a:r>
              <a:rPr lang="ru-RU" sz="2800" dirty="0" err="1" smtClean="0">
                <a:effectLst/>
              </a:rPr>
              <a:t>Перекрут</a:t>
            </a:r>
            <a:r>
              <a:rPr lang="ru-RU" sz="2800" dirty="0" smtClean="0">
                <a:effectLst/>
              </a:rPr>
              <a:t> кисты яичника;</a:t>
            </a:r>
          </a:p>
          <a:p>
            <a:r>
              <a:rPr lang="ru-RU" sz="2800" dirty="0" smtClean="0">
                <a:effectLst/>
              </a:rPr>
              <a:t>Перфорация гнойных образований придатков (</a:t>
            </a:r>
            <a:r>
              <a:rPr lang="ru-RU" sz="2800" dirty="0" err="1" smtClean="0">
                <a:effectLst/>
              </a:rPr>
              <a:t>пиосальпинкс,тубоовариальный</a:t>
            </a:r>
            <a:r>
              <a:rPr lang="ru-RU" sz="2800" dirty="0" smtClean="0">
                <a:effectLst/>
              </a:rPr>
              <a:t> абсцесс, </a:t>
            </a:r>
            <a:r>
              <a:rPr lang="ru-RU" sz="2800" dirty="0" err="1" smtClean="0">
                <a:effectLst/>
              </a:rPr>
              <a:t>кистома</a:t>
            </a:r>
            <a:r>
              <a:rPr lang="ru-RU" sz="2800" dirty="0" smtClean="0">
                <a:effectLst/>
              </a:rPr>
              <a:t> яичника); </a:t>
            </a:r>
          </a:p>
          <a:p>
            <a:r>
              <a:rPr lang="ru-RU" sz="2800" dirty="0" smtClean="0">
                <a:effectLst/>
              </a:rPr>
              <a:t>Тазовый перитонит (</a:t>
            </a:r>
            <a:r>
              <a:rPr lang="ru-RU" sz="2800" dirty="0" err="1" smtClean="0">
                <a:effectLst/>
              </a:rPr>
              <a:t>пельвиоперитонит</a:t>
            </a:r>
            <a:r>
              <a:rPr lang="ru-RU" sz="2800" dirty="0" smtClean="0">
                <a:effectLst/>
              </a:rPr>
              <a:t>).</a:t>
            </a:r>
            <a:endParaRPr lang="ru-RU" sz="2800" dirty="0">
              <a:effectLst/>
            </a:endParaRPr>
          </a:p>
        </p:txBody>
      </p:sp>
    </p:spTree>
    <p:extLst>
      <p:ext uri="{BB962C8B-B14F-4D97-AF65-F5344CB8AC3E}">
        <p14:creationId xmlns:p14="http://schemas.microsoft.com/office/powerpoint/2010/main" xmlns="" val="3332534654"/>
      </p:ext>
    </p:extLst>
  </p:cSld>
  <p:clrMapOvr>
    <a:masterClrMapping/>
  </p:clrMapOvr>
  <p:transition spd="med">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400" dirty="0" smtClean="0"/>
              <a:t>Внематочная (эктопическая) беременность.</a:t>
            </a:r>
            <a:endParaRPr lang="ru-RU" sz="3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Это беременность, развивающаяся вне физиологического </a:t>
            </a:r>
            <a:r>
              <a:rPr lang="ru-RU" sz="2800" dirty="0" err="1" smtClean="0">
                <a:effectLst/>
              </a:rPr>
              <a:t>плодовместилища</a:t>
            </a:r>
            <a:r>
              <a:rPr lang="ru-RU" sz="2800" dirty="0" smtClean="0">
                <a:effectLst/>
              </a:rPr>
              <a:t>, - в маточной трубе (преимущественная локализация), в яичнике, в брюшной	 полости.</a:t>
            </a:r>
            <a:endParaRPr lang="ru-RU" sz="2800" dirty="0">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59632" y="2564904"/>
            <a:ext cx="6336704" cy="388843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546077737"/>
      </p:ext>
    </p:extLst>
  </p:cSld>
  <p:clrMapOvr>
    <a:masterClrMapping/>
  </p:clrMapOvr>
  <p:transition spd="med">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400" dirty="0" smtClean="0"/>
              <a:t>Внематочная (эктопическая) беременность.</a:t>
            </a:r>
            <a:endParaRPr lang="ru-RU" sz="3400" dirty="0"/>
          </a:p>
        </p:txBody>
      </p:sp>
      <p:sp>
        <p:nvSpPr>
          <p:cNvPr id="3" name="Объект 2"/>
          <p:cNvSpPr>
            <a:spLocks noGrp="1"/>
          </p:cNvSpPr>
          <p:nvPr>
            <p:ph idx="1"/>
          </p:nvPr>
        </p:nvSpPr>
        <p:spPr>
          <a:xfrm>
            <a:off x="107504" y="980728"/>
            <a:ext cx="8928992" cy="5688632"/>
          </a:xfrm>
        </p:spPr>
        <p:txBody>
          <a:bodyPr/>
          <a:lstStyle/>
          <a:p>
            <a:pPr marL="0" indent="0" algn="ctr">
              <a:buNone/>
            </a:pPr>
            <a:r>
              <a:rPr lang="ru-RU" sz="2800" b="1" dirty="0" smtClean="0">
                <a:effectLst/>
              </a:rPr>
              <a:t>Этиология.</a:t>
            </a:r>
          </a:p>
          <a:p>
            <a:pPr marL="0" indent="0">
              <a:buNone/>
            </a:pPr>
            <a:r>
              <a:rPr lang="ru-RU" sz="2800" dirty="0" smtClean="0">
                <a:effectLst/>
              </a:rPr>
              <a:t>	Главным этиологическим фактором является изменение анатомического строения и функции маточных труб вследствие:</a:t>
            </a:r>
          </a:p>
          <a:p>
            <a:r>
              <a:rPr lang="ru-RU" sz="2800" dirty="0" smtClean="0">
                <a:effectLst/>
              </a:rPr>
              <a:t>Повторных абортов;</a:t>
            </a:r>
          </a:p>
          <a:p>
            <a:r>
              <a:rPr lang="ru-RU" sz="2800" dirty="0" smtClean="0">
                <a:effectLst/>
              </a:rPr>
              <a:t>Воспалительных процессов в придатках;</a:t>
            </a:r>
          </a:p>
          <a:p>
            <a:r>
              <a:rPr lang="ru-RU" sz="2800" dirty="0" smtClean="0">
                <a:effectLst/>
              </a:rPr>
              <a:t>Применения гормональных и внутриматочных противозачаточных средств.</a:t>
            </a:r>
          </a:p>
          <a:p>
            <a:pPr marL="0" indent="0">
              <a:buNone/>
            </a:pPr>
            <a:r>
              <a:rPr lang="ru-RU" sz="2800" dirty="0" smtClean="0">
                <a:effectLst/>
              </a:rPr>
              <a:t>Также способствуют инфантилизм, </a:t>
            </a:r>
            <a:r>
              <a:rPr lang="ru-RU" sz="2800" dirty="0" err="1" smtClean="0">
                <a:effectLst/>
              </a:rPr>
              <a:t>гипотрофическое</a:t>
            </a:r>
            <a:r>
              <a:rPr lang="ru-RU" sz="2800" dirty="0" smtClean="0">
                <a:effectLst/>
              </a:rPr>
              <a:t> состояние полового аппарата при нарушенной функции яичников или на фоне длительной лактации.</a:t>
            </a:r>
          </a:p>
          <a:p>
            <a:endParaRPr lang="ru-RU" sz="2800" dirty="0">
              <a:effectLst/>
            </a:endParaRPr>
          </a:p>
        </p:txBody>
      </p:sp>
    </p:spTree>
    <p:extLst>
      <p:ext uri="{BB962C8B-B14F-4D97-AF65-F5344CB8AC3E}">
        <p14:creationId xmlns:p14="http://schemas.microsoft.com/office/powerpoint/2010/main" xmlns="" val="3463747636"/>
      </p:ext>
    </p:extLst>
  </p:cSld>
  <p:clrMapOvr>
    <a:masterClrMapping/>
  </p:clrMapOvr>
  <p:transition spd="med">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400" dirty="0" smtClean="0"/>
              <a:t>Внематочная (эктопическая) беременность.</a:t>
            </a:r>
            <a:endParaRPr lang="ru-RU" sz="3400" dirty="0"/>
          </a:p>
        </p:txBody>
      </p:sp>
      <p:sp>
        <p:nvSpPr>
          <p:cNvPr id="3" name="Объект 2"/>
          <p:cNvSpPr>
            <a:spLocks noGrp="1"/>
          </p:cNvSpPr>
          <p:nvPr>
            <p:ph idx="1"/>
          </p:nvPr>
        </p:nvSpPr>
        <p:spPr>
          <a:xfrm>
            <a:off x="107504" y="980728"/>
            <a:ext cx="8928992" cy="5688632"/>
          </a:xfrm>
        </p:spPr>
        <p:txBody>
          <a:bodyPr/>
          <a:lstStyle/>
          <a:p>
            <a:pPr marL="0" indent="0" algn="ctr">
              <a:buNone/>
            </a:pPr>
            <a:r>
              <a:rPr lang="ru-RU" sz="2100" b="1" dirty="0" smtClean="0">
                <a:effectLst/>
              </a:rPr>
              <a:t>Клиника.</a:t>
            </a:r>
          </a:p>
          <a:p>
            <a:r>
              <a:rPr lang="ru-RU" sz="2100" dirty="0" smtClean="0">
                <a:effectLst/>
              </a:rPr>
              <a:t>Задержка менструаций на 4-8 недель, </a:t>
            </a:r>
            <a:r>
              <a:rPr lang="ru-RU" sz="2100" dirty="0" err="1" smtClean="0">
                <a:effectLst/>
              </a:rPr>
              <a:t>нагрубание</a:t>
            </a:r>
            <a:r>
              <a:rPr lang="ru-RU" sz="2100" dirty="0" smtClean="0">
                <a:effectLst/>
              </a:rPr>
              <a:t> молочных желез, за счёт гипертрофии </a:t>
            </a:r>
            <a:r>
              <a:rPr lang="ru-RU" sz="2100" dirty="0" err="1" smtClean="0">
                <a:effectLst/>
              </a:rPr>
              <a:t>миометрия</a:t>
            </a:r>
            <a:r>
              <a:rPr lang="ru-RU" sz="2100" dirty="0" smtClean="0">
                <a:effectLst/>
              </a:rPr>
              <a:t> происходит увеличение размеров матки до 5-6 недельного срока беременности;</a:t>
            </a:r>
          </a:p>
          <a:p>
            <a:r>
              <a:rPr lang="ru-RU" sz="2100" dirty="0" smtClean="0">
                <a:effectLst/>
              </a:rPr>
              <a:t>Положительный тест на беременность;</a:t>
            </a:r>
          </a:p>
          <a:p>
            <a:r>
              <a:rPr lang="ru-RU" sz="2100" dirty="0" smtClean="0">
                <a:effectLst/>
              </a:rPr>
              <a:t>Внезапно возникшие сильные схваткообразные боли внизу живота с одной стороны, </a:t>
            </a:r>
            <a:r>
              <a:rPr lang="ru-RU" sz="2100" dirty="0" err="1" smtClean="0">
                <a:effectLst/>
              </a:rPr>
              <a:t>иррадиирующие</a:t>
            </a:r>
            <a:r>
              <a:rPr lang="ru-RU" sz="2100" dirty="0" smtClean="0">
                <a:effectLst/>
              </a:rPr>
              <a:t> в прямую кишку;</a:t>
            </a:r>
          </a:p>
          <a:p>
            <a:r>
              <a:rPr lang="ru-RU" sz="2100" dirty="0" smtClean="0">
                <a:effectLst/>
              </a:rPr>
              <a:t>Метеоризм, позывы на дефекацию;</a:t>
            </a:r>
          </a:p>
          <a:p>
            <a:r>
              <a:rPr lang="ru-RU" sz="2100" dirty="0" smtClean="0">
                <a:effectLst/>
              </a:rPr>
              <a:t>Боль часто сопровождается кратковременной потерей сознания;</a:t>
            </a:r>
          </a:p>
          <a:p>
            <a:r>
              <a:rPr lang="ru-RU" sz="2100" dirty="0" smtClean="0">
                <a:effectLst/>
              </a:rPr>
              <a:t>Кровянистые выделения из половых путей;</a:t>
            </a:r>
          </a:p>
          <a:p>
            <a:r>
              <a:rPr lang="ru-RU" sz="2100" dirty="0" smtClean="0">
                <a:effectLst/>
              </a:rPr>
              <a:t>Головокружение, слабость, потливость, признаки геморрагического шока;</a:t>
            </a:r>
          </a:p>
          <a:p>
            <a:r>
              <a:rPr lang="ru-RU" sz="2100" dirty="0" smtClean="0">
                <a:effectLst/>
              </a:rPr>
              <a:t>Живот в дыхании не участвует, болезненный, положительная </a:t>
            </a:r>
            <a:r>
              <a:rPr lang="ru-RU" sz="2100" dirty="0" err="1" smtClean="0">
                <a:effectLst/>
              </a:rPr>
              <a:t>перитонеальная</a:t>
            </a:r>
            <a:r>
              <a:rPr lang="ru-RU" sz="2100" dirty="0" smtClean="0">
                <a:effectLst/>
              </a:rPr>
              <a:t> симптоматика;</a:t>
            </a:r>
          </a:p>
          <a:p>
            <a:r>
              <a:rPr lang="ru-RU" sz="2100" dirty="0" smtClean="0">
                <a:effectLst/>
              </a:rPr>
              <a:t>В пологих местах живота </a:t>
            </a:r>
            <a:r>
              <a:rPr lang="ru-RU" sz="2100" dirty="0" err="1" smtClean="0">
                <a:effectLst/>
              </a:rPr>
              <a:t>перкуторно</a:t>
            </a:r>
            <a:r>
              <a:rPr lang="ru-RU" sz="2100" dirty="0" smtClean="0">
                <a:effectLst/>
              </a:rPr>
              <a:t> определяется притупление </a:t>
            </a:r>
            <a:r>
              <a:rPr lang="ru-RU" sz="2100" dirty="0" err="1" smtClean="0">
                <a:effectLst/>
              </a:rPr>
              <a:t>перкуторного</a:t>
            </a:r>
            <a:r>
              <a:rPr lang="ru-RU" sz="2100" dirty="0" smtClean="0">
                <a:effectLst/>
              </a:rPr>
              <a:t> звука.</a:t>
            </a:r>
          </a:p>
          <a:p>
            <a:endParaRPr lang="ru-RU" sz="2400" dirty="0">
              <a:effectLst/>
            </a:endParaRPr>
          </a:p>
        </p:txBody>
      </p:sp>
    </p:spTree>
    <p:extLst>
      <p:ext uri="{BB962C8B-B14F-4D97-AF65-F5344CB8AC3E}">
        <p14:creationId xmlns:p14="http://schemas.microsoft.com/office/powerpoint/2010/main" xmlns="" val="325687957"/>
      </p:ext>
    </p:extLst>
  </p:cSld>
  <p:clrMapOvr>
    <a:masterClrMapping/>
  </p:clrMapOvr>
  <p:transition spd="med">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400" dirty="0" smtClean="0"/>
              <a:t>Внематочная (эктопическая) беременность.</a:t>
            </a:r>
            <a:endParaRPr lang="ru-RU" sz="3400" dirty="0"/>
          </a:p>
        </p:txBody>
      </p:sp>
      <p:sp>
        <p:nvSpPr>
          <p:cNvPr id="3" name="Объект 2"/>
          <p:cNvSpPr>
            <a:spLocks noGrp="1"/>
          </p:cNvSpPr>
          <p:nvPr>
            <p:ph idx="1"/>
          </p:nvPr>
        </p:nvSpPr>
        <p:spPr>
          <a:xfrm>
            <a:off x="107504" y="980728"/>
            <a:ext cx="8928992" cy="5688632"/>
          </a:xfrm>
        </p:spPr>
        <p:txBody>
          <a:bodyPr/>
          <a:lstStyle/>
          <a:p>
            <a:pPr marL="0" indent="0" algn="ctr">
              <a:buNone/>
            </a:pPr>
            <a:r>
              <a:rPr lang="ru-RU" sz="2800" b="1" dirty="0" smtClean="0">
                <a:effectLst/>
              </a:rPr>
              <a:t>Неотложная помощь.</a:t>
            </a:r>
          </a:p>
          <a:p>
            <a:r>
              <a:rPr lang="ru-RU" sz="2800" dirty="0" err="1" smtClean="0">
                <a:effectLst/>
              </a:rPr>
              <a:t>Инфузия</a:t>
            </a:r>
            <a:r>
              <a:rPr lang="ru-RU" sz="2800" dirty="0" smtClean="0">
                <a:effectLst/>
              </a:rPr>
              <a:t> </a:t>
            </a:r>
            <a:r>
              <a:rPr lang="ru-RU" sz="2800" dirty="0" err="1" smtClean="0">
                <a:effectLst/>
              </a:rPr>
              <a:t>кристаллоидных</a:t>
            </a:r>
            <a:r>
              <a:rPr lang="ru-RU" sz="2800" dirty="0" smtClean="0">
                <a:effectLst/>
              </a:rPr>
              <a:t> растворов;</a:t>
            </a:r>
          </a:p>
          <a:p>
            <a:r>
              <a:rPr lang="ru-RU" sz="2800" dirty="0" smtClean="0">
                <a:effectLst/>
              </a:rPr>
              <a:t>При артериальной гипотензии – </a:t>
            </a:r>
            <a:r>
              <a:rPr lang="ru-RU" sz="2800" b="1" dirty="0" smtClean="0">
                <a:effectLst/>
              </a:rPr>
              <a:t>преднизолон</a:t>
            </a:r>
            <a:r>
              <a:rPr lang="ru-RU" sz="2800" dirty="0" smtClean="0">
                <a:effectLst/>
              </a:rPr>
              <a:t> 120 мг в/в;</a:t>
            </a:r>
          </a:p>
          <a:p>
            <a:r>
              <a:rPr lang="ru-RU" sz="2800" dirty="0" smtClean="0">
                <a:effectLst/>
              </a:rPr>
              <a:t>200 – 500 мг </a:t>
            </a:r>
            <a:r>
              <a:rPr lang="ru-RU" sz="2800" b="1" dirty="0" err="1" smtClean="0">
                <a:effectLst/>
              </a:rPr>
              <a:t>дицинона</a:t>
            </a:r>
            <a:r>
              <a:rPr lang="ru-RU" sz="2800" dirty="0" smtClean="0">
                <a:effectLst/>
              </a:rPr>
              <a:t> в/м;</a:t>
            </a:r>
          </a:p>
          <a:p>
            <a:r>
              <a:rPr lang="ru-RU" sz="2800" dirty="0">
                <a:effectLst/>
              </a:rPr>
              <a:t>5 мл 5% р-</a:t>
            </a:r>
            <a:r>
              <a:rPr lang="ru-RU" sz="2800" dirty="0" err="1">
                <a:effectLst/>
              </a:rPr>
              <a:t>ра</a:t>
            </a:r>
            <a:r>
              <a:rPr lang="ru-RU" sz="2800" dirty="0">
                <a:effectLst/>
              </a:rPr>
              <a:t> </a:t>
            </a:r>
            <a:r>
              <a:rPr lang="ru-RU" sz="2800" b="1" dirty="0">
                <a:effectLst/>
              </a:rPr>
              <a:t>аскорбиновой кислоты </a:t>
            </a:r>
            <a:r>
              <a:rPr lang="ru-RU" sz="2800" dirty="0">
                <a:effectLst/>
              </a:rPr>
              <a:t>в/в</a:t>
            </a:r>
            <a:r>
              <a:rPr lang="ru-RU" sz="2800" dirty="0" smtClean="0">
                <a:effectLst/>
              </a:rPr>
              <a:t>;</a:t>
            </a:r>
          </a:p>
          <a:p>
            <a:r>
              <a:rPr lang="ru-RU" sz="2800" dirty="0" smtClean="0">
                <a:effectLst/>
              </a:rPr>
              <a:t>Экстренная госпитализация в гинекологический стационар на носилках с мониторингом витальных функций.</a:t>
            </a:r>
          </a:p>
          <a:p>
            <a:endParaRPr lang="ru-RU" sz="2800" dirty="0">
              <a:effectLst/>
            </a:endParaRPr>
          </a:p>
          <a:p>
            <a:pPr marL="0" indent="0" algn="ctr">
              <a:buNone/>
            </a:pPr>
            <a:r>
              <a:rPr lang="ru-RU" sz="2800" b="1" dirty="0" smtClean="0">
                <a:solidFill>
                  <a:srgbClr val="FF0000"/>
                </a:solidFill>
                <a:effectLst/>
              </a:rPr>
              <a:t>Обезболивание не проводится!</a:t>
            </a:r>
            <a:endParaRPr lang="ru-RU" sz="2800" b="1" dirty="0">
              <a:solidFill>
                <a:srgbClr val="FF0000"/>
              </a:solidFill>
              <a:effectLst/>
            </a:endParaRPr>
          </a:p>
        </p:txBody>
      </p:sp>
    </p:spTree>
    <p:extLst>
      <p:ext uri="{BB962C8B-B14F-4D97-AF65-F5344CB8AC3E}">
        <p14:creationId xmlns:p14="http://schemas.microsoft.com/office/powerpoint/2010/main" xmlns="" val="3922392549"/>
      </p:ext>
    </p:extLst>
  </p:cSld>
  <p:clrMapOvr>
    <a:masterClrMapping/>
  </p:clrMapOvr>
  <p:transition spd="med">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t>Апоплексия яичника.</a:t>
            </a:r>
            <a:endParaRPr lang="ru-RU"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	Апоплексия яичника (разрыв яичника, инфаркт яичника, гематома яичника) – острое нарушение его целости с кровоизлиянием в яичник и кровотечением в брюшную полость.</a:t>
            </a:r>
            <a:endParaRPr lang="ru-RU" sz="2800" dirty="0">
              <a:effectLst/>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9512" y="3212976"/>
            <a:ext cx="5048250" cy="32289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364088" y="2492896"/>
            <a:ext cx="3676650" cy="2228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64088" y="4827463"/>
            <a:ext cx="3676650" cy="191390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16668758"/>
      </p:ext>
    </p:extLst>
  </p:cSld>
  <p:clrMapOvr>
    <a:masterClrMapping/>
  </p:clrMapOvr>
  <p:transition spd="med">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t>Апоплексия яичника.</a:t>
            </a:r>
            <a:endParaRPr lang="ru-RU"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dirty="0" smtClean="0">
                <a:effectLst/>
              </a:rPr>
              <a:t>	</a:t>
            </a:r>
            <a:r>
              <a:rPr lang="ru-RU" sz="2800" b="1" dirty="0" smtClean="0">
                <a:effectLst/>
              </a:rPr>
              <a:t>Предрасполагающие факторы.</a:t>
            </a:r>
          </a:p>
          <a:p>
            <a:r>
              <a:rPr lang="ru-RU" sz="2800" dirty="0" smtClean="0">
                <a:effectLst/>
              </a:rPr>
              <a:t>Нарушение нейроэндокринной регуляции в организме;</a:t>
            </a:r>
          </a:p>
          <a:p>
            <a:r>
              <a:rPr lang="ru-RU" sz="2800" dirty="0" err="1" smtClean="0">
                <a:effectLst/>
              </a:rPr>
              <a:t>Склерокистоз</a:t>
            </a:r>
            <a:r>
              <a:rPr lang="ru-RU" sz="2800" dirty="0" smtClean="0">
                <a:effectLst/>
              </a:rPr>
              <a:t>, </a:t>
            </a:r>
            <a:r>
              <a:rPr lang="ru-RU" sz="2800" dirty="0" err="1" smtClean="0">
                <a:effectLst/>
              </a:rPr>
              <a:t>варикоз</a:t>
            </a:r>
            <a:r>
              <a:rPr lang="ru-RU" sz="2800" dirty="0" smtClean="0">
                <a:effectLst/>
              </a:rPr>
              <a:t>, воспалительные процессы в яичнике;</a:t>
            </a:r>
          </a:p>
          <a:p>
            <a:r>
              <a:rPr lang="ru-RU" sz="2800" dirty="0" smtClean="0">
                <a:effectLst/>
              </a:rPr>
              <a:t>Физическое напряжение;</a:t>
            </a:r>
          </a:p>
          <a:p>
            <a:r>
              <a:rPr lang="ru-RU" sz="2800" dirty="0" smtClean="0">
                <a:effectLst/>
              </a:rPr>
              <a:t>Прерванный или редкий половой акт.</a:t>
            </a:r>
          </a:p>
          <a:p>
            <a:pPr marL="0" indent="0">
              <a:buNone/>
            </a:pPr>
            <a:endParaRPr lang="ru-RU" sz="2800" dirty="0">
              <a:effectLst/>
            </a:endParaRPr>
          </a:p>
          <a:p>
            <a:pPr marL="0" indent="0">
              <a:buNone/>
            </a:pPr>
            <a:r>
              <a:rPr lang="ru-RU" sz="2800" dirty="0" smtClean="0">
                <a:effectLst/>
              </a:rPr>
              <a:t>	Чаще развивается в середине менструального цикла – в период овуляции или во вторую фазу – в период </a:t>
            </a:r>
            <a:r>
              <a:rPr lang="ru-RU" sz="2800" dirty="0" err="1" smtClean="0">
                <a:effectLst/>
              </a:rPr>
              <a:t>васкуляризации</a:t>
            </a:r>
            <a:r>
              <a:rPr lang="ru-RU" sz="2800" dirty="0" smtClean="0">
                <a:effectLst/>
              </a:rPr>
              <a:t> и расцвета жёлтого тела.</a:t>
            </a:r>
            <a:endParaRPr lang="ru-RU" sz="2800" dirty="0">
              <a:effectLst/>
            </a:endParaRPr>
          </a:p>
        </p:txBody>
      </p:sp>
    </p:spTree>
    <p:extLst>
      <p:ext uri="{BB962C8B-B14F-4D97-AF65-F5344CB8AC3E}">
        <p14:creationId xmlns:p14="http://schemas.microsoft.com/office/powerpoint/2010/main" xmlns="" val="1294294792"/>
      </p:ext>
    </p:extLst>
  </p:cSld>
  <p:clrMapOvr>
    <a:masterClrMapping/>
  </p:clrMapOvr>
  <p:transition spd="med">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t>Апоплексия яичника.</a:t>
            </a:r>
            <a:endParaRPr lang="ru-RU"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b="1" dirty="0" smtClean="0">
                <a:effectLst/>
              </a:rPr>
              <a:t>Клиника.</a:t>
            </a:r>
          </a:p>
          <a:p>
            <a:r>
              <a:rPr lang="ru-RU" sz="2800" dirty="0" smtClean="0">
                <a:effectLst/>
              </a:rPr>
              <a:t>Возникает в репродуктивном возрасте (20 – 35 лет);</a:t>
            </a:r>
          </a:p>
          <a:p>
            <a:r>
              <a:rPr lang="ru-RU" sz="2800" dirty="0" smtClean="0">
                <a:effectLst/>
              </a:rPr>
              <a:t>Внезапные острые боли внизу живота, на стороне поражённого яичника (чаще возникает справа), </a:t>
            </a:r>
            <a:r>
              <a:rPr lang="ru-RU" sz="2800" dirty="0" err="1" smtClean="0">
                <a:effectLst/>
              </a:rPr>
              <a:t>иррадиирующие</a:t>
            </a:r>
            <a:r>
              <a:rPr lang="ru-RU" sz="2800" dirty="0" smtClean="0">
                <a:effectLst/>
              </a:rPr>
              <a:t> в крестец, бедро, наружные половые органы, прямую кишку;</a:t>
            </a:r>
          </a:p>
          <a:p>
            <a:r>
              <a:rPr lang="ru-RU" sz="2800" dirty="0" err="1" smtClean="0">
                <a:effectLst/>
              </a:rPr>
              <a:t>Коллаптоидное</a:t>
            </a:r>
            <a:r>
              <a:rPr lang="ru-RU" sz="2800" dirty="0" smtClean="0">
                <a:effectLst/>
              </a:rPr>
              <a:t> состояние, тахикардия, ↓АД, бледность кожных покровов, холодный пот;</a:t>
            </a:r>
          </a:p>
          <a:p>
            <a:r>
              <a:rPr lang="ru-RU" sz="2800" dirty="0" smtClean="0">
                <a:effectLst/>
              </a:rPr>
              <a:t>При перкуссии живота – притупление в его отлогих частях за счёт скопления крови;</a:t>
            </a:r>
          </a:p>
          <a:p>
            <a:r>
              <a:rPr lang="ru-RU" sz="2800" dirty="0" smtClean="0">
                <a:effectLst/>
              </a:rPr>
              <a:t>Живот напряжён, болезненный, положительная локальная </a:t>
            </a:r>
            <a:r>
              <a:rPr lang="ru-RU" sz="2800" dirty="0" err="1" smtClean="0">
                <a:effectLst/>
              </a:rPr>
              <a:t>перитонеальная</a:t>
            </a:r>
            <a:r>
              <a:rPr lang="ru-RU" sz="2800" dirty="0" smtClean="0">
                <a:effectLst/>
              </a:rPr>
              <a:t> симптоматика	.</a:t>
            </a:r>
            <a:endParaRPr lang="ru-RU" sz="2800" dirty="0">
              <a:effectLst/>
            </a:endParaRPr>
          </a:p>
        </p:txBody>
      </p:sp>
    </p:spTree>
    <p:extLst>
      <p:ext uri="{BB962C8B-B14F-4D97-AF65-F5344CB8AC3E}">
        <p14:creationId xmlns:p14="http://schemas.microsoft.com/office/powerpoint/2010/main" xmlns="" val="3239479311"/>
      </p:ext>
    </p:extLst>
  </p:cSld>
  <p:clrMapOvr>
    <a:masterClrMapping/>
  </p:clrMapOvr>
  <p:transition spd="med">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t>Апоплексия яичника.</a:t>
            </a:r>
            <a:endParaRPr lang="ru-RU" dirty="0"/>
          </a:p>
        </p:txBody>
      </p:sp>
      <p:sp>
        <p:nvSpPr>
          <p:cNvPr id="3" name="Объект 2"/>
          <p:cNvSpPr>
            <a:spLocks noGrp="1"/>
          </p:cNvSpPr>
          <p:nvPr>
            <p:ph idx="1"/>
          </p:nvPr>
        </p:nvSpPr>
        <p:spPr>
          <a:xfrm>
            <a:off x="107504" y="1052736"/>
            <a:ext cx="8928992" cy="5688632"/>
          </a:xfrm>
        </p:spPr>
        <p:txBody>
          <a:bodyPr/>
          <a:lstStyle/>
          <a:p>
            <a:pPr marL="0" lvl="0" indent="0" algn="ctr">
              <a:buClr>
                <a:srgbClr val="6600FF"/>
              </a:buClr>
              <a:buNone/>
            </a:pPr>
            <a:r>
              <a:rPr lang="ru-RU" sz="2800" b="1" dirty="0">
                <a:solidFill>
                  <a:srgbClr val="000000"/>
                </a:solidFill>
                <a:effectLst/>
              </a:rPr>
              <a:t>Неотложная помощь.</a:t>
            </a:r>
          </a:p>
          <a:p>
            <a:pPr lvl="0">
              <a:buClr>
                <a:srgbClr val="6600FF"/>
              </a:buClr>
            </a:pPr>
            <a:r>
              <a:rPr lang="ru-RU" sz="2800" dirty="0" err="1">
                <a:solidFill>
                  <a:srgbClr val="000000"/>
                </a:solidFill>
                <a:effectLst/>
              </a:rPr>
              <a:t>Инфузия</a:t>
            </a:r>
            <a:r>
              <a:rPr lang="ru-RU" sz="2800" dirty="0">
                <a:solidFill>
                  <a:srgbClr val="000000"/>
                </a:solidFill>
                <a:effectLst/>
              </a:rPr>
              <a:t> </a:t>
            </a:r>
            <a:r>
              <a:rPr lang="ru-RU" sz="2800" dirty="0" err="1">
                <a:solidFill>
                  <a:srgbClr val="000000"/>
                </a:solidFill>
                <a:effectLst/>
              </a:rPr>
              <a:t>кристаллоидных</a:t>
            </a:r>
            <a:r>
              <a:rPr lang="ru-RU" sz="2800" dirty="0">
                <a:solidFill>
                  <a:srgbClr val="000000"/>
                </a:solidFill>
                <a:effectLst/>
              </a:rPr>
              <a:t> растворов;</a:t>
            </a:r>
          </a:p>
          <a:p>
            <a:pPr lvl="0">
              <a:buClr>
                <a:srgbClr val="6600FF"/>
              </a:buClr>
            </a:pPr>
            <a:r>
              <a:rPr lang="ru-RU" sz="2800" dirty="0">
                <a:solidFill>
                  <a:srgbClr val="000000"/>
                </a:solidFill>
                <a:effectLst/>
              </a:rPr>
              <a:t>При артериальной гипотензии – </a:t>
            </a:r>
            <a:r>
              <a:rPr lang="ru-RU" sz="2800" b="1" dirty="0">
                <a:solidFill>
                  <a:srgbClr val="000000"/>
                </a:solidFill>
                <a:effectLst/>
              </a:rPr>
              <a:t>преднизолон</a:t>
            </a:r>
            <a:r>
              <a:rPr lang="ru-RU" sz="2800" dirty="0">
                <a:solidFill>
                  <a:srgbClr val="000000"/>
                </a:solidFill>
                <a:effectLst/>
              </a:rPr>
              <a:t> 120 мг в/в;</a:t>
            </a:r>
          </a:p>
          <a:p>
            <a:pPr lvl="0">
              <a:buClr>
                <a:srgbClr val="6600FF"/>
              </a:buClr>
            </a:pPr>
            <a:r>
              <a:rPr lang="ru-RU" sz="2800" dirty="0">
                <a:solidFill>
                  <a:srgbClr val="000000"/>
                </a:solidFill>
                <a:effectLst/>
              </a:rPr>
              <a:t>200 – 500 мг </a:t>
            </a:r>
            <a:r>
              <a:rPr lang="ru-RU" sz="2800" b="1" dirty="0" err="1">
                <a:solidFill>
                  <a:srgbClr val="000000"/>
                </a:solidFill>
                <a:effectLst/>
              </a:rPr>
              <a:t>дицинона</a:t>
            </a:r>
            <a:r>
              <a:rPr lang="ru-RU" sz="2800" dirty="0">
                <a:solidFill>
                  <a:srgbClr val="000000"/>
                </a:solidFill>
                <a:effectLst/>
              </a:rPr>
              <a:t> в/м</a:t>
            </a:r>
            <a:r>
              <a:rPr lang="ru-RU" sz="2800" dirty="0" smtClean="0">
                <a:solidFill>
                  <a:srgbClr val="000000"/>
                </a:solidFill>
                <a:effectLst/>
              </a:rPr>
              <a:t>;</a:t>
            </a:r>
          </a:p>
          <a:p>
            <a:pPr>
              <a:buClr>
                <a:srgbClr val="6600FF"/>
              </a:buClr>
            </a:pPr>
            <a:r>
              <a:rPr lang="ru-RU" sz="2800" dirty="0">
                <a:effectLst/>
              </a:rPr>
              <a:t>5 мл 5% р-</a:t>
            </a:r>
            <a:r>
              <a:rPr lang="ru-RU" sz="2800" dirty="0" err="1">
                <a:effectLst/>
              </a:rPr>
              <a:t>ра</a:t>
            </a:r>
            <a:r>
              <a:rPr lang="ru-RU" sz="2800" dirty="0">
                <a:effectLst/>
              </a:rPr>
              <a:t> </a:t>
            </a:r>
            <a:r>
              <a:rPr lang="ru-RU" sz="2800" b="1" dirty="0">
                <a:effectLst/>
              </a:rPr>
              <a:t>аскорбиновой кислоты </a:t>
            </a:r>
            <a:r>
              <a:rPr lang="ru-RU" sz="2800" dirty="0">
                <a:effectLst/>
              </a:rPr>
              <a:t>в/в</a:t>
            </a:r>
            <a:r>
              <a:rPr lang="ru-RU" sz="2800" dirty="0" smtClean="0">
                <a:effectLst/>
              </a:rPr>
              <a:t>;</a:t>
            </a:r>
            <a:endParaRPr lang="ru-RU" sz="2800" dirty="0">
              <a:solidFill>
                <a:srgbClr val="000000"/>
              </a:solidFill>
              <a:effectLst/>
            </a:endParaRPr>
          </a:p>
          <a:p>
            <a:pPr lvl="0">
              <a:buClr>
                <a:srgbClr val="6600FF"/>
              </a:buClr>
            </a:pPr>
            <a:r>
              <a:rPr lang="ru-RU" sz="2800" dirty="0">
                <a:solidFill>
                  <a:srgbClr val="000000"/>
                </a:solidFill>
                <a:effectLst/>
              </a:rPr>
              <a:t>Экстренная госпитализация в гинекологический стационар на носилках с мониторингом витальных функций.</a:t>
            </a:r>
          </a:p>
          <a:p>
            <a:pPr lvl="0">
              <a:buClr>
                <a:srgbClr val="6600FF"/>
              </a:buClr>
            </a:pPr>
            <a:endParaRPr lang="ru-RU" sz="2800" dirty="0">
              <a:solidFill>
                <a:srgbClr val="000000"/>
              </a:solidFill>
              <a:effectLst/>
            </a:endParaRPr>
          </a:p>
          <a:p>
            <a:pPr marL="0" lvl="0" indent="0" algn="ctr">
              <a:buClr>
                <a:srgbClr val="6600FF"/>
              </a:buClr>
              <a:buNone/>
            </a:pPr>
            <a:r>
              <a:rPr lang="ru-RU" sz="2800" b="1" dirty="0">
                <a:solidFill>
                  <a:srgbClr val="FF0000"/>
                </a:solidFill>
                <a:effectLst/>
              </a:rPr>
              <a:t>Обезболивание не проводится!</a:t>
            </a:r>
          </a:p>
          <a:p>
            <a:pPr marL="0" indent="0" algn="ctr">
              <a:buNone/>
            </a:pPr>
            <a:endParaRPr lang="ru-RU" sz="2800" dirty="0">
              <a:effectLst/>
            </a:endParaRPr>
          </a:p>
        </p:txBody>
      </p:sp>
    </p:spTree>
    <p:extLst>
      <p:ext uri="{BB962C8B-B14F-4D97-AF65-F5344CB8AC3E}">
        <p14:creationId xmlns:p14="http://schemas.microsoft.com/office/powerpoint/2010/main" xmlns="" val="4264990576"/>
      </p:ext>
    </p:extLst>
  </p:cSld>
  <p:clrMapOvr>
    <a:masterClrMapping/>
  </p:clrMapOvr>
  <p:transition spd="med">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856984" cy="778098"/>
          </a:xfrm>
        </p:spPr>
        <p:txBody>
          <a:bodyPr/>
          <a:lstStyle/>
          <a:p>
            <a:r>
              <a:rPr lang="ru-RU" sz="4200" dirty="0" err="1" smtClean="0"/>
              <a:t>Перекрут</a:t>
            </a:r>
            <a:r>
              <a:rPr lang="ru-RU" sz="4200" dirty="0" smtClean="0"/>
              <a:t> ножки </a:t>
            </a:r>
            <a:r>
              <a:rPr lang="ru-RU" sz="4200" dirty="0" err="1" smtClean="0"/>
              <a:t>кистомы</a:t>
            </a:r>
            <a:r>
              <a:rPr lang="ru-RU" sz="4200" dirty="0" smtClean="0"/>
              <a:t> яичника.</a:t>
            </a:r>
            <a:endParaRPr lang="ru-RU" sz="42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Острое осложнение опухоли яичника, приводящее к нарушению питания новообразования и развитию клиники острого живота.</a:t>
            </a:r>
            <a:endParaRPr lang="ru-RU" sz="2800" dirty="0">
              <a:effectLst/>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80112" y="3140968"/>
            <a:ext cx="3433446" cy="26642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7504" y="2636911"/>
            <a:ext cx="5400600" cy="406425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161918885"/>
      </p:ext>
    </p:extLst>
  </p:cSld>
  <p:clrMapOvr>
    <a:masterClrMapping/>
  </p:clrMapOvr>
  <p:transition spd="med">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856984" cy="778098"/>
          </a:xfrm>
        </p:spPr>
        <p:txBody>
          <a:bodyPr/>
          <a:lstStyle/>
          <a:p>
            <a:r>
              <a:rPr lang="ru-RU" sz="4200" dirty="0" err="1" smtClean="0"/>
              <a:t>Перекрут</a:t>
            </a:r>
            <a:r>
              <a:rPr lang="ru-RU" sz="4200" dirty="0" smtClean="0"/>
              <a:t> ножки </a:t>
            </a:r>
            <a:r>
              <a:rPr lang="ru-RU" sz="4200" dirty="0" err="1" smtClean="0"/>
              <a:t>кистомы</a:t>
            </a:r>
            <a:r>
              <a:rPr lang="ru-RU" sz="4200" dirty="0" smtClean="0"/>
              <a:t> яичника.</a:t>
            </a:r>
            <a:endParaRPr lang="ru-RU" sz="42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dirty="0" err="1" smtClean="0">
                <a:effectLst/>
              </a:rPr>
              <a:t>Кистомы</a:t>
            </a:r>
            <a:r>
              <a:rPr lang="ru-RU" sz="2800" dirty="0" smtClean="0">
                <a:effectLst/>
              </a:rPr>
              <a:t> яичника относятся к наиболее часто встречающимся опухолям у женщин.</a:t>
            </a:r>
          </a:p>
          <a:p>
            <a:pPr marL="0" indent="0">
              <a:buNone/>
            </a:pPr>
            <a:r>
              <a:rPr lang="ru-RU" sz="2800" dirty="0" smtClean="0">
                <a:effectLst/>
              </a:rPr>
              <a:t>Ножка опухоли яичника состоит из собственной связки, подвешивающей связки, </a:t>
            </a:r>
            <a:r>
              <a:rPr lang="ru-RU" sz="2800" dirty="0" err="1" smtClean="0">
                <a:effectLst/>
              </a:rPr>
              <a:t>мезовария</a:t>
            </a:r>
            <a:r>
              <a:rPr lang="ru-RU" sz="2800" dirty="0" smtClean="0">
                <a:effectLst/>
              </a:rPr>
              <a:t>, иногда ещё и маточной трубы. В ней проходят яичниковая артерия, ветви маточной артерии, вены, лимфатические сосуды.</a:t>
            </a:r>
          </a:p>
          <a:p>
            <a:pPr marL="0" indent="0" algn="ctr">
              <a:buNone/>
            </a:pPr>
            <a:r>
              <a:rPr lang="ru-RU" sz="2800" u="sng" dirty="0" smtClean="0">
                <a:effectLst/>
              </a:rPr>
              <a:t>Причины </a:t>
            </a:r>
            <a:r>
              <a:rPr lang="ru-RU" sz="2800" u="sng" dirty="0" err="1" smtClean="0">
                <a:effectLst/>
              </a:rPr>
              <a:t>перекрута</a:t>
            </a:r>
            <a:r>
              <a:rPr lang="ru-RU" sz="2800" u="sng" dirty="0" smtClean="0">
                <a:effectLst/>
              </a:rPr>
              <a:t>.</a:t>
            </a:r>
          </a:p>
          <a:p>
            <a:r>
              <a:rPr lang="ru-RU" sz="2800" dirty="0" smtClean="0">
                <a:effectLst/>
              </a:rPr>
              <a:t>Резкое изменение положения тела;</a:t>
            </a:r>
          </a:p>
          <a:p>
            <a:r>
              <a:rPr lang="ru-RU" sz="2800" dirty="0" smtClean="0">
                <a:effectLst/>
              </a:rPr>
              <a:t>Изменение внутрибрюшного давления (беременность, роды, </a:t>
            </a:r>
            <a:r>
              <a:rPr lang="ru-RU" sz="2800" dirty="0" err="1" smtClean="0">
                <a:effectLst/>
              </a:rPr>
              <a:t>натуживание</a:t>
            </a:r>
            <a:r>
              <a:rPr lang="ru-RU" sz="2800" dirty="0" smtClean="0">
                <a:effectLst/>
              </a:rPr>
              <a:t>, сильный кашель);</a:t>
            </a:r>
          </a:p>
          <a:p>
            <a:r>
              <a:rPr lang="ru-RU" sz="2800" dirty="0" smtClean="0">
                <a:effectLst/>
              </a:rPr>
              <a:t>Нарушение кровоснабжения в сосудах ножки </a:t>
            </a:r>
            <a:r>
              <a:rPr lang="ru-RU" sz="2800" dirty="0" err="1" smtClean="0">
                <a:effectLst/>
              </a:rPr>
              <a:t>кистомы</a:t>
            </a:r>
            <a:r>
              <a:rPr lang="ru-RU" sz="2800" dirty="0" smtClean="0">
                <a:effectLst/>
              </a:rPr>
              <a:t>.</a:t>
            </a:r>
            <a:endParaRPr lang="ru-RU" sz="2800" dirty="0">
              <a:effectLst/>
            </a:endParaRPr>
          </a:p>
        </p:txBody>
      </p:sp>
    </p:spTree>
    <p:extLst>
      <p:ext uri="{BB962C8B-B14F-4D97-AF65-F5344CB8AC3E}">
        <p14:creationId xmlns:p14="http://schemas.microsoft.com/office/powerpoint/2010/main" xmlns="" val="4214912438"/>
      </p:ext>
    </p:extLst>
  </p:cSld>
  <p:clrMapOvr>
    <a:masterClrMapping/>
  </p:clrMapOvr>
  <p:transition spd="med">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856984" cy="778098"/>
          </a:xfrm>
        </p:spPr>
        <p:txBody>
          <a:bodyPr/>
          <a:lstStyle/>
          <a:p>
            <a:r>
              <a:rPr lang="ru-RU" sz="4200" dirty="0" err="1" smtClean="0"/>
              <a:t>Перекрут</a:t>
            </a:r>
            <a:r>
              <a:rPr lang="ru-RU" sz="4200" dirty="0" smtClean="0"/>
              <a:t> ножки </a:t>
            </a:r>
            <a:r>
              <a:rPr lang="ru-RU" sz="4200" dirty="0" err="1" smtClean="0"/>
              <a:t>кистомы</a:t>
            </a:r>
            <a:r>
              <a:rPr lang="ru-RU" sz="4200" dirty="0" smtClean="0"/>
              <a:t> яичника.</a:t>
            </a:r>
            <a:endParaRPr lang="ru-RU" sz="4200" dirty="0"/>
          </a:p>
        </p:txBody>
      </p:sp>
      <p:sp>
        <p:nvSpPr>
          <p:cNvPr id="3" name="Объект 2"/>
          <p:cNvSpPr>
            <a:spLocks noGrp="1"/>
          </p:cNvSpPr>
          <p:nvPr>
            <p:ph idx="1"/>
          </p:nvPr>
        </p:nvSpPr>
        <p:spPr>
          <a:xfrm>
            <a:off x="107504" y="1196752"/>
            <a:ext cx="8928992" cy="4680520"/>
          </a:xfrm>
        </p:spPr>
        <p:txBody>
          <a:bodyPr/>
          <a:lstStyle/>
          <a:p>
            <a:pPr marL="0" indent="0" algn="ctr">
              <a:buNone/>
            </a:pPr>
            <a:r>
              <a:rPr lang="ru-RU" sz="2800" b="1" dirty="0" smtClean="0">
                <a:effectLst/>
              </a:rPr>
              <a:t>Клиника.</a:t>
            </a:r>
          </a:p>
          <a:p>
            <a:r>
              <a:rPr lang="ru-RU" sz="2800" dirty="0" smtClean="0">
                <a:effectLst/>
              </a:rPr>
              <a:t>Приступообразная сильная боль внизу живота, </a:t>
            </a:r>
            <a:r>
              <a:rPr lang="ru-RU" sz="2800" dirty="0" err="1" smtClean="0">
                <a:effectLst/>
              </a:rPr>
              <a:t>иррадиирующая</a:t>
            </a:r>
            <a:r>
              <a:rPr lang="ru-RU" sz="2800" dirty="0" smtClean="0">
                <a:effectLst/>
              </a:rPr>
              <a:t> в промежность, бедро;</a:t>
            </a:r>
          </a:p>
          <a:p>
            <a:r>
              <a:rPr lang="ru-RU" sz="2800" dirty="0" smtClean="0">
                <a:effectLst/>
              </a:rPr>
              <a:t>Метеоризм, задержка стула, тошнота, рвота;</a:t>
            </a:r>
          </a:p>
          <a:p>
            <a:r>
              <a:rPr lang="ru-RU" sz="2800" dirty="0" smtClean="0">
                <a:effectLst/>
              </a:rPr>
              <a:t>Повышение температуры тела до субфебрильной;</a:t>
            </a:r>
          </a:p>
          <a:p>
            <a:r>
              <a:rPr lang="ru-RU" sz="2800" dirty="0" smtClean="0">
                <a:effectLst/>
              </a:rPr>
              <a:t>Тахикардия;</a:t>
            </a:r>
          </a:p>
          <a:p>
            <a:r>
              <a:rPr lang="ru-RU" sz="2800" dirty="0" smtClean="0">
                <a:effectLst/>
              </a:rPr>
              <a:t>Живот напряжён, болезненный, положительная </a:t>
            </a:r>
            <a:r>
              <a:rPr lang="ru-RU" sz="2800" dirty="0" err="1" smtClean="0">
                <a:effectLst/>
              </a:rPr>
              <a:t>перитонеальная</a:t>
            </a:r>
            <a:r>
              <a:rPr lang="ru-RU" sz="2800" dirty="0" smtClean="0">
                <a:effectLst/>
              </a:rPr>
              <a:t> симптоматика.</a:t>
            </a:r>
            <a:endParaRPr lang="ru-RU" sz="2800" dirty="0">
              <a:effectLst/>
            </a:endParaRPr>
          </a:p>
        </p:txBody>
      </p:sp>
    </p:spTree>
    <p:extLst>
      <p:ext uri="{BB962C8B-B14F-4D97-AF65-F5344CB8AC3E}">
        <p14:creationId xmlns:p14="http://schemas.microsoft.com/office/powerpoint/2010/main" xmlns="" val="2907079719"/>
      </p:ext>
    </p:extLst>
  </p:cSld>
  <p:clrMapOvr>
    <a:masterClrMapping/>
  </p:clrMapOvr>
  <p:transition spd="med">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856984" cy="778098"/>
          </a:xfrm>
        </p:spPr>
        <p:txBody>
          <a:bodyPr/>
          <a:lstStyle/>
          <a:p>
            <a:r>
              <a:rPr lang="ru-RU" sz="4200" dirty="0" err="1" smtClean="0"/>
              <a:t>Перекрут</a:t>
            </a:r>
            <a:r>
              <a:rPr lang="ru-RU" sz="4200" dirty="0" smtClean="0"/>
              <a:t> ножки </a:t>
            </a:r>
            <a:r>
              <a:rPr lang="ru-RU" sz="4200" dirty="0" err="1" smtClean="0"/>
              <a:t>кистомы</a:t>
            </a:r>
            <a:r>
              <a:rPr lang="ru-RU" sz="4200" dirty="0" smtClean="0"/>
              <a:t> яичника.</a:t>
            </a:r>
            <a:endParaRPr lang="ru-RU" sz="4200" dirty="0"/>
          </a:p>
        </p:txBody>
      </p:sp>
      <p:sp>
        <p:nvSpPr>
          <p:cNvPr id="3" name="Объект 2"/>
          <p:cNvSpPr>
            <a:spLocks noGrp="1"/>
          </p:cNvSpPr>
          <p:nvPr>
            <p:ph idx="1"/>
          </p:nvPr>
        </p:nvSpPr>
        <p:spPr>
          <a:xfrm>
            <a:off x="107504" y="1484784"/>
            <a:ext cx="8928992" cy="5256584"/>
          </a:xfrm>
        </p:spPr>
        <p:txBody>
          <a:bodyPr/>
          <a:lstStyle/>
          <a:p>
            <a:pPr marL="0" indent="0" algn="ctr">
              <a:buNone/>
            </a:pPr>
            <a:r>
              <a:rPr lang="ru-RU" sz="2800" b="1" dirty="0" smtClean="0">
                <a:effectLst/>
              </a:rPr>
              <a:t>Неотложная помощь.</a:t>
            </a:r>
          </a:p>
          <a:p>
            <a:pPr marL="0" indent="0" algn="ctr">
              <a:buNone/>
            </a:pPr>
            <a:endParaRPr lang="ru-RU" sz="2800" b="1" dirty="0" smtClean="0">
              <a:effectLst/>
            </a:endParaRPr>
          </a:p>
          <a:p>
            <a:r>
              <a:rPr lang="ru-RU" sz="2800" dirty="0" smtClean="0">
                <a:effectLst/>
              </a:rPr>
              <a:t>Срочная транспортировка в гинекологический стационар на носилках.</a:t>
            </a:r>
          </a:p>
          <a:p>
            <a:pPr marL="0" indent="0">
              <a:buNone/>
            </a:pPr>
            <a:endParaRPr lang="ru-RU" sz="2800" dirty="0">
              <a:effectLst/>
            </a:endParaRPr>
          </a:p>
          <a:p>
            <a:endParaRPr lang="ru-RU" sz="2800" dirty="0" smtClean="0">
              <a:effectLst/>
            </a:endParaRPr>
          </a:p>
          <a:p>
            <a:pPr marL="0" lvl="0" indent="0" algn="ctr">
              <a:buNone/>
            </a:pPr>
            <a:r>
              <a:rPr lang="ru-RU" sz="2800" b="1" dirty="0">
                <a:solidFill>
                  <a:srgbClr val="FF0000"/>
                </a:solidFill>
                <a:effectLst/>
              </a:rPr>
              <a:t>Обезболивание не проводится!</a:t>
            </a:r>
          </a:p>
          <a:p>
            <a:pPr marL="0" indent="0" algn="ctr">
              <a:buNone/>
            </a:pPr>
            <a:endParaRPr lang="ru-RU" sz="2800" dirty="0">
              <a:effectLst/>
            </a:endParaRPr>
          </a:p>
        </p:txBody>
      </p:sp>
    </p:spTree>
    <p:extLst>
      <p:ext uri="{BB962C8B-B14F-4D97-AF65-F5344CB8AC3E}">
        <p14:creationId xmlns:p14="http://schemas.microsoft.com/office/powerpoint/2010/main" xmlns="" val="3127169591"/>
      </p:ext>
    </p:extLst>
  </p:cSld>
  <p:clrMapOvr>
    <a:masterClrMapping/>
  </p:clrMapOvr>
  <p:transition spd="med">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200" dirty="0" smtClean="0"/>
              <a:t>Перфорация гнойных образований придатков.</a:t>
            </a:r>
            <a:endParaRPr lang="ru-RU" sz="32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	Осложнение гнойного воспаления маточных труб (пиосальпинкс); яичников (инфицирование с нагноением опухоли яичника); маточных труб, яичников и связочного аппарата (</a:t>
            </a:r>
            <a:r>
              <a:rPr lang="ru-RU" sz="2800" dirty="0" err="1" smtClean="0">
                <a:effectLst/>
              </a:rPr>
              <a:t>тубоовариальный</a:t>
            </a:r>
            <a:r>
              <a:rPr lang="ru-RU" sz="2800" dirty="0" smtClean="0">
                <a:effectLst/>
              </a:rPr>
              <a:t> абсцесс).</a:t>
            </a:r>
            <a:endParaRPr lang="ru-RU" sz="2800" dirty="0">
              <a:effectLst/>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059832" y="3645024"/>
            <a:ext cx="3168352" cy="223224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352053141"/>
      </p:ext>
    </p:extLst>
  </p:cSld>
  <p:clrMapOvr>
    <a:masterClrMapping/>
  </p:clrMapOvr>
  <p:transition spd="med">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200" dirty="0" smtClean="0"/>
              <a:t>Перфорация гнойных образований придатков.</a:t>
            </a:r>
            <a:endParaRPr lang="ru-RU" sz="3200" dirty="0"/>
          </a:p>
        </p:txBody>
      </p:sp>
      <p:sp>
        <p:nvSpPr>
          <p:cNvPr id="3" name="Объект 2"/>
          <p:cNvSpPr>
            <a:spLocks noGrp="1"/>
          </p:cNvSpPr>
          <p:nvPr>
            <p:ph idx="1"/>
          </p:nvPr>
        </p:nvSpPr>
        <p:spPr>
          <a:xfrm>
            <a:off x="0" y="1052736"/>
            <a:ext cx="9144000" cy="5688632"/>
          </a:xfrm>
        </p:spPr>
        <p:txBody>
          <a:bodyPr/>
          <a:lstStyle/>
          <a:p>
            <a:pPr marL="0" indent="0" algn="ctr">
              <a:buNone/>
            </a:pPr>
            <a:r>
              <a:rPr lang="ru-RU" sz="2800" b="1" dirty="0" smtClean="0">
                <a:effectLst/>
              </a:rPr>
              <a:t>Клиника.</a:t>
            </a:r>
          </a:p>
          <a:p>
            <a:r>
              <a:rPr lang="ru-RU" sz="2800" dirty="0" smtClean="0">
                <a:effectLst/>
              </a:rPr>
              <a:t>Боли внизу живота постоянного характера, преимущественно со стороны поражения;</a:t>
            </a:r>
          </a:p>
          <a:p>
            <a:r>
              <a:rPr lang="ru-RU" sz="2800" dirty="0" smtClean="0">
                <a:effectLst/>
              </a:rPr>
              <a:t>Озноб, высокая лихорадка;</a:t>
            </a:r>
          </a:p>
          <a:p>
            <a:r>
              <a:rPr lang="ru-RU" sz="2800" dirty="0" smtClean="0">
                <a:effectLst/>
              </a:rPr>
              <a:t>Ухудшение общего состояния, слабость;</a:t>
            </a:r>
          </a:p>
          <a:p>
            <a:r>
              <a:rPr lang="ru-RU" sz="2800" dirty="0" smtClean="0">
                <a:effectLst/>
              </a:rPr>
              <a:t>Живот умеренно вздутый, болезненный, особенно при пальпации в области поражения;</a:t>
            </a:r>
          </a:p>
          <a:p>
            <a:r>
              <a:rPr lang="ru-RU" sz="2800" dirty="0" smtClean="0">
                <a:effectLst/>
              </a:rPr>
              <a:t>Язык обложен белым налётом;</a:t>
            </a:r>
          </a:p>
          <a:p>
            <a:r>
              <a:rPr lang="ru-RU" sz="2800" dirty="0" smtClean="0">
                <a:effectLst/>
              </a:rPr>
              <a:t>Тошнота, отрыжка, рвота, задержка стула и газов;</a:t>
            </a:r>
          </a:p>
          <a:p>
            <a:r>
              <a:rPr lang="ru-RU" sz="2800" dirty="0" smtClean="0">
                <a:effectLst/>
              </a:rPr>
              <a:t>Из половых путей возможно гнойное, сукровичное отделяемое с запахом.</a:t>
            </a:r>
            <a:endParaRPr lang="ru-RU" sz="2800" dirty="0">
              <a:effectLst/>
            </a:endParaRPr>
          </a:p>
        </p:txBody>
      </p:sp>
    </p:spTree>
    <p:extLst>
      <p:ext uri="{BB962C8B-B14F-4D97-AF65-F5344CB8AC3E}">
        <p14:creationId xmlns:p14="http://schemas.microsoft.com/office/powerpoint/2010/main" xmlns="" val="4239642829"/>
      </p:ext>
    </p:extLst>
  </p:cSld>
  <p:clrMapOvr>
    <a:masterClrMapping/>
  </p:clrMapOvr>
  <p:transition spd="med">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200" dirty="0" smtClean="0"/>
              <a:t>Перфорация гнойных образований придатков.</a:t>
            </a:r>
            <a:endParaRPr lang="ru-RU" sz="3200" dirty="0"/>
          </a:p>
        </p:txBody>
      </p:sp>
      <p:sp>
        <p:nvSpPr>
          <p:cNvPr id="3" name="Объект 2"/>
          <p:cNvSpPr>
            <a:spLocks noGrp="1"/>
          </p:cNvSpPr>
          <p:nvPr>
            <p:ph idx="1"/>
          </p:nvPr>
        </p:nvSpPr>
        <p:spPr>
          <a:xfrm>
            <a:off x="0" y="1052736"/>
            <a:ext cx="9144000" cy="5688632"/>
          </a:xfrm>
        </p:spPr>
        <p:txBody>
          <a:bodyPr/>
          <a:lstStyle/>
          <a:p>
            <a:pPr marL="0" indent="0" algn="ctr">
              <a:buNone/>
            </a:pPr>
            <a:r>
              <a:rPr lang="ru-RU" sz="2800" b="1" dirty="0" smtClean="0">
                <a:effectLst/>
              </a:rPr>
              <a:t>Неотложная помощь.</a:t>
            </a:r>
          </a:p>
          <a:p>
            <a:r>
              <a:rPr lang="ru-RU" sz="2800" dirty="0" err="1" smtClean="0">
                <a:effectLst/>
              </a:rPr>
              <a:t>Инфузионная</a:t>
            </a:r>
            <a:r>
              <a:rPr lang="ru-RU" sz="2800" dirty="0" smtClean="0">
                <a:effectLst/>
              </a:rPr>
              <a:t> терапия;</a:t>
            </a:r>
          </a:p>
          <a:p>
            <a:pPr marL="0" indent="0">
              <a:buNone/>
            </a:pPr>
            <a:endParaRPr lang="ru-RU" sz="2800" dirty="0" smtClean="0">
              <a:effectLst/>
            </a:endParaRPr>
          </a:p>
          <a:p>
            <a:r>
              <a:rPr lang="ru-RU" sz="2800" dirty="0" smtClean="0">
                <a:effectLst/>
              </a:rPr>
              <a:t>5 мл 5% р-</a:t>
            </a:r>
            <a:r>
              <a:rPr lang="ru-RU" sz="2800" dirty="0" err="1" smtClean="0">
                <a:effectLst/>
              </a:rPr>
              <a:t>ра</a:t>
            </a:r>
            <a:r>
              <a:rPr lang="ru-RU" sz="2800" dirty="0" smtClean="0">
                <a:effectLst/>
              </a:rPr>
              <a:t> </a:t>
            </a:r>
            <a:r>
              <a:rPr lang="ru-RU" sz="2800" b="1" dirty="0" smtClean="0">
                <a:effectLst/>
              </a:rPr>
              <a:t>аскорбиновой кислоты </a:t>
            </a:r>
            <a:r>
              <a:rPr lang="ru-RU" sz="2800" dirty="0" smtClean="0">
                <a:effectLst/>
              </a:rPr>
              <a:t>в/в;</a:t>
            </a:r>
          </a:p>
          <a:p>
            <a:pPr marL="0" indent="0">
              <a:buNone/>
            </a:pPr>
            <a:endParaRPr lang="ru-RU" sz="2800" dirty="0" smtClean="0">
              <a:effectLst/>
            </a:endParaRPr>
          </a:p>
          <a:p>
            <a:r>
              <a:rPr lang="ru-RU" sz="2800" dirty="0">
                <a:effectLst/>
              </a:rPr>
              <a:t>Срочная транспортировка в гинекологический стационар на носилках.</a:t>
            </a:r>
          </a:p>
          <a:p>
            <a:pPr marL="0" indent="0">
              <a:buNone/>
            </a:pPr>
            <a:endParaRPr lang="ru-RU" sz="2800" dirty="0" smtClean="0">
              <a:effectLst/>
            </a:endParaRPr>
          </a:p>
          <a:p>
            <a:pPr marL="0" lvl="0" indent="0" algn="ctr">
              <a:buNone/>
            </a:pPr>
            <a:r>
              <a:rPr lang="ru-RU" sz="2800" b="1" dirty="0">
                <a:solidFill>
                  <a:srgbClr val="FF0000"/>
                </a:solidFill>
                <a:effectLst/>
              </a:rPr>
              <a:t>Обезболивание не проводится!</a:t>
            </a:r>
          </a:p>
          <a:p>
            <a:pPr marL="0" indent="0" algn="ctr">
              <a:buNone/>
            </a:pPr>
            <a:endParaRPr lang="ru-RU" sz="2800" dirty="0" smtClean="0">
              <a:effectLst/>
            </a:endParaRPr>
          </a:p>
          <a:p>
            <a:endParaRPr lang="ru-RU" sz="2800" dirty="0">
              <a:effectLst/>
            </a:endParaRPr>
          </a:p>
        </p:txBody>
      </p:sp>
    </p:spTree>
    <p:extLst>
      <p:ext uri="{BB962C8B-B14F-4D97-AF65-F5344CB8AC3E}">
        <p14:creationId xmlns:p14="http://schemas.microsoft.com/office/powerpoint/2010/main" xmlns="" val="592832650"/>
      </p:ext>
    </p:extLst>
  </p:cSld>
  <p:clrMapOvr>
    <a:masterClrMapping/>
  </p:clrMapOvr>
  <p:transition spd="med">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700" dirty="0" smtClean="0"/>
              <a:t>Тазовый перитонит (</a:t>
            </a:r>
            <a:r>
              <a:rPr lang="ru-RU" sz="3700" dirty="0" err="1" smtClean="0"/>
              <a:t>пельвиоперитонит</a:t>
            </a:r>
            <a:r>
              <a:rPr lang="ru-RU" sz="3700" dirty="0" smtClean="0"/>
              <a:t>).</a:t>
            </a:r>
            <a:endParaRPr lang="ru-RU" sz="37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Форма местного перитонита, возникающего при распространении инфекции из матки или придатков на брюшину.</a:t>
            </a:r>
            <a:endParaRPr lang="ru-RU" sz="2800" dirty="0">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047875" y="2492896"/>
            <a:ext cx="5048250" cy="38576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58195921"/>
      </p:ext>
    </p:extLst>
  </p:cSld>
  <p:clrMapOvr>
    <a:masterClrMapping/>
  </p:clrMapOvr>
  <p:transition spd="med">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700" dirty="0" smtClean="0"/>
              <a:t>Тазовый перитонит (</a:t>
            </a:r>
            <a:r>
              <a:rPr lang="ru-RU" sz="3700" dirty="0" err="1" smtClean="0"/>
              <a:t>пельвиоперитонит</a:t>
            </a:r>
            <a:r>
              <a:rPr lang="ru-RU" sz="3700" dirty="0" smtClean="0"/>
              <a:t>).</a:t>
            </a:r>
            <a:endParaRPr lang="ru-RU" sz="37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	В полости малого таза скапливается экссудат, фибринозное содержимое которого ускоряет образование спаек и отграничение очага воспаления. Изоляция полости малого таза от остальной брюшной полости способствуют прилегающие петли кишки и сальник, которые вовлекаются в местный спаечный процесс. Экссудат – серозно-фибринозный, гнойный – обычно скапливается в маточно-прямокишечном углублении (абсцесс маточно-прямокишечного углубления) или, что реже, в одном из боковых карманов – в зависимости от </a:t>
            </a:r>
            <a:r>
              <a:rPr lang="ru-RU" sz="2800" dirty="0" err="1" smtClean="0">
                <a:effectLst/>
              </a:rPr>
              <a:t>лока</a:t>
            </a:r>
            <a:r>
              <a:rPr lang="ru-RU" sz="2800" dirty="0" smtClean="0">
                <a:effectLst/>
              </a:rPr>
              <a:t>-</a:t>
            </a:r>
          </a:p>
          <a:p>
            <a:pPr marL="0" indent="0">
              <a:buNone/>
            </a:pPr>
            <a:r>
              <a:rPr lang="ru-RU" sz="2800" dirty="0" err="1" smtClean="0">
                <a:effectLst/>
              </a:rPr>
              <a:t>лизации</a:t>
            </a:r>
            <a:r>
              <a:rPr lang="ru-RU" sz="2800" dirty="0" smtClean="0">
                <a:effectLst/>
              </a:rPr>
              <a:t> первичного очага воспаления.</a:t>
            </a:r>
            <a:endParaRPr lang="ru-RU" sz="2800" dirty="0">
              <a:effectLst/>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32240" y="5013176"/>
            <a:ext cx="2362200" cy="18448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41407903"/>
      </p:ext>
    </p:extLst>
  </p:cSld>
  <p:clrMapOvr>
    <a:masterClrMapping/>
  </p:clrMapOvr>
  <p:transition spd="med">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700" dirty="0" smtClean="0"/>
              <a:t>Тазовый перитонит (</a:t>
            </a:r>
            <a:r>
              <a:rPr lang="ru-RU" sz="3700" dirty="0" err="1" smtClean="0"/>
              <a:t>пельвиоперитонит</a:t>
            </a:r>
            <a:r>
              <a:rPr lang="ru-RU" sz="3700" dirty="0" smtClean="0"/>
              <a:t>).</a:t>
            </a:r>
            <a:endParaRPr lang="ru-RU" sz="3700" dirty="0"/>
          </a:p>
        </p:txBody>
      </p:sp>
      <p:sp>
        <p:nvSpPr>
          <p:cNvPr id="3" name="Объект 2"/>
          <p:cNvSpPr>
            <a:spLocks noGrp="1"/>
          </p:cNvSpPr>
          <p:nvPr>
            <p:ph idx="1"/>
          </p:nvPr>
        </p:nvSpPr>
        <p:spPr>
          <a:xfrm>
            <a:off x="107504" y="908720"/>
            <a:ext cx="8928992" cy="5832648"/>
          </a:xfrm>
        </p:spPr>
        <p:txBody>
          <a:bodyPr/>
          <a:lstStyle/>
          <a:p>
            <a:pPr marL="0" indent="0" algn="ctr">
              <a:buNone/>
            </a:pPr>
            <a:r>
              <a:rPr lang="ru-RU" sz="2300" b="1" dirty="0" smtClean="0">
                <a:effectLst/>
              </a:rPr>
              <a:t>Клиника.</a:t>
            </a:r>
            <a:endParaRPr lang="ru-RU" sz="2300" dirty="0" smtClean="0">
              <a:effectLst/>
            </a:endParaRPr>
          </a:p>
          <a:p>
            <a:r>
              <a:rPr lang="ru-RU" sz="2300" dirty="0" smtClean="0">
                <a:effectLst/>
              </a:rPr>
              <a:t>Симптомы общей интоксикации;</a:t>
            </a:r>
          </a:p>
          <a:p>
            <a:r>
              <a:rPr lang="ru-RU" sz="2300" dirty="0" smtClean="0">
                <a:effectLst/>
              </a:rPr>
              <a:t>Озноб, высокая лихорадка постоянного типа;</a:t>
            </a:r>
          </a:p>
          <a:p>
            <a:r>
              <a:rPr lang="ru-RU" sz="2300" dirty="0" smtClean="0">
                <a:effectLst/>
              </a:rPr>
              <a:t>Тахикардия, ↓АД;</a:t>
            </a:r>
          </a:p>
          <a:p>
            <a:r>
              <a:rPr lang="ru-RU" sz="2300" dirty="0" smtClean="0">
                <a:effectLst/>
              </a:rPr>
              <a:t>Боли интенсивные, внизу живота, </a:t>
            </a:r>
            <a:r>
              <a:rPr lang="ru-RU" sz="2300" dirty="0" err="1" smtClean="0">
                <a:effectLst/>
              </a:rPr>
              <a:t>иррадиируют</a:t>
            </a:r>
            <a:r>
              <a:rPr lang="ru-RU" sz="2300" dirty="0" smtClean="0">
                <a:effectLst/>
              </a:rPr>
              <a:t> в крестец, прямую кишку, нижние конечности;</a:t>
            </a:r>
          </a:p>
          <a:p>
            <a:r>
              <a:rPr lang="ru-RU" sz="2300" u="sng" dirty="0" smtClean="0">
                <a:effectLst/>
              </a:rPr>
              <a:t>При</a:t>
            </a:r>
            <a:r>
              <a:rPr lang="ru-RU" sz="2300" dirty="0" smtClean="0">
                <a:effectLst/>
              </a:rPr>
              <a:t> формировании </a:t>
            </a:r>
            <a:r>
              <a:rPr lang="ru-RU" sz="2300" u="sng" dirty="0" smtClean="0">
                <a:effectLst/>
              </a:rPr>
              <a:t>абсцесса маточно-прямокишечного углубления </a:t>
            </a:r>
            <a:r>
              <a:rPr lang="ru-RU" sz="2300" dirty="0" smtClean="0">
                <a:effectLst/>
              </a:rPr>
              <a:t>боли преимущественно </a:t>
            </a:r>
            <a:r>
              <a:rPr lang="ru-RU" sz="2300" dirty="0" err="1" smtClean="0">
                <a:effectLst/>
              </a:rPr>
              <a:t>иррадиируют</a:t>
            </a:r>
            <a:r>
              <a:rPr lang="ru-RU" sz="2300" dirty="0" smtClean="0">
                <a:effectLst/>
              </a:rPr>
              <a:t> в прямую кишку. </a:t>
            </a:r>
            <a:r>
              <a:rPr lang="ru-RU" sz="2300" u="sng" dirty="0" smtClean="0">
                <a:effectLst/>
              </a:rPr>
              <a:t>При боковой локализации</a:t>
            </a:r>
            <a:r>
              <a:rPr lang="ru-RU" sz="2300" dirty="0" smtClean="0">
                <a:effectLst/>
              </a:rPr>
              <a:t> </a:t>
            </a:r>
            <a:r>
              <a:rPr lang="ru-RU" sz="2300" dirty="0" err="1" smtClean="0">
                <a:effectLst/>
              </a:rPr>
              <a:t>пельвиоперитонита</a:t>
            </a:r>
            <a:r>
              <a:rPr lang="ru-RU" sz="2300" dirty="0" smtClean="0">
                <a:effectLst/>
              </a:rPr>
              <a:t> боли больше выражены со стороны поражения, могут </a:t>
            </a:r>
            <a:r>
              <a:rPr lang="ru-RU" sz="2300" dirty="0" err="1" smtClean="0">
                <a:effectLst/>
              </a:rPr>
              <a:t>иррадиировать</a:t>
            </a:r>
            <a:r>
              <a:rPr lang="ru-RU" sz="2300" dirty="0" smtClean="0">
                <a:effectLst/>
              </a:rPr>
              <a:t> к лону;</a:t>
            </a:r>
          </a:p>
          <a:p>
            <a:r>
              <a:rPr lang="ru-RU" sz="2300" dirty="0" smtClean="0">
                <a:effectLst/>
              </a:rPr>
              <a:t>Тошнота, нечастая рвота;</a:t>
            </a:r>
          </a:p>
          <a:p>
            <a:r>
              <a:rPr lang="ru-RU" sz="2300" dirty="0" smtClean="0">
                <a:effectLst/>
              </a:rPr>
              <a:t>Стул и газы задержаны;</a:t>
            </a:r>
          </a:p>
          <a:p>
            <a:r>
              <a:rPr lang="ru-RU" sz="2300" dirty="0" smtClean="0">
                <a:effectLst/>
              </a:rPr>
              <a:t>Локальное напряжение передней брюшной стенки, локальные симптомы раздражения брюшины.</a:t>
            </a:r>
            <a:r>
              <a:rPr lang="ru-RU" sz="2400" dirty="0" smtClean="0">
                <a:effectLst/>
              </a:rPr>
              <a:t>	</a:t>
            </a:r>
            <a:endParaRPr lang="ru-RU" sz="2400" dirty="0">
              <a:effectLst/>
            </a:endParaRPr>
          </a:p>
        </p:txBody>
      </p:sp>
    </p:spTree>
    <p:extLst>
      <p:ext uri="{BB962C8B-B14F-4D97-AF65-F5344CB8AC3E}">
        <p14:creationId xmlns:p14="http://schemas.microsoft.com/office/powerpoint/2010/main" xmlns="" val="1751193278"/>
      </p:ext>
    </p:extLst>
  </p:cSld>
  <p:clrMapOvr>
    <a:masterClrMapping/>
  </p:clrMapOvr>
  <p:transition spd="med">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3700" dirty="0" smtClean="0"/>
              <a:t>Тазовый перитонит (</a:t>
            </a:r>
            <a:r>
              <a:rPr lang="ru-RU" sz="3700" dirty="0" err="1" smtClean="0"/>
              <a:t>пельвиоперитонит</a:t>
            </a:r>
            <a:r>
              <a:rPr lang="ru-RU" sz="3700" dirty="0" smtClean="0"/>
              <a:t>).</a:t>
            </a:r>
            <a:endParaRPr lang="ru-RU" sz="37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b="1" dirty="0" smtClean="0">
                <a:effectLst/>
              </a:rPr>
              <a:t>Неотложная помощь.</a:t>
            </a:r>
            <a:endParaRPr lang="ru-RU" sz="2800" dirty="0" smtClean="0">
              <a:effectLst/>
            </a:endParaRPr>
          </a:p>
          <a:p>
            <a:r>
              <a:rPr lang="ru-RU" sz="2800" dirty="0" err="1">
                <a:effectLst/>
              </a:rPr>
              <a:t>Инфузионная</a:t>
            </a:r>
            <a:r>
              <a:rPr lang="ru-RU" sz="2800" dirty="0">
                <a:effectLst/>
              </a:rPr>
              <a:t> </a:t>
            </a:r>
            <a:r>
              <a:rPr lang="ru-RU" sz="2800" dirty="0" smtClean="0">
                <a:effectLst/>
              </a:rPr>
              <a:t>терапия (</a:t>
            </a:r>
            <a:r>
              <a:rPr lang="ru-RU" sz="2800" dirty="0" err="1" smtClean="0">
                <a:effectLst/>
              </a:rPr>
              <a:t>кристаллоидные</a:t>
            </a:r>
            <a:r>
              <a:rPr lang="ru-RU" sz="2800" dirty="0" smtClean="0">
                <a:effectLst/>
              </a:rPr>
              <a:t> растворы, </a:t>
            </a:r>
            <a:r>
              <a:rPr lang="ru-RU" sz="2800" dirty="0" err="1" smtClean="0">
                <a:effectLst/>
              </a:rPr>
              <a:t>гемодез</a:t>
            </a:r>
            <a:r>
              <a:rPr lang="ru-RU" sz="2800" dirty="0" smtClean="0">
                <a:effectLst/>
              </a:rPr>
              <a:t>);</a:t>
            </a:r>
          </a:p>
          <a:p>
            <a:pPr marL="0" indent="0">
              <a:buNone/>
            </a:pPr>
            <a:endParaRPr lang="ru-RU" sz="2800" dirty="0" smtClean="0">
              <a:effectLst/>
            </a:endParaRPr>
          </a:p>
          <a:p>
            <a:r>
              <a:rPr lang="ru-RU" sz="2800" dirty="0">
                <a:effectLst/>
              </a:rPr>
              <a:t>5 мл 5% р-</a:t>
            </a:r>
            <a:r>
              <a:rPr lang="ru-RU" sz="2800" dirty="0" err="1">
                <a:effectLst/>
              </a:rPr>
              <a:t>ра</a:t>
            </a:r>
            <a:r>
              <a:rPr lang="ru-RU" sz="2800" dirty="0">
                <a:effectLst/>
              </a:rPr>
              <a:t> </a:t>
            </a:r>
            <a:r>
              <a:rPr lang="ru-RU" sz="2800" b="1" dirty="0">
                <a:effectLst/>
              </a:rPr>
              <a:t>аскорбиновой кислоты </a:t>
            </a:r>
            <a:r>
              <a:rPr lang="ru-RU" sz="2800" dirty="0">
                <a:effectLst/>
              </a:rPr>
              <a:t>в/в</a:t>
            </a:r>
            <a:r>
              <a:rPr lang="ru-RU" sz="2800" dirty="0" smtClean="0">
                <a:effectLst/>
              </a:rPr>
              <a:t>;</a:t>
            </a:r>
          </a:p>
          <a:p>
            <a:pPr marL="0" indent="0">
              <a:buNone/>
            </a:pPr>
            <a:endParaRPr lang="ru-RU" sz="2800" dirty="0">
              <a:effectLst/>
            </a:endParaRPr>
          </a:p>
          <a:p>
            <a:r>
              <a:rPr lang="ru-RU" sz="2800" dirty="0">
                <a:effectLst/>
              </a:rPr>
              <a:t>Срочная транспортировка в гинекологический стационар на носилках</a:t>
            </a:r>
            <a:r>
              <a:rPr lang="ru-RU" sz="2800" dirty="0" smtClean="0">
                <a:effectLst/>
              </a:rPr>
              <a:t>.</a:t>
            </a:r>
          </a:p>
          <a:p>
            <a:endParaRPr lang="ru-RU" sz="2800" dirty="0">
              <a:effectLst/>
            </a:endParaRPr>
          </a:p>
          <a:p>
            <a:pPr marL="0" lvl="0" indent="0" algn="ctr">
              <a:buNone/>
            </a:pPr>
            <a:r>
              <a:rPr lang="ru-RU" sz="2800" b="1" dirty="0">
                <a:solidFill>
                  <a:srgbClr val="FF0000"/>
                </a:solidFill>
                <a:effectLst/>
              </a:rPr>
              <a:t>Обезболивание не проводится!</a:t>
            </a:r>
          </a:p>
          <a:p>
            <a:pPr marL="0" indent="0" algn="ctr">
              <a:buNone/>
            </a:pPr>
            <a:endParaRPr lang="ru-RU" sz="2800" dirty="0">
              <a:effectLst/>
            </a:endParaRPr>
          </a:p>
          <a:p>
            <a:endParaRPr lang="ru-RU" sz="2800" b="1" dirty="0">
              <a:effectLst/>
            </a:endParaRPr>
          </a:p>
        </p:txBody>
      </p:sp>
    </p:spTree>
    <p:extLst>
      <p:ext uri="{BB962C8B-B14F-4D97-AF65-F5344CB8AC3E}">
        <p14:creationId xmlns:p14="http://schemas.microsoft.com/office/powerpoint/2010/main" xmlns="" val="3332763045"/>
      </p:ext>
    </p:extLst>
  </p:cSld>
  <p:clrMapOvr>
    <a:masterClrMapping/>
  </p:clrMapOvr>
  <p:transition spd="med">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250706"/>
          </a:xfrm>
        </p:spPr>
        <p:txBody>
          <a:bodyPr/>
          <a:lstStyle/>
          <a:p>
            <a:r>
              <a:rPr lang="ru-RU" sz="6000" dirty="0" smtClean="0"/>
              <a:t>Неотложные состояния в офтальмологии.</a:t>
            </a:r>
            <a:endParaRPr lang="ru-RU" sz="6000" dirty="0"/>
          </a:p>
        </p:txBody>
      </p:sp>
    </p:spTree>
    <p:extLst>
      <p:ext uri="{BB962C8B-B14F-4D97-AF65-F5344CB8AC3E}">
        <p14:creationId xmlns:p14="http://schemas.microsoft.com/office/powerpoint/2010/main" xmlns="" val="1385732454"/>
      </p:ext>
    </p:extLst>
  </p:cSld>
  <p:clrMapOvr>
    <a:masterClrMapping/>
  </p:clrMapOvr>
  <p:transition spd="med">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	Чаще возникает у людей старше 40 лет, но встречается и у более молодых людей при вторичной глаукоме, являющейся осложнением какого-либо другого глазного заболевания.</a:t>
            </a:r>
            <a:endParaRPr lang="ru-RU" sz="2800" dirty="0">
              <a:effectLst/>
            </a:endParaRPr>
          </a:p>
          <a:p>
            <a:pPr marL="0" indent="0">
              <a:buNone/>
            </a:pPr>
            <a:r>
              <a:rPr lang="ru-RU" sz="2800" b="1" dirty="0">
                <a:effectLst/>
              </a:rPr>
              <a:t>	</a:t>
            </a:r>
            <a:r>
              <a:rPr lang="ru-RU" sz="2800" dirty="0" smtClean="0">
                <a:effectLst/>
              </a:rPr>
              <a:t>Это - хроническая</a:t>
            </a:r>
            <a:r>
              <a:rPr lang="ru-RU" sz="2800" dirty="0">
                <a:effectLst/>
              </a:rPr>
              <a:t> болезнь глаз, </a:t>
            </a:r>
            <a:r>
              <a:rPr lang="ru-RU" sz="2800" dirty="0" smtClean="0">
                <a:effectLst/>
              </a:rPr>
              <a:t>характеризующаяся </a:t>
            </a:r>
            <a:r>
              <a:rPr lang="ru-RU" sz="2800" dirty="0">
                <a:effectLst/>
              </a:rPr>
              <a:t>постоянным или </a:t>
            </a:r>
            <a:r>
              <a:rPr lang="ru-RU" sz="2800" dirty="0" smtClean="0">
                <a:effectLst/>
              </a:rPr>
              <a:t>периодическим повышением  внутриглазного </a:t>
            </a:r>
            <a:r>
              <a:rPr lang="ru-RU" sz="2800" dirty="0">
                <a:effectLst/>
              </a:rPr>
              <a:t>давления (ВГД) с развитием трофических расстройств в путях оттока внутриглазной жидкости (ВГЖ, водянистой влаги), в сетчатке и </a:t>
            </a:r>
            <a:r>
              <a:rPr lang="ru-RU" sz="2800" dirty="0" smtClean="0">
                <a:effectLst/>
              </a:rPr>
              <a:t>в зрительном </a:t>
            </a:r>
            <a:r>
              <a:rPr lang="ru-RU" sz="2800" dirty="0">
                <a:effectLst/>
              </a:rPr>
              <a:t>нерве, </a:t>
            </a:r>
            <a:r>
              <a:rPr lang="ru-RU" sz="2800" dirty="0" smtClean="0">
                <a:effectLst/>
              </a:rPr>
              <a:t>обуславливающие </a:t>
            </a:r>
            <a:r>
              <a:rPr lang="ru-RU" sz="2800" dirty="0">
                <a:effectLst/>
              </a:rPr>
              <a:t>появление типичных дефектов в поле зрения и развитие краевой экскавации (углубление, продавливание) диска зрительного нерва.</a:t>
            </a:r>
            <a:endParaRPr lang="ru-RU" sz="2800" b="1" dirty="0">
              <a:effectLst/>
            </a:endParaRPr>
          </a:p>
        </p:txBody>
      </p:sp>
    </p:spTree>
    <p:extLst>
      <p:ext uri="{BB962C8B-B14F-4D97-AF65-F5344CB8AC3E}">
        <p14:creationId xmlns:p14="http://schemas.microsoft.com/office/powerpoint/2010/main" xmlns="" val="595402752"/>
      </p:ext>
    </p:extLst>
  </p:cSld>
  <p:clrMapOvr>
    <a:masterClrMapping/>
  </p:clrMapOvr>
  <p:transition spd="med">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Полость глаза содержит водянистую влагу, которая заполняет его переднюю и заднюю камеры, хрусталик и стекловидное тело. Продуцируется она отростками ресничного тела и накапливается в задней камере глаза. Затем оттекает через зрачок, омывая хрусталик и поступает в переднюю камеру, откуда через </a:t>
            </a:r>
            <a:r>
              <a:rPr lang="ru-RU" sz="2800" dirty="0" err="1" smtClean="0">
                <a:effectLst/>
              </a:rPr>
              <a:t>шлеммов</a:t>
            </a:r>
            <a:r>
              <a:rPr lang="ru-RU" sz="2800" dirty="0" smtClean="0">
                <a:effectLst/>
              </a:rPr>
              <a:t> канал попадает в поверхностные вены склеры (85-95%). 5- 15% водянистой влаги уходит из глаза, просачиваясь</a:t>
            </a:r>
          </a:p>
          <a:p>
            <a:pPr marL="0" indent="0">
              <a:buNone/>
            </a:pPr>
            <a:r>
              <a:rPr lang="ru-RU" sz="2800" dirty="0" smtClean="0">
                <a:effectLst/>
              </a:rPr>
              <a:t>через ресничное тело и склеру в</a:t>
            </a:r>
          </a:p>
          <a:p>
            <a:pPr marL="0" indent="0">
              <a:buNone/>
            </a:pPr>
            <a:r>
              <a:rPr lang="ru-RU" sz="2800" dirty="0" smtClean="0">
                <a:effectLst/>
              </a:rPr>
              <a:t>вены сосудистой оболочки и</a:t>
            </a:r>
          </a:p>
          <a:p>
            <a:pPr marL="0" indent="0">
              <a:buNone/>
            </a:pPr>
            <a:r>
              <a:rPr lang="ru-RU" sz="2800" dirty="0" smtClean="0">
                <a:effectLst/>
              </a:rPr>
              <a:t>склеральные вены.</a:t>
            </a:r>
            <a:endParaRPr lang="ru-RU" sz="2800" dirty="0">
              <a:effectLst/>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80112" y="4215621"/>
            <a:ext cx="3475396" cy="260747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74864962"/>
      </p:ext>
    </p:extLst>
  </p:cSld>
  <p:clrMapOvr>
    <a:masterClrMapping/>
  </p:clrMapOvr>
  <p:transition spd="med">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u="sng" dirty="0" err="1" smtClean="0">
                <a:effectLst/>
              </a:rPr>
              <a:t>Открытоугольная</a:t>
            </a:r>
            <a:r>
              <a:rPr lang="ru-RU" sz="2800" u="sng" dirty="0" smtClean="0">
                <a:effectLst/>
              </a:rPr>
              <a:t> форма глаукомы.</a:t>
            </a:r>
          </a:p>
          <a:p>
            <a:r>
              <a:rPr lang="ru-RU" sz="2800" dirty="0" smtClean="0">
                <a:effectLst/>
              </a:rPr>
              <a:t>Генетически обусловленное </a:t>
            </a:r>
            <a:r>
              <a:rPr lang="ru-RU" sz="2800" dirty="0" err="1" smtClean="0">
                <a:effectLst/>
              </a:rPr>
              <a:t>заболева</a:t>
            </a:r>
            <a:r>
              <a:rPr lang="ru-RU" sz="2800" dirty="0" smtClean="0">
                <a:effectLst/>
              </a:rPr>
              <a:t>-</a:t>
            </a:r>
          </a:p>
          <a:p>
            <a:pPr marL="0" indent="0">
              <a:buNone/>
            </a:pPr>
            <a:r>
              <a:rPr lang="ru-RU" sz="2800" dirty="0" err="1">
                <a:effectLst/>
              </a:rPr>
              <a:t>н</a:t>
            </a:r>
            <a:r>
              <a:rPr lang="ru-RU" sz="2800" dirty="0" err="1" smtClean="0">
                <a:effectLst/>
              </a:rPr>
              <a:t>ие</a:t>
            </a:r>
            <a:r>
              <a:rPr lang="ru-RU" sz="2800" dirty="0" smtClean="0">
                <a:effectLst/>
              </a:rPr>
              <a:t>;</a:t>
            </a:r>
          </a:p>
          <a:p>
            <a:r>
              <a:rPr lang="ru-RU" sz="2800" dirty="0" smtClean="0">
                <a:effectLst/>
              </a:rPr>
              <a:t>Возникает и прогрессирует незаметно</a:t>
            </a:r>
          </a:p>
          <a:p>
            <a:pPr marL="0" indent="0">
              <a:buNone/>
            </a:pPr>
            <a:r>
              <a:rPr lang="ru-RU" sz="2800" dirty="0">
                <a:effectLst/>
              </a:rPr>
              <a:t>д</a:t>
            </a:r>
            <a:r>
              <a:rPr lang="ru-RU" sz="2800" dirty="0" smtClean="0">
                <a:effectLst/>
              </a:rPr>
              <a:t>ля больного;</a:t>
            </a:r>
          </a:p>
          <a:p>
            <a:r>
              <a:rPr lang="ru-RU" sz="2800" dirty="0" smtClean="0">
                <a:effectLst/>
              </a:rPr>
              <a:t>Как правило поражает оба глаза;</a:t>
            </a:r>
          </a:p>
          <a:p>
            <a:r>
              <a:rPr lang="ru-RU" sz="2800" dirty="0" smtClean="0">
                <a:effectLst/>
              </a:rPr>
              <a:t>Возникает сопротивление оттоку</a:t>
            </a:r>
          </a:p>
          <a:p>
            <a:pPr marL="0" indent="0">
              <a:buNone/>
            </a:pPr>
            <a:r>
              <a:rPr lang="ru-RU" sz="2800" dirty="0">
                <a:effectLst/>
              </a:rPr>
              <a:t>в</a:t>
            </a:r>
            <a:r>
              <a:rPr lang="ru-RU" sz="2800" dirty="0" smtClean="0">
                <a:effectLst/>
              </a:rPr>
              <a:t>нутриглазной жидкости;</a:t>
            </a:r>
          </a:p>
          <a:p>
            <a:r>
              <a:rPr lang="ru-RU" sz="2800" dirty="0" smtClean="0">
                <a:effectLst/>
              </a:rPr>
              <a:t>Изменяется поле зрения (</a:t>
            </a:r>
            <a:r>
              <a:rPr lang="ru-RU" sz="2800" dirty="0" err="1" smtClean="0">
                <a:effectLst/>
              </a:rPr>
              <a:t>появля</a:t>
            </a:r>
            <a:r>
              <a:rPr lang="ru-RU" sz="2800" dirty="0" smtClean="0">
                <a:effectLst/>
              </a:rPr>
              <a:t>-</a:t>
            </a:r>
          </a:p>
          <a:p>
            <a:pPr marL="0" indent="0">
              <a:buNone/>
            </a:pPr>
            <a:r>
              <a:rPr lang="ru-RU" sz="2800" dirty="0" err="1">
                <a:effectLst/>
              </a:rPr>
              <a:t>ю</a:t>
            </a:r>
            <a:r>
              <a:rPr lang="ru-RU" sz="2800" dirty="0" err="1" smtClean="0">
                <a:effectLst/>
              </a:rPr>
              <a:t>тся</a:t>
            </a:r>
            <a:r>
              <a:rPr lang="ru-RU" sz="2800" dirty="0" smtClean="0">
                <a:effectLst/>
              </a:rPr>
              <a:t> дугообразные выпадения).</a:t>
            </a:r>
            <a:endParaRPr lang="ru-RU" sz="2800" dirty="0">
              <a:effectLst/>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300192" y="1556792"/>
            <a:ext cx="2762250" cy="24765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08104" y="4437112"/>
            <a:ext cx="3554338" cy="23050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6533270"/>
      </p:ext>
    </p:extLst>
  </p:cSld>
  <p:clrMapOvr>
    <a:masterClrMapping/>
  </p:clrMapOvr>
  <p:transition spd="med">
    <p:fad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u="sng" dirty="0" err="1" smtClean="0">
                <a:effectLst/>
              </a:rPr>
              <a:t>Закрытоугольная</a:t>
            </a:r>
            <a:r>
              <a:rPr lang="ru-RU" sz="2800" u="sng" dirty="0" smtClean="0">
                <a:effectLst/>
              </a:rPr>
              <a:t> форма глаукомы.</a:t>
            </a:r>
          </a:p>
          <a:p>
            <a:r>
              <a:rPr lang="ru-RU" sz="2800" dirty="0" smtClean="0">
                <a:effectLst/>
              </a:rPr>
              <a:t>Наличие предрасполагающих факто-</a:t>
            </a:r>
          </a:p>
          <a:p>
            <a:pPr marL="0" indent="0">
              <a:buNone/>
            </a:pPr>
            <a:r>
              <a:rPr lang="ru-RU" sz="2800" dirty="0">
                <a:effectLst/>
              </a:rPr>
              <a:t>р</a:t>
            </a:r>
            <a:r>
              <a:rPr lang="ru-RU" sz="2800" dirty="0" smtClean="0">
                <a:effectLst/>
              </a:rPr>
              <a:t>ов (анатомическая предрасположен-</a:t>
            </a:r>
          </a:p>
          <a:p>
            <a:pPr marL="0" indent="0">
              <a:buNone/>
            </a:pPr>
            <a:r>
              <a:rPr lang="ru-RU" sz="2800" dirty="0" err="1">
                <a:effectLst/>
              </a:rPr>
              <a:t>н</a:t>
            </a:r>
            <a:r>
              <a:rPr lang="ru-RU" sz="2800" dirty="0" err="1" smtClean="0">
                <a:effectLst/>
              </a:rPr>
              <a:t>ость</a:t>
            </a:r>
            <a:r>
              <a:rPr lang="ru-RU" sz="2800" dirty="0" smtClean="0">
                <a:effectLst/>
              </a:rPr>
              <a:t>, функциональные факторы - ↑ про-</a:t>
            </a:r>
          </a:p>
          <a:p>
            <a:pPr marL="0" indent="0">
              <a:buNone/>
            </a:pPr>
            <a:r>
              <a:rPr lang="ru-RU" sz="2800" dirty="0" err="1">
                <a:effectLst/>
              </a:rPr>
              <a:t>д</a:t>
            </a:r>
            <a:r>
              <a:rPr lang="ru-RU" sz="2800" dirty="0" err="1" smtClean="0">
                <a:effectLst/>
              </a:rPr>
              <a:t>укции</a:t>
            </a:r>
            <a:r>
              <a:rPr lang="ru-RU" sz="2800" dirty="0" smtClean="0">
                <a:effectLst/>
              </a:rPr>
              <a:t> внутриглазной жидкости);</a:t>
            </a:r>
          </a:p>
          <a:p>
            <a:r>
              <a:rPr lang="ru-RU" sz="2800" dirty="0" smtClean="0">
                <a:effectLst/>
              </a:rPr>
              <a:t>Периодические, вначале </a:t>
            </a:r>
            <a:r>
              <a:rPr lang="ru-RU" sz="2800" dirty="0" err="1" smtClean="0">
                <a:effectLst/>
              </a:rPr>
              <a:t>кратковремен</a:t>
            </a:r>
            <a:r>
              <a:rPr lang="ru-RU" sz="2800" dirty="0" smtClean="0">
                <a:effectLst/>
              </a:rPr>
              <a:t>-</a:t>
            </a:r>
          </a:p>
          <a:p>
            <a:pPr marL="0" indent="0">
              <a:buNone/>
            </a:pPr>
            <a:r>
              <a:rPr lang="ru-RU" sz="2800" dirty="0" err="1">
                <a:effectLst/>
              </a:rPr>
              <a:t>н</a:t>
            </a:r>
            <a:r>
              <a:rPr lang="ru-RU" sz="2800" dirty="0" err="1" smtClean="0">
                <a:effectLst/>
              </a:rPr>
              <a:t>ые</a:t>
            </a:r>
            <a:r>
              <a:rPr lang="ru-RU" sz="2800" dirty="0" smtClean="0">
                <a:effectLst/>
              </a:rPr>
              <a:t>, а затем всё более длительные периоды ↑ ВГД;</a:t>
            </a:r>
          </a:p>
          <a:p>
            <a:r>
              <a:rPr lang="ru-RU" sz="2800" dirty="0" smtClean="0">
                <a:effectLst/>
              </a:rPr>
              <a:t>При полном закрытии угла передней камеры возникает</a:t>
            </a:r>
          </a:p>
          <a:p>
            <a:pPr marL="0" indent="0">
              <a:buNone/>
            </a:pPr>
            <a:r>
              <a:rPr lang="ru-RU" sz="2800" b="1" dirty="0" smtClean="0">
                <a:effectLst/>
              </a:rPr>
              <a:t>острый приступ глаукомы</a:t>
            </a:r>
            <a:r>
              <a:rPr lang="ru-RU" sz="2800" dirty="0" smtClean="0">
                <a:effectLst/>
              </a:rPr>
              <a:t>;</a:t>
            </a:r>
          </a:p>
          <a:p>
            <a:r>
              <a:rPr lang="ru-RU" sz="2800" dirty="0" smtClean="0">
                <a:effectLst/>
              </a:rPr>
              <a:t>В интервалах между приступами угол открывается.</a:t>
            </a:r>
            <a:endParaRPr lang="ru-RU" sz="2800" dirty="0">
              <a:effectLst/>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16216" y="1628800"/>
            <a:ext cx="2601432" cy="2590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71369367"/>
      </p:ext>
    </p:extLst>
  </p:cSld>
  <p:clrMapOvr>
    <a:masterClrMapping/>
  </p:clrMapOvr>
  <p:transition spd="med">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Острый приступ глаукомы развивается вследствие блокады путей оттока внутриглазной жидкости из-за особенности строения угла передней камеры глаза,</a:t>
            </a:r>
          </a:p>
          <a:p>
            <a:pPr marL="0" indent="0">
              <a:buNone/>
            </a:pPr>
            <a:r>
              <a:rPr lang="ru-RU" sz="2800" dirty="0">
                <a:effectLst/>
              </a:rPr>
              <a:t>в</a:t>
            </a:r>
            <a:r>
              <a:rPr lang="ru-RU" sz="2800" dirty="0" smtClean="0">
                <a:effectLst/>
              </a:rPr>
              <a:t>незапного прекращения сообщения</a:t>
            </a:r>
          </a:p>
          <a:p>
            <a:pPr marL="0" indent="0">
              <a:buNone/>
            </a:pPr>
            <a:r>
              <a:rPr lang="ru-RU" sz="2800" dirty="0">
                <a:effectLst/>
              </a:rPr>
              <a:t>м</a:t>
            </a:r>
            <a:r>
              <a:rPr lang="ru-RU" sz="2800" dirty="0" smtClean="0">
                <a:effectLst/>
              </a:rPr>
              <a:t>ежду передней и задней камерами</a:t>
            </a:r>
          </a:p>
          <a:p>
            <a:pPr marL="0" indent="0">
              <a:buNone/>
            </a:pPr>
            <a:r>
              <a:rPr lang="ru-RU" sz="2800" dirty="0">
                <a:effectLst/>
              </a:rPr>
              <a:t>п</a:t>
            </a:r>
            <a:r>
              <a:rPr lang="ru-RU" sz="2800" dirty="0" smtClean="0">
                <a:effectLst/>
              </a:rPr>
              <a:t>ри остром ирите или других </a:t>
            </a:r>
            <a:r>
              <a:rPr lang="ru-RU" sz="2800" dirty="0" err="1" smtClean="0">
                <a:effectLst/>
              </a:rPr>
              <a:t>заболе</a:t>
            </a:r>
            <a:r>
              <a:rPr lang="ru-RU" sz="2800" dirty="0" smtClean="0">
                <a:effectLst/>
              </a:rPr>
              <a:t>-</a:t>
            </a:r>
          </a:p>
          <a:p>
            <a:pPr marL="0" indent="0">
              <a:buNone/>
            </a:pPr>
            <a:r>
              <a:rPr lang="ru-RU" sz="2800" dirty="0" err="1">
                <a:effectLst/>
              </a:rPr>
              <a:t>в</a:t>
            </a:r>
            <a:r>
              <a:rPr lang="ru-RU" sz="2800" dirty="0" err="1" smtClean="0">
                <a:effectLst/>
              </a:rPr>
              <a:t>аниях</a:t>
            </a:r>
            <a:r>
              <a:rPr lang="ru-RU" sz="2800" dirty="0" smtClean="0">
                <a:effectLst/>
              </a:rPr>
              <a:t>.</a:t>
            </a:r>
          </a:p>
          <a:p>
            <a:pPr marL="0" indent="0">
              <a:buNone/>
            </a:pPr>
            <a:r>
              <a:rPr lang="ru-RU" sz="2800" dirty="0" smtClean="0">
                <a:effectLst/>
              </a:rPr>
              <a:t>Прекращение оттока жидкости ведёт</a:t>
            </a:r>
          </a:p>
          <a:p>
            <a:pPr marL="0" indent="0">
              <a:buNone/>
            </a:pPr>
            <a:r>
              <a:rPr lang="ru-RU" sz="2800" dirty="0">
                <a:effectLst/>
              </a:rPr>
              <a:t>к</a:t>
            </a:r>
            <a:r>
              <a:rPr lang="ru-RU" sz="2800" dirty="0" smtClean="0">
                <a:effectLst/>
              </a:rPr>
              <a:t> резкому повышению </a:t>
            </a:r>
            <a:r>
              <a:rPr lang="ru-RU" sz="2800" dirty="0" err="1" smtClean="0">
                <a:effectLst/>
              </a:rPr>
              <a:t>внутриглазно</a:t>
            </a:r>
            <a:r>
              <a:rPr lang="ru-RU" sz="2800" dirty="0" smtClean="0">
                <a:effectLst/>
              </a:rPr>
              <a:t>-</a:t>
            </a:r>
          </a:p>
          <a:p>
            <a:pPr marL="0" indent="0">
              <a:buNone/>
            </a:pPr>
            <a:r>
              <a:rPr lang="ru-RU" sz="2800" dirty="0" err="1">
                <a:effectLst/>
              </a:rPr>
              <a:t>г</a:t>
            </a:r>
            <a:r>
              <a:rPr lang="ru-RU" sz="2800" dirty="0" err="1" smtClean="0">
                <a:effectLst/>
              </a:rPr>
              <a:t>о</a:t>
            </a:r>
            <a:r>
              <a:rPr lang="ru-RU" sz="2800" dirty="0" smtClean="0">
                <a:effectLst/>
              </a:rPr>
              <a:t> давления, которое и становится</a:t>
            </a:r>
          </a:p>
          <a:p>
            <a:pPr marL="0" indent="0">
              <a:buNone/>
            </a:pPr>
            <a:r>
              <a:rPr lang="ru-RU" sz="2800" dirty="0">
                <a:effectLst/>
              </a:rPr>
              <a:t>п</a:t>
            </a:r>
            <a:r>
              <a:rPr lang="ru-RU" sz="2800" dirty="0" smtClean="0">
                <a:effectLst/>
              </a:rPr>
              <a:t>ричиной болей.</a:t>
            </a:r>
            <a:endParaRPr lang="ru-RU" sz="2800" dirty="0">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868143" y="2060848"/>
            <a:ext cx="3241909" cy="47971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98945597"/>
      </p:ext>
    </p:extLst>
  </p:cSld>
  <p:clrMapOvr>
    <a:masterClrMapping/>
  </p:clrMapOvr>
  <p:transition spd="med">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600" b="1" dirty="0" smtClean="0">
                <a:effectLst/>
              </a:rPr>
              <a:t>Клиника.</a:t>
            </a:r>
          </a:p>
          <a:p>
            <a:r>
              <a:rPr lang="ru-RU" sz="2600" dirty="0" smtClean="0">
                <a:effectLst/>
              </a:rPr>
              <a:t>Начинается внезапно, обычно ему предшествуют затуманивание зрения, видение радужных кругов вокруг источников света;</a:t>
            </a:r>
          </a:p>
          <a:p>
            <a:r>
              <a:rPr lang="ru-RU" sz="2600" dirty="0" smtClean="0">
                <a:effectLst/>
              </a:rPr>
              <a:t>Сильнейшие ломящие боли в глазу, распространяющиеся на всю или на почти всю голову, </a:t>
            </a:r>
            <a:r>
              <a:rPr lang="ru-RU" sz="2600" dirty="0" err="1" smtClean="0">
                <a:effectLst/>
              </a:rPr>
              <a:t>иррадиирующие</a:t>
            </a:r>
            <a:r>
              <a:rPr lang="ru-RU" sz="2600" dirty="0" smtClean="0">
                <a:effectLst/>
              </a:rPr>
              <a:t> в челюсти, надбровье;</a:t>
            </a:r>
          </a:p>
          <a:p>
            <a:r>
              <a:rPr lang="ru-RU" sz="2600" dirty="0" smtClean="0">
                <a:effectLst/>
              </a:rPr>
              <a:t>Тошнота, рвота;</a:t>
            </a:r>
          </a:p>
          <a:p>
            <a:r>
              <a:rPr lang="ru-RU" sz="2600" dirty="0" smtClean="0">
                <a:effectLst/>
              </a:rPr>
              <a:t>Резкое снижение зрения;</a:t>
            </a:r>
          </a:p>
          <a:p>
            <a:r>
              <a:rPr lang="ru-RU" sz="2600" dirty="0" smtClean="0">
                <a:effectLst/>
              </a:rPr>
              <a:t>Слезотечение, покраснение глаза, диффузное помутнение роговицы, расширение зрачка;</a:t>
            </a:r>
          </a:p>
          <a:p>
            <a:r>
              <a:rPr lang="ru-RU" sz="2600" dirty="0" smtClean="0">
                <a:effectLst/>
              </a:rPr>
              <a:t>Внутриглазная гипертензия (глазное яблоко твёрдое на ощупь).</a:t>
            </a:r>
          </a:p>
          <a:p>
            <a:endParaRPr lang="ru-RU" sz="2800" dirty="0">
              <a:effectLst/>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211960" y="3717032"/>
            <a:ext cx="4667672" cy="140362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98510270"/>
      </p:ext>
    </p:extLst>
  </p:cSld>
  <p:clrMapOvr>
    <a:masterClrMapping/>
  </p:clrMapOvr>
  <p:transition spd="med">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приступ глаукомы.</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600" b="1" dirty="0" smtClean="0">
                <a:effectLst/>
              </a:rPr>
              <a:t>Неотложная помощь.</a:t>
            </a:r>
          </a:p>
          <a:p>
            <a:r>
              <a:rPr lang="ru-RU" sz="2800" dirty="0" smtClean="0">
                <a:effectLst/>
              </a:rPr>
              <a:t>В глаз трижды с интервалом в 10 минут закапать 1% раствор </a:t>
            </a:r>
            <a:r>
              <a:rPr lang="ru-RU" sz="2800" b="1" dirty="0" smtClean="0">
                <a:effectLst/>
              </a:rPr>
              <a:t>пилокарпин</a:t>
            </a:r>
            <a:r>
              <a:rPr lang="ru-RU" sz="2800" dirty="0" smtClean="0">
                <a:effectLst/>
              </a:rPr>
              <a:t>а;</a:t>
            </a:r>
          </a:p>
          <a:p>
            <a:r>
              <a:rPr lang="ru-RU" sz="2800" dirty="0" smtClean="0">
                <a:effectLst/>
              </a:rPr>
              <a:t>Анальгезия (</a:t>
            </a:r>
            <a:r>
              <a:rPr lang="ru-RU" sz="2800" b="1" dirty="0" smtClean="0">
                <a:effectLst/>
              </a:rPr>
              <a:t>НПВС</a:t>
            </a:r>
            <a:r>
              <a:rPr lang="ru-RU" sz="2800" dirty="0" smtClean="0">
                <a:effectLst/>
              </a:rPr>
              <a:t> или наркотические анальгетики – </a:t>
            </a:r>
            <a:r>
              <a:rPr lang="ru-RU" sz="2800" b="1" dirty="0" err="1" smtClean="0">
                <a:effectLst/>
              </a:rPr>
              <a:t>промедол</a:t>
            </a:r>
            <a:r>
              <a:rPr lang="ru-RU" sz="2800" b="1" dirty="0" smtClean="0">
                <a:effectLst/>
              </a:rPr>
              <a:t> </a:t>
            </a:r>
            <a:r>
              <a:rPr lang="ru-RU" sz="2800" dirty="0" smtClean="0">
                <a:effectLst/>
              </a:rPr>
              <a:t>– если нет затруднений в дифференциальной диагностике с «острым животом»);</a:t>
            </a:r>
          </a:p>
          <a:p>
            <a:r>
              <a:rPr lang="ru-RU" sz="2800" dirty="0" smtClean="0">
                <a:effectLst/>
              </a:rPr>
              <a:t>2 – 4 мл </a:t>
            </a:r>
            <a:r>
              <a:rPr lang="ru-RU" sz="2800" b="1" dirty="0" smtClean="0">
                <a:effectLst/>
              </a:rPr>
              <a:t>лазикса</a:t>
            </a:r>
            <a:r>
              <a:rPr lang="ru-RU" sz="2800" dirty="0" smtClean="0">
                <a:effectLst/>
              </a:rPr>
              <a:t> в/в;</a:t>
            </a:r>
          </a:p>
          <a:p>
            <a:r>
              <a:rPr lang="ru-RU" sz="2800" dirty="0" smtClean="0">
                <a:effectLst/>
              </a:rPr>
              <a:t>Срочная транспортировка в офтальмологический стационар на носилках.</a:t>
            </a:r>
            <a:endParaRPr lang="ru-RU" sz="2800" dirty="0">
              <a:effectLst/>
            </a:endParaRPr>
          </a:p>
        </p:txBody>
      </p:sp>
    </p:spTree>
    <p:extLst>
      <p:ext uri="{BB962C8B-B14F-4D97-AF65-F5344CB8AC3E}">
        <p14:creationId xmlns:p14="http://schemas.microsoft.com/office/powerpoint/2010/main" xmlns="" val="3533906551"/>
      </p:ext>
    </p:extLst>
  </p:cSld>
  <p:clrMapOvr>
    <a:masterClrMapping/>
  </p:clrMapOvr>
  <p:transition spd="med">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250706"/>
          </a:xfrm>
        </p:spPr>
        <p:txBody>
          <a:bodyPr/>
          <a:lstStyle/>
          <a:p>
            <a:r>
              <a:rPr lang="ru-RU" sz="6000" dirty="0" smtClean="0"/>
              <a:t>Неотложные состояния при ЛОР патологии.</a:t>
            </a:r>
            <a:endParaRPr lang="ru-RU" sz="6000" dirty="0"/>
          </a:p>
        </p:txBody>
      </p:sp>
    </p:spTree>
    <p:extLst>
      <p:ext uri="{BB962C8B-B14F-4D97-AF65-F5344CB8AC3E}">
        <p14:creationId xmlns:p14="http://schemas.microsoft.com/office/powerpoint/2010/main" xmlns="" val="2811688248"/>
      </p:ext>
    </p:extLst>
  </p:cSld>
  <p:clrMapOvr>
    <a:masterClrMapping/>
  </p:clrMapOvr>
  <p:transition spd="med">
    <p:fad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паратонзиллит.</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800" dirty="0" smtClean="0">
                <a:effectLst/>
              </a:rPr>
              <a:t>Воспалительный процесс, развивающийся в окружающей нёбную миндалину </a:t>
            </a:r>
            <a:r>
              <a:rPr lang="ru-RU" sz="2800" dirty="0" err="1" smtClean="0">
                <a:effectLst/>
              </a:rPr>
              <a:t>паратонзиллярной</a:t>
            </a:r>
            <a:r>
              <a:rPr lang="ru-RU" sz="2800" dirty="0" smtClean="0">
                <a:effectLst/>
              </a:rPr>
              <a:t> клетчатке.</a:t>
            </a:r>
          </a:p>
          <a:p>
            <a:pPr marL="0" indent="0">
              <a:buNone/>
            </a:pPr>
            <a:r>
              <a:rPr lang="ru-RU" sz="2800" dirty="0">
                <a:effectLst/>
              </a:rPr>
              <a:t>	</a:t>
            </a:r>
            <a:r>
              <a:rPr lang="ru-RU" sz="2800" dirty="0" smtClean="0">
                <a:effectLst/>
              </a:rPr>
              <a:t>Различают отёчную, инфильтративную и </a:t>
            </a:r>
            <a:r>
              <a:rPr lang="ru-RU" sz="2800" dirty="0" err="1" smtClean="0">
                <a:effectLst/>
              </a:rPr>
              <a:t>абсцедирующую</a:t>
            </a:r>
            <a:r>
              <a:rPr lang="ru-RU" sz="2800" dirty="0" smtClean="0">
                <a:effectLst/>
              </a:rPr>
              <a:t> формы паратонзиллита. Каждая из этих форм может существовать отдельно либо являться лишь стадией, фазой, которая затем переходит в другую.</a:t>
            </a:r>
          </a:p>
          <a:p>
            <a:pPr marL="0" indent="0">
              <a:buNone/>
            </a:pPr>
            <a:endParaRPr lang="ru-RU" sz="2800" dirty="0">
              <a:effectLst/>
            </a:endParaRPr>
          </a:p>
          <a:p>
            <a:pPr marL="0" indent="0">
              <a:buNone/>
            </a:pPr>
            <a:r>
              <a:rPr lang="ru-RU" sz="2800" dirty="0" smtClean="0">
                <a:effectLst/>
              </a:rPr>
              <a:t>Диагноз </a:t>
            </a:r>
            <a:r>
              <a:rPr lang="ru-RU" sz="2800" u="sng" dirty="0" smtClean="0">
                <a:effectLst/>
              </a:rPr>
              <a:t>«</a:t>
            </a:r>
            <a:r>
              <a:rPr lang="ru-RU" sz="2800" u="sng" dirty="0" err="1" smtClean="0">
                <a:effectLst/>
              </a:rPr>
              <a:t>паратонзиллярный</a:t>
            </a:r>
            <a:r>
              <a:rPr lang="ru-RU" sz="2800" u="sng" dirty="0" smtClean="0">
                <a:effectLst/>
              </a:rPr>
              <a:t> абсцесс» </a:t>
            </a:r>
            <a:r>
              <a:rPr lang="ru-RU" sz="2800" dirty="0" err="1" smtClean="0">
                <a:effectLst/>
              </a:rPr>
              <a:t>пра</a:t>
            </a:r>
            <a:r>
              <a:rPr lang="ru-RU" sz="2800" dirty="0" smtClean="0">
                <a:effectLst/>
              </a:rPr>
              <a:t>-</a:t>
            </a:r>
          </a:p>
          <a:p>
            <a:pPr marL="0" indent="0">
              <a:buNone/>
            </a:pPr>
            <a:r>
              <a:rPr lang="ru-RU" sz="2800" dirty="0" err="1">
                <a:effectLst/>
              </a:rPr>
              <a:t>в</a:t>
            </a:r>
            <a:r>
              <a:rPr lang="ru-RU" sz="2800" dirty="0" err="1" smtClean="0">
                <a:effectLst/>
              </a:rPr>
              <a:t>омерен</a:t>
            </a:r>
            <a:r>
              <a:rPr lang="ru-RU" sz="2800" dirty="0" smtClean="0">
                <a:effectLst/>
              </a:rPr>
              <a:t> лишь для конечной стадии </a:t>
            </a:r>
            <a:r>
              <a:rPr lang="ru-RU" sz="2800" dirty="0" err="1" smtClean="0">
                <a:effectLst/>
              </a:rPr>
              <a:t>пато</a:t>
            </a:r>
            <a:r>
              <a:rPr lang="ru-RU" sz="2800" dirty="0" smtClean="0">
                <a:effectLst/>
              </a:rPr>
              <a:t>-</a:t>
            </a:r>
          </a:p>
          <a:p>
            <a:pPr marL="0" indent="0">
              <a:buNone/>
            </a:pPr>
            <a:r>
              <a:rPr lang="ru-RU" sz="2800" dirty="0">
                <a:effectLst/>
              </a:rPr>
              <a:t>л</a:t>
            </a:r>
            <a:r>
              <a:rPr lang="ru-RU" sz="2800" dirty="0" smtClean="0">
                <a:effectLst/>
              </a:rPr>
              <a:t>огического процесса, сопровождающейся</a:t>
            </a:r>
          </a:p>
          <a:p>
            <a:pPr marL="0" indent="0">
              <a:buNone/>
            </a:pPr>
            <a:r>
              <a:rPr lang="ru-RU" sz="2800" dirty="0">
                <a:effectLst/>
              </a:rPr>
              <a:t>н</a:t>
            </a:r>
            <a:r>
              <a:rPr lang="ru-RU" sz="2800" dirty="0" smtClean="0">
                <a:effectLst/>
              </a:rPr>
              <a:t>агноением.</a:t>
            </a:r>
            <a:endParaRPr lang="ru-RU" sz="2800" dirty="0">
              <a:effectLst/>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88224" y="3933056"/>
            <a:ext cx="2448272" cy="28083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36709153"/>
      </p:ext>
    </p:extLst>
  </p:cSld>
  <p:clrMapOvr>
    <a:masterClrMapping/>
  </p:clrMapOvr>
  <p:transition spd="med">
    <p:fade/>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паратонзиллит.</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100" b="1" dirty="0">
                <a:effectLst/>
              </a:rPr>
              <a:t>По локализации </a:t>
            </a:r>
            <a:r>
              <a:rPr lang="ru-RU" sz="2100" b="1" dirty="0" err="1">
                <a:effectLst/>
              </a:rPr>
              <a:t>паратонзиллярные</a:t>
            </a:r>
            <a:r>
              <a:rPr lang="ru-RU" sz="2100" b="1" dirty="0">
                <a:effectLst/>
              </a:rPr>
              <a:t> абсцессы делятся на следующие категории</a:t>
            </a:r>
            <a:r>
              <a:rPr lang="ru-RU" sz="2100" dirty="0">
                <a:effectLst/>
              </a:rPr>
              <a:t>: </a:t>
            </a:r>
            <a:endParaRPr lang="ru-RU" sz="2100" dirty="0" smtClean="0">
              <a:effectLst/>
            </a:endParaRPr>
          </a:p>
          <a:p>
            <a:r>
              <a:rPr lang="ru-RU" sz="2100" b="1" dirty="0" smtClean="0">
                <a:effectLst/>
              </a:rPr>
              <a:t>Задний </a:t>
            </a:r>
            <a:r>
              <a:rPr lang="ru-RU" sz="2100" b="1" dirty="0" err="1">
                <a:effectLst/>
              </a:rPr>
              <a:t>паратонзиллярный</a:t>
            </a:r>
            <a:r>
              <a:rPr lang="ru-RU" sz="2100" b="1" dirty="0">
                <a:effectLst/>
              </a:rPr>
              <a:t> абсцесс </a:t>
            </a:r>
            <a:r>
              <a:rPr lang="ru-RU" sz="2100" dirty="0">
                <a:effectLst/>
              </a:rPr>
              <a:t>локализуется позади миндалины, между ней и небно-глоточной дужкой. На первых этапах при самостоятельном осмотре заметить его трудно. Выпячивание стенки скрыто за воспаленной лимфатической тканью миндалины. </a:t>
            </a:r>
            <a:endParaRPr lang="ru-RU" sz="2100" dirty="0" smtClean="0">
              <a:effectLst/>
            </a:endParaRPr>
          </a:p>
          <a:p>
            <a:r>
              <a:rPr lang="ru-RU" sz="2100" b="1" dirty="0" smtClean="0">
                <a:effectLst/>
              </a:rPr>
              <a:t>Нижний </a:t>
            </a:r>
            <a:r>
              <a:rPr lang="ru-RU" sz="2100" b="1" dirty="0" err="1">
                <a:effectLst/>
              </a:rPr>
              <a:t>паратонзиллярный</a:t>
            </a:r>
            <a:r>
              <a:rPr lang="ru-RU" sz="2100" b="1" dirty="0">
                <a:effectLst/>
              </a:rPr>
              <a:t> абсцесс </a:t>
            </a:r>
            <a:r>
              <a:rPr lang="ru-RU" sz="2100" dirty="0">
                <a:effectLst/>
              </a:rPr>
              <a:t>локализуется под миндалиной. Он лучше заметен при осмотре ротовой полости и полости глотки. Кроме того абсцесс под миндалиной легче прощупать при пальпации шеи. </a:t>
            </a:r>
            <a:endParaRPr lang="ru-RU" sz="2100" dirty="0" smtClean="0">
              <a:effectLst/>
            </a:endParaRPr>
          </a:p>
          <a:p>
            <a:r>
              <a:rPr lang="ru-RU" sz="2100" b="1" dirty="0" smtClean="0">
                <a:effectLst/>
              </a:rPr>
              <a:t>Передний </a:t>
            </a:r>
            <a:r>
              <a:rPr lang="ru-RU" sz="2100" b="1" dirty="0" err="1">
                <a:effectLst/>
              </a:rPr>
              <a:t>паратонзиллярный</a:t>
            </a:r>
            <a:r>
              <a:rPr lang="ru-RU" sz="2100" b="1" dirty="0">
                <a:effectLst/>
              </a:rPr>
              <a:t> абсцесс </a:t>
            </a:r>
            <a:r>
              <a:rPr lang="ru-RU" sz="2100" dirty="0">
                <a:effectLst/>
              </a:rPr>
              <a:t>локализуется спереди относительно миндалины, иногда выпячиваясь в ротовую полость. Он наиболее легко диагностируется и наиболее доступен в случае хирургического лечения. </a:t>
            </a:r>
            <a:endParaRPr lang="ru-RU" sz="2100" dirty="0" smtClean="0">
              <a:effectLst/>
            </a:endParaRPr>
          </a:p>
          <a:p>
            <a:r>
              <a:rPr lang="ru-RU" sz="2100" b="1" dirty="0" smtClean="0">
                <a:effectLst/>
              </a:rPr>
              <a:t>Наружный </a:t>
            </a:r>
            <a:r>
              <a:rPr lang="ru-RU" sz="2100" b="1" dirty="0" err="1">
                <a:effectLst/>
              </a:rPr>
              <a:t>паратонзиллярный</a:t>
            </a:r>
            <a:r>
              <a:rPr lang="ru-RU" sz="2100" b="1" dirty="0">
                <a:effectLst/>
              </a:rPr>
              <a:t> абсцесс</a:t>
            </a:r>
            <a:r>
              <a:rPr lang="ru-RU" sz="2100" dirty="0">
                <a:effectLst/>
              </a:rPr>
              <a:t> располагается, как бы, под миндалиной. Из-за этого она сильно выпячивается в глотку при осмотре, а обнаружить патологическую полость с гноем труднее. Данный вид абсцессов возникает реже всего.</a:t>
            </a:r>
            <a:r>
              <a:rPr lang="ru-RU" sz="2100" dirty="0"/>
              <a:t/>
            </a:r>
            <a:br>
              <a:rPr lang="ru-RU" sz="2100" dirty="0"/>
            </a:br>
            <a:r>
              <a:rPr lang="ru-RU" sz="2800" dirty="0"/>
              <a:t/>
            </a:r>
            <a:br>
              <a:rPr lang="ru-RU" sz="2800" dirty="0"/>
            </a:br>
            <a:endParaRPr lang="ru-RU" sz="2800" dirty="0">
              <a:effectLst/>
            </a:endParaRPr>
          </a:p>
        </p:txBody>
      </p:sp>
    </p:spTree>
    <p:extLst>
      <p:ext uri="{BB962C8B-B14F-4D97-AF65-F5344CB8AC3E}">
        <p14:creationId xmlns:p14="http://schemas.microsoft.com/office/powerpoint/2010/main" xmlns="" val="859914291"/>
      </p:ext>
    </p:extLst>
  </p:cSld>
  <p:clrMapOvr>
    <a:masterClrMapping/>
  </p:clrMapOvr>
  <p:transition spd="med">
    <p:fad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паратонзиллит.</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000" b="1" dirty="0" smtClean="0">
                <a:effectLst/>
              </a:rPr>
              <a:t>Клиника.</a:t>
            </a:r>
          </a:p>
          <a:p>
            <a:r>
              <a:rPr lang="ru-RU" sz="2000" dirty="0" smtClean="0">
                <a:effectLst/>
              </a:rPr>
              <a:t>Появление резкой, чаще односторонней, боли в горле при глотании. Боль в дальнейшем становится постоянной и усиливается при попытке проглотить слюну. Часто </a:t>
            </a:r>
            <a:r>
              <a:rPr lang="ru-RU" sz="2000" dirty="0" err="1" smtClean="0">
                <a:effectLst/>
              </a:rPr>
              <a:t>иррадиирует</a:t>
            </a:r>
            <a:r>
              <a:rPr lang="ru-RU" sz="2000" dirty="0" smtClean="0">
                <a:effectLst/>
              </a:rPr>
              <a:t> в ухо.;</a:t>
            </a:r>
          </a:p>
          <a:p>
            <a:r>
              <a:rPr lang="ru-RU" sz="2000" dirty="0" smtClean="0">
                <a:effectLst/>
              </a:rPr>
              <a:t>Состояние больного тяжёлое и непрерывно ухудшается;</a:t>
            </a:r>
          </a:p>
          <a:p>
            <a:r>
              <a:rPr lang="ru-RU" sz="2000" dirty="0" smtClean="0">
                <a:effectLst/>
              </a:rPr>
              <a:t>Головная боль, слабость, ↑ температура тела до 39˚С;</a:t>
            </a:r>
          </a:p>
          <a:p>
            <a:r>
              <a:rPr lang="ru-RU" sz="2000" dirty="0" smtClean="0">
                <a:effectLst/>
              </a:rPr>
              <a:t>Больной с трудом открывает рот, держит голову неподвижно, наклонив в больную сторону;</a:t>
            </a:r>
          </a:p>
          <a:p>
            <a:r>
              <a:rPr lang="ru-RU" sz="2000" dirty="0" smtClean="0">
                <a:effectLst/>
              </a:rPr>
              <a:t>Появление тризма жевательной мускулатуры на стороне поражения свидетельствует о формировании </a:t>
            </a:r>
            <a:r>
              <a:rPr lang="ru-RU" sz="2000" dirty="0" err="1" smtClean="0">
                <a:effectLst/>
              </a:rPr>
              <a:t>паратонзиллярного</a:t>
            </a:r>
            <a:r>
              <a:rPr lang="ru-RU" sz="2000" dirty="0" smtClean="0">
                <a:effectLst/>
              </a:rPr>
              <a:t> абсцесса;</a:t>
            </a:r>
          </a:p>
          <a:p>
            <a:r>
              <a:rPr lang="ru-RU" sz="2000" dirty="0" smtClean="0">
                <a:effectLst/>
              </a:rPr>
              <a:t>Увеличиваются шейные и подчелюстные лимфатические узлы;</a:t>
            </a:r>
          </a:p>
          <a:p>
            <a:r>
              <a:rPr lang="ru-RU" sz="2000" dirty="0" smtClean="0">
                <a:effectLst/>
              </a:rPr>
              <a:t>Из-за отёка мягкого нёба голос становится гнусавым, возможно затруднение дыхания;</a:t>
            </a:r>
          </a:p>
          <a:p>
            <a:r>
              <a:rPr lang="ru-RU" sz="2000" dirty="0" smtClean="0">
                <a:effectLst/>
              </a:rPr>
              <a:t>При фарингоскопии – </a:t>
            </a:r>
            <a:r>
              <a:rPr lang="ru-RU" sz="2000" dirty="0" err="1" smtClean="0">
                <a:effectLst/>
              </a:rPr>
              <a:t>ассиметрия</a:t>
            </a:r>
            <a:r>
              <a:rPr lang="ru-RU" sz="2000" dirty="0" smtClean="0">
                <a:effectLst/>
              </a:rPr>
              <a:t> зева за счёт резкого выпячивания поражённой </a:t>
            </a:r>
            <a:r>
              <a:rPr lang="ru-RU" sz="2000" dirty="0" err="1" smtClean="0">
                <a:effectLst/>
              </a:rPr>
              <a:t>паратонзиллярной</a:t>
            </a:r>
            <a:r>
              <a:rPr lang="ru-RU" sz="2000" dirty="0" smtClean="0">
                <a:effectLst/>
              </a:rPr>
              <a:t> области, смещение язычка в противоположную сторону, гиперемия и отёк слизистой на стороне поражения.</a:t>
            </a:r>
            <a:r>
              <a:rPr lang="ru-RU" sz="2800" dirty="0"/>
              <a:t/>
            </a:r>
            <a:br>
              <a:rPr lang="ru-RU" sz="2800" dirty="0"/>
            </a:br>
            <a:endParaRPr lang="ru-RU" sz="2800" dirty="0">
              <a:effectLst/>
            </a:endParaRPr>
          </a:p>
        </p:txBody>
      </p:sp>
    </p:spTree>
    <p:extLst>
      <p:ext uri="{BB962C8B-B14F-4D97-AF65-F5344CB8AC3E}">
        <p14:creationId xmlns:p14="http://schemas.microsoft.com/office/powerpoint/2010/main" xmlns="" val="1809733450"/>
      </p:ext>
    </p:extLst>
  </p:cSld>
  <p:clrMapOvr>
    <a:masterClrMapping/>
  </p:clrMapOvr>
  <p:transition spd="med">
    <p:fad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Острый паратонзиллит.</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400" b="1" dirty="0" smtClean="0">
                <a:effectLst/>
              </a:rPr>
              <a:t>Неотложная помощь.</a:t>
            </a:r>
          </a:p>
          <a:p>
            <a:r>
              <a:rPr lang="ru-RU" sz="2400" dirty="0" smtClean="0">
                <a:effectLst/>
              </a:rPr>
              <a:t>50% раствор </a:t>
            </a:r>
            <a:r>
              <a:rPr lang="ru-RU" sz="2400" b="1" dirty="0" smtClean="0">
                <a:effectLst/>
              </a:rPr>
              <a:t>анальгина</a:t>
            </a:r>
            <a:r>
              <a:rPr lang="ru-RU" sz="2400" dirty="0" smtClean="0">
                <a:effectLst/>
              </a:rPr>
              <a:t> 2 мл + 1% раствор </a:t>
            </a:r>
            <a:r>
              <a:rPr lang="ru-RU" sz="2400" b="1" dirty="0" smtClean="0">
                <a:effectLst/>
              </a:rPr>
              <a:t>димедрола</a:t>
            </a:r>
            <a:r>
              <a:rPr lang="ru-RU" sz="2400" dirty="0" smtClean="0">
                <a:effectLst/>
              </a:rPr>
              <a:t> 1 мл в/м;</a:t>
            </a:r>
          </a:p>
          <a:p>
            <a:r>
              <a:rPr lang="ru-RU" sz="2400" dirty="0" err="1" smtClean="0">
                <a:effectLst/>
              </a:rPr>
              <a:t>Инфузионная</a:t>
            </a:r>
            <a:r>
              <a:rPr lang="ru-RU" sz="2400" dirty="0" smtClean="0">
                <a:effectLst/>
              </a:rPr>
              <a:t> терапия: 5% р-р </a:t>
            </a:r>
            <a:r>
              <a:rPr lang="ru-RU" sz="2400" b="1" dirty="0" smtClean="0">
                <a:effectLst/>
              </a:rPr>
              <a:t>глюкозы</a:t>
            </a:r>
            <a:r>
              <a:rPr lang="ru-RU" sz="2400" dirty="0" smtClean="0">
                <a:effectLst/>
              </a:rPr>
              <a:t> или 0,9% </a:t>
            </a:r>
            <a:r>
              <a:rPr lang="ru-RU" sz="2400" b="1" dirty="0" smtClean="0">
                <a:effectLst/>
              </a:rPr>
              <a:t>физиологический р-</a:t>
            </a:r>
            <a:r>
              <a:rPr lang="ru-RU" sz="2400" b="1" dirty="0" err="1" smtClean="0">
                <a:effectLst/>
              </a:rPr>
              <a:t>ра</a:t>
            </a:r>
            <a:r>
              <a:rPr lang="ru-RU" sz="2400" b="1" dirty="0" smtClean="0">
                <a:effectLst/>
              </a:rPr>
              <a:t> </a:t>
            </a:r>
            <a:r>
              <a:rPr lang="ru-RU" sz="2400" dirty="0" smtClean="0">
                <a:effectLst/>
              </a:rPr>
              <a:t>200 – 400 мл в/в-кап;</a:t>
            </a:r>
          </a:p>
          <a:p>
            <a:r>
              <a:rPr lang="ru-RU" sz="2400" dirty="0" smtClean="0">
                <a:effectLst/>
              </a:rPr>
              <a:t>Глюкокортикоидные гормоны: </a:t>
            </a:r>
            <a:r>
              <a:rPr lang="ru-RU" sz="2400" b="1" dirty="0" smtClean="0">
                <a:effectLst/>
              </a:rPr>
              <a:t>преднизолон</a:t>
            </a:r>
            <a:r>
              <a:rPr lang="ru-RU" sz="2400" dirty="0" smtClean="0">
                <a:effectLst/>
              </a:rPr>
              <a:t> до 120 мг в/в;</a:t>
            </a:r>
          </a:p>
          <a:p>
            <a:r>
              <a:rPr lang="ru-RU" sz="2400" b="1" dirty="0" smtClean="0">
                <a:effectLst/>
              </a:rPr>
              <a:t>Лазикс</a:t>
            </a:r>
            <a:r>
              <a:rPr lang="ru-RU" sz="2400" dirty="0" smtClean="0">
                <a:effectLst/>
              </a:rPr>
              <a:t> 1%  4 мл в/в;</a:t>
            </a:r>
          </a:p>
          <a:p>
            <a:r>
              <a:rPr lang="ru-RU" sz="2400" dirty="0" smtClean="0">
                <a:effectLst/>
              </a:rPr>
              <a:t>При выраженном отёке слизистой и нарастании дых. </a:t>
            </a:r>
            <a:r>
              <a:rPr lang="ru-RU" sz="2400" dirty="0" err="1" smtClean="0">
                <a:effectLst/>
              </a:rPr>
              <a:t>нед-ти</a:t>
            </a:r>
            <a:r>
              <a:rPr lang="ru-RU" sz="2400" dirty="0" smtClean="0">
                <a:effectLst/>
              </a:rPr>
              <a:t> - </a:t>
            </a:r>
            <a:r>
              <a:rPr lang="ru-RU" sz="2400" dirty="0">
                <a:effectLst/>
              </a:rPr>
              <a:t>интубация </a:t>
            </a:r>
            <a:r>
              <a:rPr lang="ru-RU" sz="2400" dirty="0" smtClean="0">
                <a:effectLst/>
              </a:rPr>
              <a:t>трахеи с переводом больного на ИВЛ;</a:t>
            </a:r>
          </a:p>
          <a:p>
            <a:r>
              <a:rPr lang="ru-RU" sz="2400" dirty="0" smtClean="0">
                <a:effectLst/>
              </a:rPr>
              <a:t>При невозможности интубации – </a:t>
            </a:r>
            <a:r>
              <a:rPr lang="ru-RU" sz="2400" dirty="0" err="1" smtClean="0">
                <a:effectLst/>
              </a:rPr>
              <a:t>коникотомия</a:t>
            </a:r>
            <a:r>
              <a:rPr lang="ru-RU" sz="2400" dirty="0" smtClean="0">
                <a:effectLst/>
              </a:rPr>
              <a:t> или </a:t>
            </a:r>
            <a:r>
              <a:rPr lang="ru-RU" sz="2400" dirty="0" err="1" smtClean="0">
                <a:effectLst/>
              </a:rPr>
              <a:t>коникопункция</a:t>
            </a:r>
            <a:r>
              <a:rPr lang="ru-RU" sz="2400" dirty="0" smtClean="0">
                <a:effectLst/>
              </a:rPr>
              <a:t>;</a:t>
            </a:r>
          </a:p>
          <a:p>
            <a:r>
              <a:rPr lang="ru-RU" sz="2400" dirty="0" smtClean="0">
                <a:effectLst/>
              </a:rPr>
              <a:t>Транспортировка в ЛОР стационар на носилках с приподнятым головным концом для последующего хирургического вскрытия абсцесса.</a:t>
            </a:r>
            <a:r>
              <a:rPr lang="ru-RU" sz="2600" dirty="0"/>
              <a:t/>
            </a:r>
            <a:br>
              <a:rPr lang="ru-RU" sz="2600" dirty="0"/>
            </a:br>
            <a:endParaRPr lang="ru-RU" sz="2600" dirty="0">
              <a:effectLst/>
            </a:endParaRPr>
          </a:p>
        </p:txBody>
      </p:sp>
    </p:spTree>
    <p:extLst>
      <p:ext uri="{BB962C8B-B14F-4D97-AF65-F5344CB8AC3E}">
        <p14:creationId xmlns:p14="http://schemas.microsoft.com/office/powerpoint/2010/main" xmlns="" val="3904070125"/>
      </p:ext>
    </p:extLst>
  </p:cSld>
  <p:clrMapOvr>
    <a:masterClrMapping/>
  </p:clrMapOvr>
  <p:transition spd="med">
    <p:fad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Заглоточный абсцесс.</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600" dirty="0" smtClean="0">
                <a:effectLst/>
              </a:rPr>
              <a:t>Гнойное воспаление лимфатических узлов и рыхлой клетчатки между фасцией глоточной мускулатуры, на которой располагается слизистая оболочка глотки, и </a:t>
            </a:r>
            <a:r>
              <a:rPr lang="ru-RU" sz="2600" dirty="0" err="1" smtClean="0">
                <a:effectLst/>
              </a:rPr>
              <a:t>предпозвоночной</a:t>
            </a:r>
            <a:r>
              <a:rPr lang="ru-RU" sz="2600" dirty="0" smtClean="0">
                <a:effectLst/>
              </a:rPr>
              <a:t> фасцией.</a:t>
            </a:r>
            <a:r>
              <a:rPr lang="ru-RU" sz="2600" dirty="0"/>
              <a:t/>
            </a:r>
            <a:br>
              <a:rPr lang="ru-RU" sz="2600" dirty="0"/>
            </a:br>
            <a:endParaRPr lang="ru-RU" sz="2600" dirty="0">
              <a:effectLst/>
            </a:endParaRPr>
          </a:p>
        </p:txBody>
      </p:sp>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2943800"/>
            <a:ext cx="4003204" cy="356542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6142" y="2943799"/>
            <a:ext cx="4305858" cy="359176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57654828"/>
      </p:ext>
    </p:extLst>
  </p:cSld>
  <p:clrMapOvr>
    <a:masterClrMapping/>
  </p:clrMapOvr>
  <p:transition spd="med">
    <p:fad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Заглоточный абсцесс.</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buNone/>
            </a:pPr>
            <a:r>
              <a:rPr lang="ru-RU" sz="2600" dirty="0" smtClean="0">
                <a:effectLst/>
              </a:rPr>
              <a:t>	Заболевание встречается почти исключительно в детском возрасте (до 5 лет), поскольку с возрастом </a:t>
            </a:r>
            <a:r>
              <a:rPr lang="ru-RU" sz="2600" dirty="0" err="1" smtClean="0">
                <a:effectLst/>
              </a:rPr>
              <a:t>предпозвоночные</a:t>
            </a:r>
            <a:r>
              <a:rPr lang="ru-RU" sz="2600" dirty="0" smtClean="0">
                <a:effectLst/>
              </a:rPr>
              <a:t> лимфоузлы исчезают.</a:t>
            </a:r>
          </a:p>
          <a:p>
            <a:pPr marL="0" indent="0">
              <a:buNone/>
            </a:pPr>
            <a:endParaRPr lang="ru-RU" sz="2600" dirty="0" smtClean="0">
              <a:effectLst/>
            </a:endParaRPr>
          </a:p>
          <a:p>
            <a:pPr marL="0" indent="0">
              <a:buNone/>
            </a:pPr>
            <a:r>
              <a:rPr lang="ru-RU" sz="2600" dirty="0">
                <a:effectLst/>
              </a:rPr>
              <a:t>	</a:t>
            </a:r>
            <a:r>
              <a:rPr lang="ru-RU" sz="2600" dirty="0" smtClean="0">
                <a:effectLst/>
              </a:rPr>
              <a:t>Инфицирование происходит по лимфатическим путям со стороны воспалительных очагов, локализующихся в задних отделах полости носа (ринит, </a:t>
            </a:r>
            <a:r>
              <a:rPr lang="ru-RU" sz="2600" dirty="0" err="1" smtClean="0">
                <a:effectLst/>
              </a:rPr>
              <a:t>аденоидит</a:t>
            </a:r>
            <a:r>
              <a:rPr lang="ru-RU" sz="2600" dirty="0" smtClean="0">
                <a:effectLst/>
              </a:rPr>
              <a:t>), а также при детских инфекциях и гриппе. Также заболевание может возникнуть из-за кариеса зубов, травмы задней стенки глотки.</a:t>
            </a:r>
          </a:p>
          <a:p>
            <a:pPr marL="0" indent="0">
              <a:buNone/>
            </a:pPr>
            <a:endParaRPr lang="ru-RU" sz="2600" dirty="0" smtClean="0">
              <a:effectLst/>
            </a:endParaRPr>
          </a:p>
          <a:p>
            <a:pPr marL="0" indent="0">
              <a:buNone/>
            </a:pPr>
            <a:r>
              <a:rPr lang="ru-RU" sz="2600" dirty="0">
                <a:effectLst/>
              </a:rPr>
              <a:t>	</a:t>
            </a:r>
            <a:r>
              <a:rPr lang="ru-RU" sz="2600" dirty="0" smtClean="0">
                <a:effectLst/>
              </a:rPr>
              <a:t>У взрослых наблюдаются заглоточные абсцессы специфического характера – «холодные» (при туберкулёзе, сифилисе).</a:t>
            </a:r>
            <a:r>
              <a:rPr lang="ru-RU" sz="2600" dirty="0">
                <a:effectLst/>
              </a:rPr>
              <a:t/>
            </a:r>
            <a:br>
              <a:rPr lang="ru-RU" sz="2600" dirty="0">
                <a:effectLst/>
              </a:rPr>
            </a:br>
            <a:endParaRPr lang="ru-RU" sz="2600" dirty="0">
              <a:effectLst/>
            </a:endParaRPr>
          </a:p>
        </p:txBody>
      </p:sp>
    </p:spTree>
    <p:extLst>
      <p:ext uri="{BB962C8B-B14F-4D97-AF65-F5344CB8AC3E}">
        <p14:creationId xmlns:p14="http://schemas.microsoft.com/office/powerpoint/2010/main" xmlns="" val="2965232092"/>
      </p:ext>
    </p:extLst>
  </p:cSld>
  <p:clrMapOvr>
    <a:masterClrMapping/>
  </p:clrMapOvr>
  <p:transition spd="med">
    <p:fad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Заглоточный абсцесс.</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600" b="1" dirty="0" smtClean="0">
                <a:effectLst/>
              </a:rPr>
              <a:t>Клиника.</a:t>
            </a:r>
            <a:endParaRPr lang="ru-RU" sz="2600" dirty="0">
              <a:effectLst/>
            </a:endParaRPr>
          </a:p>
          <a:p>
            <a:r>
              <a:rPr lang="ru-RU" sz="2600" dirty="0" smtClean="0">
                <a:effectLst/>
              </a:rPr>
              <a:t>Лихорадка до 39˚С, отказ от еды, затруднение глотания;</a:t>
            </a:r>
          </a:p>
          <a:p>
            <a:r>
              <a:rPr lang="ru-RU" sz="2600" dirty="0" smtClean="0">
                <a:effectLst/>
              </a:rPr>
              <a:t>Положение головы вынужденное, с наклоном в больную сторону и кзади, развивается умеренная ригидность затылочных мышц;</a:t>
            </a:r>
          </a:p>
          <a:p>
            <a:r>
              <a:rPr lang="ru-RU" sz="2600" dirty="0" smtClean="0">
                <a:effectLst/>
              </a:rPr>
              <a:t>Нарушение дыхания (инспираторный </a:t>
            </a:r>
            <a:r>
              <a:rPr lang="ru-RU" sz="2600" dirty="0" err="1" smtClean="0">
                <a:effectLst/>
              </a:rPr>
              <a:t>стридор</a:t>
            </a:r>
            <a:r>
              <a:rPr lang="ru-RU" sz="2600" dirty="0" smtClean="0">
                <a:effectLst/>
              </a:rPr>
              <a:t>);</a:t>
            </a:r>
          </a:p>
          <a:p>
            <a:r>
              <a:rPr lang="ru-RU" sz="2600" dirty="0" smtClean="0">
                <a:effectLst/>
              </a:rPr>
              <a:t>При фарингоскопии – гиперемированное выпячивание слизистой оболочки задней стенки глотки округлой или овальной формы, ассиметрично расположенное, нередко флюктуирующее при пальпации;</a:t>
            </a:r>
          </a:p>
          <a:p>
            <a:r>
              <a:rPr lang="ru-RU" sz="2600" dirty="0" smtClean="0">
                <a:effectLst/>
              </a:rPr>
              <a:t>Увеличены и болезненны </a:t>
            </a:r>
            <a:r>
              <a:rPr lang="ru-RU" sz="2600" dirty="0" err="1" smtClean="0">
                <a:effectLst/>
              </a:rPr>
              <a:t>зачелюстные</a:t>
            </a:r>
            <a:r>
              <a:rPr lang="ru-RU" sz="2600" dirty="0" smtClean="0">
                <a:effectLst/>
              </a:rPr>
              <a:t> и верхние боковые шейные лимфатические узлы.</a:t>
            </a:r>
          </a:p>
        </p:txBody>
      </p:sp>
    </p:spTree>
    <p:extLst>
      <p:ext uri="{BB962C8B-B14F-4D97-AF65-F5344CB8AC3E}">
        <p14:creationId xmlns:p14="http://schemas.microsoft.com/office/powerpoint/2010/main" xmlns="" val="3681337846"/>
      </p:ext>
    </p:extLst>
  </p:cSld>
  <p:clrMapOvr>
    <a:masterClrMapping/>
  </p:clrMapOvr>
  <p:transition spd="med">
    <p:fad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Заглоточный абсцесс.</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400" b="1" dirty="0">
                <a:effectLst/>
              </a:rPr>
              <a:t>Неотложная помощь.</a:t>
            </a:r>
          </a:p>
          <a:p>
            <a:r>
              <a:rPr lang="ru-RU" sz="2400" dirty="0">
                <a:effectLst/>
              </a:rPr>
              <a:t>50% раствор </a:t>
            </a:r>
            <a:r>
              <a:rPr lang="ru-RU" sz="2400" b="1" dirty="0">
                <a:effectLst/>
              </a:rPr>
              <a:t>анальгина</a:t>
            </a:r>
            <a:r>
              <a:rPr lang="ru-RU" sz="2400" dirty="0">
                <a:effectLst/>
              </a:rPr>
              <a:t> </a:t>
            </a:r>
            <a:r>
              <a:rPr lang="ru-RU" sz="2400" dirty="0" smtClean="0">
                <a:effectLst/>
              </a:rPr>
              <a:t>0,1 мл/год жизни </a:t>
            </a:r>
            <a:r>
              <a:rPr lang="ru-RU" sz="2400" dirty="0">
                <a:effectLst/>
              </a:rPr>
              <a:t>+ 1% раствор </a:t>
            </a:r>
            <a:r>
              <a:rPr lang="ru-RU" sz="2400" b="1" dirty="0">
                <a:effectLst/>
              </a:rPr>
              <a:t>димедрола</a:t>
            </a:r>
            <a:r>
              <a:rPr lang="ru-RU" sz="2400" dirty="0">
                <a:effectLst/>
              </a:rPr>
              <a:t> </a:t>
            </a:r>
            <a:r>
              <a:rPr lang="ru-RU" sz="2400" dirty="0" smtClean="0">
                <a:effectLst/>
              </a:rPr>
              <a:t>0,1 мл/год жизни </a:t>
            </a:r>
            <a:r>
              <a:rPr lang="ru-RU" sz="2400" dirty="0">
                <a:effectLst/>
              </a:rPr>
              <a:t>в/м;</a:t>
            </a:r>
          </a:p>
          <a:p>
            <a:r>
              <a:rPr lang="ru-RU" sz="2400" dirty="0" err="1">
                <a:effectLst/>
              </a:rPr>
              <a:t>Инфузионная</a:t>
            </a:r>
            <a:r>
              <a:rPr lang="ru-RU" sz="2400" dirty="0">
                <a:effectLst/>
              </a:rPr>
              <a:t> терапия: 5% р-р </a:t>
            </a:r>
            <a:r>
              <a:rPr lang="ru-RU" sz="2400" b="1" dirty="0">
                <a:effectLst/>
              </a:rPr>
              <a:t>глюкозы</a:t>
            </a:r>
            <a:r>
              <a:rPr lang="ru-RU" sz="2400" dirty="0">
                <a:effectLst/>
              </a:rPr>
              <a:t> или 0,9% </a:t>
            </a:r>
            <a:r>
              <a:rPr lang="ru-RU" sz="2400" b="1" dirty="0">
                <a:effectLst/>
              </a:rPr>
              <a:t>физиологический р-</a:t>
            </a:r>
            <a:r>
              <a:rPr lang="ru-RU" sz="2400" b="1" dirty="0" err="1">
                <a:effectLst/>
              </a:rPr>
              <a:t>ра</a:t>
            </a:r>
            <a:r>
              <a:rPr lang="ru-RU" sz="2400" b="1" dirty="0">
                <a:effectLst/>
              </a:rPr>
              <a:t> </a:t>
            </a:r>
            <a:r>
              <a:rPr lang="ru-RU" sz="2400" dirty="0" smtClean="0">
                <a:effectLst/>
              </a:rPr>
              <a:t>200 </a:t>
            </a:r>
            <a:r>
              <a:rPr lang="ru-RU" sz="2400" dirty="0">
                <a:effectLst/>
              </a:rPr>
              <a:t>мл в/в-кап</a:t>
            </a:r>
            <a:r>
              <a:rPr lang="ru-RU" sz="2400" dirty="0" smtClean="0">
                <a:effectLst/>
              </a:rPr>
              <a:t>;</a:t>
            </a:r>
          </a:p>
          <a:p>
            <a:r>
              <a:rPr lang="ru-RU" sz="2400" b="1" dirty="0" smtClean="0">
                <a:effectLst/>
              </a:rPr>
              <a:t>Лазикс</a:t>
            </a:r>
            <a:r>
              <a:rPr lang="ru-RU" sz="2400" dirty="0" smtClean="0">
                <a:effectLst/>
              </a:rPr>
              <a:t> 1% 0,2 мл/кг в/в;</a:t>
            </a:r>
            <a:endParaRPr lang="ru-RU" sz="2400" dirty="0">
              <a:effectLst/>
            </a:endParaRPr>
          </a:p>
          <a:p>
            <a:r>
              <a:rPr lang="ru-RU" sz="2400" dirty="0">
                <a:effectLst/>
              </a:rPr>
              <a:t>Глюкокортикоидные гормоны: </a:t>
            </a:r>
            <a:r>
              <a:rPr lang="ru-RU" sz="2400" b="1" dirty="0">
                <a:effectLst/>
              </a:rPr>
              <a:t>преднизолон</a:t>
            </a:r>
            <a:r>
              <a:rPr lang="ru-RU" sz="2400" dirty="0">
                <a:effectLst/>
              </a:rPr>
              <a:t> </a:t>
            </a:r>
            <a:r>
              <a:rPr lang="ru-RU" sz="2400" dirty="0" smtClean="0">
                <a:effectLst/>
              </a:rPr>
              <a:t> 2 мг/кг </a:t>
            </a:r>
            <a:r>
              <a:rPr lang="ru-RU" sz="2400" dirty="0">
                <a:effectLst/>
              </a:rPr>
              <a:t>в/в;</a:t>
            </a:r>
          </a:p>
          <a:p>
            <a:r>
              <a:rPr lang="ru-RU" sz="2400" dirty="0">
                <a:effectLst/>
              </a:rPr>
              <a:t>При </a:t>
            </a:r>
            <a:r>
              <a:rPr lang="ru-RU" sz="2400" dirty="0" smtClean="0">
                <a:effectLst/>
              </a:rPr>
              <a:t>нарушении дыхания </a:t>
            </a:r>
            <a:r>
              <a:rPr lang="ru-RU" sz="2400" dirty="0">
                <a:effectLst/>
              </a:rPr>
              <a:t>- интубация трахеи с переводом больного на ИВЛ;</a:t>
            </a:r>
          </a:p>
          <a:p>
            <a:r>
              <a:rPr lang="ru-RU" sz="2400" dirty="0">
                <a:effectLst/>
              </a:rPr>
              <a:t>При невозможности интубации – </a:t>
            </a:r>
            <a:r>
              <a:rPr lang="ru-RU" sz="2400" dirty="0" err="1">
                <a:effectLst/>
              </a:rPr>
              <a:t>коникотомия</a:t>
            </a:r>
            <a:r>
              <a:rPr lang="ru-RU" sz="2400" dirty="0">
                <a:effectLst/>
              </a:rPr>
              <a:t> или </a:t>
            </a:r>
            <a:r>
              <a:rPr lang="ru-RU" sz="2400" dirty="0" err="1">
                <a:effectLst/>
              </a:rPr>
              <a:t>коникопункция</a:t>
            </a:r>
            <a:r>
              <a:rPr lang="ru-RU" sz="2400" dirty="0">
                <a:effectLst/>
              </a:rPr>
              <a:t>;</a:t>
            </a:r>
          </a:p>
          <a:p>
            <a:r>
              <a:rPr lang="ru-RU" sz="2400" dirty="0">
                <a:effectLst/>
              </a:rPr>
              <a:t>Транспортировка в ЛОР стационар на носилках с приподнятым головным концом для последующего хирургического вскрытия абсцесса.</a:t>
            </a:r>
            <a:endParaRPr lang="ru-RU" sz="2400" b="1" dirty="0" smtClean="0">
              <a:effectLst/>
            </a:endParaRPr>
          </a:p>
          <a:p>
            <a:pPr marL="0" indent="0">
              <a:buNone/>
            </a:pPr>
            <a:endParaRPr lang="ru-RU" sz="2600" dirty="0" smtClean="0">
              <a:effectLst/>
            </a:endParaRPr>
          </a:p>
        </p:txBody>
      </p:sp>
    </p:spTree>
    <p:extLst>
      <p:ext uri="{BB962C8B-B14F-4D97-AF65-F5344CB8AC3E}">
        <p14:creationId xmlns:p14="http://schemas.microsoft.com/office/powerpoint/2010/main" xmlns="" val="43926352"/>
      </p:ext>
    </p:extLst>
  </p:cSld>
  <p:clrMapOvr>
    <a:masterClrMapping/>
  </p:clrMapOvr>
  <p:transition spd="med">
    <p:fad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74638"/>
            <a:ext cx="8928992" cy="778098"/>
          </a:xfrm>
        </p:spPr>
        <p:txBody>
          <a:bodyPr/>
          <a:lstStyle/>
          <a:p>
            <a:r>
              <a:rPr lang="ru-RU" sz="5400" dirty="0" smtClean="0"/>
              <a:t>Фарингоскопия.</a:t>
            </a:r>
            <a:endParaRPr lang="ru-RU" sz="5400" dirty="0"/>
          </a:p>
        </p:txBody>
      </p:sp>
      <p:sp>
        <p:nvSpPr>
          <p:cNvPr id="3" name="Объект 2"/>
          <p:cNvSpPr>
            <a:spLocks noGrp="1"/>
          </p:cNvSpPr>
          <p:nvPr>
            <p:ph idx="1"/>
          </p:nvPr>
        </p:nvSpPr>
        <p:spPr>
          <a:xfrm>
            <a:off x="107504" y="1052736"/>
            <a:ext cx="8928992" cy="5688632"/>
          </a:xfrm>
        </p:spPr>
        <p:txBody>
          <a:bodyPr/>
          <a:lstStyle/>
          <a:p>
            <a:pPr marL="0" indent="0" algn="ctr">
              <a:buNone/>
            </a:pPr>
            <a:r>
              <a:rPr lang="ru-RU" sz="2800" b="1" dirty="0" smtClean="0">
                <a:effectLst/>
              </a:rPr>
              <a:t>Пример описания в карте вызова.</a:t>
            </a:r>
          </a:p>
          <a:p>
            <a:pPr marL="0" indent="0" algn="ctr">
              <a:buNone/>
            </a:pPr>
            <a:endParaRPr lang="ru-RU" sz="2400" b="1" dirty="0" smtClean="0">
              <a:effectLst/>
            </a:endParaRPr>
          </a:p>
          <a:p>
            <a:pPr marL="0" indent="0">
              <a:buNone/>
            </a:pPr>
            <a:r>
              <a:rPr lang="ru-RU" sz="2800" dirty="0">
                <a:effectLst/>
              </a:rPr>
              <a:t>Зев </a:t>
            </a:r>
            <a:r>
              <a:rPr lang="ru-RU" sz="2800" dirty="0" err="1">
                <a:effectLst/>
              </a:rPr>
              <a:t>негиперемирован</a:t>
            </a:r>
            <a:r>
              <a:rPr lang="ru-RU" sz="2800" dirty="0">
                <a:effectLst/>
              </a:rPr>
              <a:t> (гиперемирован). Нёбные дужки </a:t>
            </a:r>
            <a:r>
              <a:rPr lang="ru-RU" sz="2800" dirty="0" err="1">
                <a:effectLst/>
              </a:rPr>
              <a:t>контурируются</a:t>
            </a:r>
            <a:r>
              <a:rPr lang="ru-RU" sz="2800" dirty="0">
                <a:effectLst/>
              </a:rPr>
              <a:t> (не </a:t>
            </a:r>
            <a:r>
              <a:rPr lang="ru-RU" sz="2800" dirty="0" err="1">
                <a:effectLst/>
              </a:rPr>
              <a:t>контурируются</a:t>
            </a:r>
            <a:r>
              <a:rPr lang="ru-RU" sz="2800" dirty="0">
                <a:effectLst/>
              </a:rPr>
              <a:t>), розового цвета, нёбные миндалины не увеличены (увеличены), лакуны не расширены (расширены), патологического содержимого в лакунах нет (в лакунах гнойные пробки). Поверхность миндалин гладкая (рыхлая). Задняя стенка глотки влажная, розового цвета (гиперемирована), лимфоидные гранулы гипертрофированы (атрофированы). Региональные лимфоузлы (подчелюстные, шейные, </a:t>
            </a:r>
            <a:r>
              <a:rPr lang="ru-RU" sz="2800" dirty="0" err="1">
                <a:effectLst/>
              </a:rPr>
              <a:t>углочелюстные</a:t>
            </a:r>
            <a:r>
              <a:rPr lang="ru-RU" sz="2800" dirty="0">
                <a:effectLst/>
              </a:rPr>
              <a:t>) не увеличены (увеличены), безболезненные (болезненные)</a:t>
            </a:r>
            <a:r>
              <a:rPr lang="ru-RU" sz="2800" dirty="0"/>
              <a:t>.</a:t>
            </a:r>
            <a:endParaRPr lang="ru-RU" sz="2600" dirty="0" smtClean="0">
              <a:effectLst/>
            </a:endParaRPr>
          </a:p>
        </p:txBody>
      </p:sp>
    </p:spTree>
    <p:extLst>
      <p:ext uri="{BB962C8B-B14F-4D97-AF65-F5344CB8AC3E}">
        <p14:creationId xmlns:p14="http://schemas.microsoft.com/office/powerpoint/2010/main" xmlns="" val="1816272615"/>
      </p:ext>
    </p:extLst>
  </p:cSld>
  <p:clrMapOvr>
    <a:masterClrMapping/>
  </p:clrMapOvr>
  <p:transition spd="med">
    <p:fad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250706"/>
          </a:xfrm>
        </p:spPr>
        <p:txBody>
          <a:bodyPr/>
          <a:lstStyle/>
          <a:p>
            <a:r>
              <a:rPr lang="ru-RU" sz="6000" dirty="0" smtClean="0"/>
              <a:t>Неотложные состояния при сосудистой патологии.</a:t>
            </a:r>
            <a:endParaRPr lang="ru-RU" sz="6000" dirty="0"/>
          </a:p>
        </p:txBody>
      </p:sp>
    </p:spTree>
    <p:extLst>
      <p:ext uri="{BB962C8B-B14F-4D97-AF65-F5344CB8AC3E}">
        <p14:creationId xmlns:p14="http://schemas.microsoft.com/office/powerpoint/2010/main" xmlns="" val="4231155380"/>
      </p:ext>
    </p:extLst>
  </p:cSld>
  <p:clrMapOvr>
    <a:masterClrMapping/>
  </p:clrMapOvr>
  <p:transition spd="med">
    <p:fad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16632"/>
            <a:ext cx="8229600" cy="2448272"/>
          </a:xfrm>
        </p:spPr>
        <p:txBody>
          <a:bodyPr/>
          <a:lstStyle/>
          <a:p>
            <a:r>
              <a:rPr lang="ru-RU" sz="4000" dirty="0" smtClean="0"/>
              <a:t>Острая артериальная непроходимость (ОАН) магистральных сосудов конечностей.</a:t>
            </a:r>
            <a:endParaRPr lang="ru-RU" sz="4000" dirty="0"/>
          </a:p>
        </p:txBody>
      </p:sp>
      <p:sp>
        <p:nvSpPr>
          <p:cNvPr id="4" name="Объект 3"/>
          <p:cNvSpPr>
            <a:spLocks noGrp="1"/>
          </p:cNvSpPr>
          <p:nvPr>
            <p:ph idx="1"/>
          </p:nvPr>
        </p:nvSpPr>
        <p:spPr>
          <a:xfrm>
            <a:off x="179512" y="2492896"/>
            <a:ext cx="8712968" cy="4032448"/>
          </a:xfrm>
        </p:spPr>
        <p:txBody>
          <a:bodyPr/>
          <a:lstStyle/>
          <a:p>
            <a:pPr marL="0" indent="0" algn="just">
              <a:buNone/>
            </a:pPr>
            <a:r>
              <a:rPr lang="ru-RU" b="1" dirty="0" smtClean="0">
                <a:effectLst/>
              </a:rPr>
              <a:t>- </a:t>
            </a:r>
            <a:r>
              <a:rPr lang="ru-RU" dirty="0" smtClean="0">
                <a:effectLst/>
              </a:rPr>
              <a:t>Внезапное прекращение кровотока в магистральной артерии, в результате которого развивается ишемия тканей конечности.</a:t>
            </a:r>
          </a:p>
          <a:p>
            <a:pPr marL="0" indent="0">
              <a:buNone/>
            </a:pPr>
            <a:endParaRPr lang="ru-RU" dirty="0" smtClean="0">
              <a:effectLst/>
            </a:endParaRPr>
          </a:p>
          <a:p>
            <a:pPr marL="0" indent="0" algn="just">
              <a:buNone/>
            </a:pPr>
            <a:r>
              <a:rPr lang="ru-RU" b="1" dirty="0" smtClean="0">
                <a:effectLst/>
              </a:rPr>
              <a:t>	</a:t>
            </a:r>
            <a:r>
              <a:rPr lang="ru-RU" sz="2700" dirty="0" smtClean="0">
                <a:effectLst/>
              </a:rPr>
              <a:t>Понятие собирательное, т. к. включает все причины внезапно наступившей артериальной недостаточности регионарного кровотока: эмболию, острый тромбоз, травматическое поражение, а также спазм сосудов. </a:t>
            </a:r>
            <a:endParaRPr lang="ru-RU" sz="2700" b="1" dirty="0">
              <a:effectLst/>
            </a:endParaRPr>
          </a:p>
        </p:txBody>
      </p:sp>
    </p:spTree>
    <p:extLst>
      <p:ext uri="{BB962C8B-B14F-4D97-AF65-F5344CB8AC3E}">
        <p14:creationId xmlns:p14="http://schemas.microsoft.com/office/powerpoint/2010/main" xmlns="" val="905271184"/>
      </p:ext>
    </p:extLst>
  </p:cSld>
  <p:clrMapOvr>
    <a:masterClrMapping/>
  </p:clrMapOvr>
  <p:transition spd="med">
    <p:fad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648072"/>
          </a:xfrm>
        </p:spPr>
        <p:txBody>
          <a:bodyPr/>
          <a:lstStyle/>
          <a:p>
            <a:r>
              <a:rPr lang="ru-RU" dirty="0" smtClean="0"/>
              <a:t>ОАН</a:t>
            </a:r>
            <a:endParaRPr lang="ru-RU" dirty="0"/>
          </a:p>
        </p:txBody>
      </p:sp>
      <p:sp>
        <p:nvSpPr>
          <p:cNvPr id="3" name="Объект 2"/>
          <p:cNvSpPr>
            <a:spLocks noGrp="1"/>
          </p:cNvSpPr>
          <p:nvPr>
            <p:ph idx="1"/>
          </p:nvPr>
        </p:nvSpPr>
        <p:spPr>
          <a:xfrm>
            <a:off x="179512" y="692696"/>
            <a:ext cx="8784976" cy="6048672"/>
          </a:xfrm>
        </p:spPr>
        <p:txBody>
          <a:bodyPr/>
          <a:lstStyle/>
          <a:p>
            <a:pPr marL="0" indent="0" algn="ctr">
              <a:buNone/>
            </a:pPr>
            <a:r>
              <a:rPr lang="ru-RU" sz="2800" b="1" dirty="0" smtClean="0">
                <a:effectLst/>
              </a:rPr>
              <a:t>Клиническая картина.</a:t>
            </a:r>
          </a:p>
          <a:p>
            <a:r>
              <a:rPr lang="ru-RU" sz="2400" dirty="0" smtClean="0">
                <a:effectLst/>
              </a:rPr>
              <a:t>Сильная локализованная боль. Наступает внезапно, носит постоянный характер;</a:t>
            </a:r>
          </a:p>
          <a:p>
            <a:r>
              <a:rPr lang="ru-RU" sz="2400" dirty="0" smtClean="0">
                <a:effectLst/>
              </a:rPr>
              <a:t>Чувство онемения в пальцах конечности, ощущения «ползания мурашек», невозможность активного движения пальцев, а позже и сгибания суставов;</a:t>
            </a:r>
          </a:p>
          <a:p>
            <a:pPr marL="0" indent="0">
              <a:buNone/>
            </a:pPr>
            <a:endParaRPr lang="ru-RU" sz="2400" dirty="0" smtClean="0">
              <a:effectLst/>
            </a:endParaRPr>
          </a:p>
          <a:p>
            <a:r>
              <a:rPr lang="ru-RU" sz="2400" dirty="0" smtClean="0">
                <a:effectLst/>
              </a:rPr>
              <a:t>Объективно:</a:t>
            </a:r>
          </a:p>
          <a:p>
            <a:pPr marL="0" indent="0">
              <a:buNone/>
            </a:pPr>
            <a:r>
              <a:rPr lang="ru-RU" sz="2400" dirty="0" smtClean="0">
                <a:effectLst/>
              </a:rPr>
              <a:t>	</a:t>
            </a:r>
            <a:r>
              <a:rPr lang="ru-RU" sz="2200" b="1" dirty="0" smtClean="0">
                <a:effectLst/>
              </a:rPr>
              <a:t>-</a:t>
            </a:r>
            <a:r>
              <a:rPr lang="ru-RU" sz="2200" dirty="0" smtClean="0">
                <a:effectLst/>
              </a:rPr>
              <a:t> отсутствие пульса в артериях </a:t>
            </a:r>
            <a:r>
              <a:rPr lang="ru-RU" sz="2200" dirty="0" err="1" smtClean="0">
                <a:effectLst/>
              </a:rPr>
              <a:t>дистальнее</a:t>
            </a:r>
            <a:r>
              <a:rPr lang="ru-RU" sz="2200" dirty="0" smtClean="0">
                <a:effectLst/>
              </a:rPr>
              <a:t> места закупорки;</a:t>
            </a:r>
          </a:p>
          <a:p>
            <a:pPr marL="0" indent="0">
              <a:buNone/>
            </a:pPr>
            <a:r>
              <a:rPr lang="ru-RU" sz="2200" dirty="0">
                <a:effectLst/>
              </a:rPr>
              <a:t>	</a:t>
            </a:r>
            <a:r>
              <a:rPr lang="ru-RU" sz="2200" b="1" dirty="0" smtClean="0">
                <a:effectLst/>
              </a:rPr>
              <a:t>-</a:t>
            </a:r>
            <a:r>
              <a:rPr lang="ru-RU" sz="2200" dirty="0" smtClean="0">
                <a:effectLst/>
              </a:rPr>
              <a:t> снижение местной температуры;</a:t>
            </a:r>
          </a:p>
          <a:p>
            <a:pPr marL="0" indent="0">
              <a:buNone/>
            </a:pPr>
            <a:r>
              <a:rPr lang="ru-RU" sz="2200" dirty="0">
                <a:effectLst/>
              </a:rPr>
              <a:t>	</a:t>
            </a:r>
            <a:r>
              <a:rPr lang="ru-RU" sz="2200" b="1" dirty="0" smtClean="0">
                <a:effectLst/>
              </a:rPr>
              <a:t>-</a:t>
            </a:r>
            <a:r>
              <a:rPr lang="ru-RU" sz="2200" dirty="0" smtClean="0">
                <a:effectLst/>
              </a:rPr>
              <a:t> снижение или отсутствие всех видов чувствительности;</a:t>
            </a:r>
          </a:p>
          <a:p>
            <a:pPr marL="0" indent="0">
              <a:buNone/>
            </a:pPr>
            <a:r>
              <a:rPr lang="ru-RU" sz="2200" dirty="0">
                <a:effectLst/>
              </a:rPr>
              <a:t>	</a:t>
            </a:r>
            <a:r>
              <a:rPr lang="ru-RU" sz="2200" b="1" dirty="0" smtClean="0">
                <a:effectLst/>
              </a:rPr>
              <a:t>-</a:t>
            </a:r>
            <a:r>
              <a:rPr lang="ru-RU" sz="2200" dirty="0" smtClean="0">
                <a:effectLst/>
              </a:rPr>
              <a:t> исчезновение сухожильных рефлексов;</a:t>
            </a:r>
          </a:p>
          <a:p>
            <a:pPr marL="0" indent="0">
              <a:buNone/>
            </a:pPr>
            <a:r>
              <a:rPr lang="ru-RU" sz="2200" dirty="0">
                <a:effectLst/>
              </a:rPr>
              <a:t>	</a:t>
            </a:r>
            <a:r>
              <a:rPr lang="ru-RU" sz="2200" b="1" dirty="0" smtClean="0">
                <a:effectLst/>
              </a:rPr>
              <a:t>-</a:t>
            </a:r>
            <a:r>
              <a:rPr lang="ru-RU" sz="2200" dirty="0" smtClean="0">
                <a:effectLst/>
              </a:rPr>
              <a:t> побледнение, а затем мраморность кожного покрова;</a:t>
            </a:r>
          </a:p>
          <a:p>
            <a:pPr marL="0" indent="0">
              <a:buNone/>
            </a:pPr>
            <a:r>
              <a:rPr lang="ru-RU" sz="2200" dirty="0">
                <a:effectLst/>
              </a:rPr>
              <a:t>	</a:t>
            </a:r>
            <a:r>
              <a:rPr lang="ru-RU" sz="2200" b="1" dirty="0" smtClean="0">
                <a:effectLst/>
              </a:rPr>
              <a:t>-</a:t>
            </a:r>
            <a:r>
              <a:rPr lang="ru-RU" sz="2200" dirty="0" smtClean="0">
                <a:effectLst/>
              </a:rPr>
              <a:t> нарушение функции конечности вплоть до возникновения</a:t>
            </a:r>
          </a:p>
          <a:p>
            <a:pPr marL="0" indent="0">
              <a:buNone/>
            </a:pPr>
            <a:r>
              <a:rPr lang="ru-RU" sz="2200" dirty="0">
                <a:effectLst/>
              </a:rPr>
              <a:t>              мышечной контрактуры.  </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347865" y="2834432"/>
            <a:ext cx="2376264" cy="12961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883512844"/>
      </p:ext>
    </p:extLst>
  </p:cSld>
  <p:clrMapOvr>
    <a:masterClrMapping/>
  </p:clrMapOvr>
  <p:transition spd="med">
    <p:fad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94122"/>
          </a:xfrm>
        </p:spPr>
        <p:txBody>
          <a:bodyPr/>
          <a:lstStyle/>
          <a:p>
            <a:r>
              <a:rPr lang="ru-RU" dirty="0"/>
              <a:t>ОАН</a:t>
            </a:r>
          </a:p>
        </p:txBody>
      </p:sp>
      <p:sp>
        <p:nvSpPr>
          <p:cNvPr id="3" name="Объект 2"/>
          <p:cNvSpPr>
            <a:spLocks noGrp="1"/>
          </p:cNvSpPr>
          <p:nvPr>
            <p:ph idx="1"/>
          </p:nvPr>
        </p:nvSpPr>
        <p:spPr>
          <a:xfrm>
            <a:off x="323528" y="1052736"/>
            <a:ext cx="8568952" cy="5472608"/>
          </a:xfrm>
        </p:spPr>
        <p:txBody>
          <a:bodyPr/>
          <a:lstStyle/>
          <a:p>
            <a:pPr marL="0" indent="0" algn="ctr">
              <a:buNone/>
            </a:pPr>
            <a:r>
              <a:rPr lang="ru-RU" b="1" dirty="0" smtClean="0">
                <a:effectLst/>
              </a:rPr>
              <a:t>Неотложная помощь.</a:t>
            </a:r>
          </a:p>
          <a:p>
            <a:r>
              <a:rPr lang="ru-RU" sz="2900" dirty="0" smtClean="0">
                <a:effectLst/>
              </a:rPr>
              <a:t>Обезболивание (НПВС).</a:t>
            </a:r>
          </a:p>
          <a:p>
            <a:r>
              <a:rPr lang="ru-RU" sz="2900" dirty="0" err="1" smtClean="0">
                <a:effectLst/>
              </a:rPr>
              <a:t>Инфузионная</a:t>
            </a:r>
            <a:r>
              <a:rPr lang="ru-RU" sz="2900" dirty="0" smtClean="0">
                <a:effectLst/>
              </a:rPr>
              <a:t> терапия: </a:t>
            </a:r>
            <a:r>
              <a:rPr lang="ru-RU" sz="2900" b="1" dirty="0" err="1" smtClean="0">
                <a:effectLst/>
              </a:rPr>
              <a:t>реополиглюкин</a:t>
            </a:r>
            <a:r>
              <a:rPr lang="ru-RU" sz="2900" dirty="0" smtClean="0">
                <a:effectLst/>
              </a:rPr>
              <a:t> 200 мл или 0,9% </a:t>
            </a:r>
            <a:r>
              <a:rPr lang="ru-RU" sz="2900" b="1" dirty="0" smtClean="0">
                <a:effectLst/>
              </a:rPr>
              <a:t>натрия хлорида </a:t>
            </a:r>
            <a:r>
              <a:rPr lang="ru-RU" sz="2900" dirty="0" smtClean="0">
                <a:effectLst/>
              </a:rPr>
              <a:t>с 10 мл </a:t>
            </a:r>
            <a:r>
              <a:rPr lang="ru-RU" sz="2900" b="1" dirty="0" err="1" smtClean="0">
                <a:effectLst/>
              </a:rPr>
              <a:t>трентала</a:t>
            </a:r>
            <a:r>
              <a:rPr lang="ru-RU" sz="2900" dirty="0" smtClean="0">
                <a:effectLst/>
              </a:rPr>
              <a:t> (</a:t>
            </a:r>
            <a:r>
              <a:rPr lang="ru-RU" sz="2900" b="1" dirty="0" err="1" smtClean="0">
                <a:effectLst/>
              </a:rPr>
              <a:t>пентоксифиллина</a:t>
            </a:r>
            <a:r>
              <a:rPr lang="ru-RU" sz="2900" dirty="0" smtClean="0">
                <a:effectLst/>
              </a:rPr>
              <a:t>);</a:t>
            </a:r>
          </a:p>
          <a:p>
            <a:r>
              <a:rPr lang="ru-RU" sz="2900" dirty="0" smtClean="0">
                <a:effectLst/>
              </a:rPr>
              <a:t>Спазмолитики: </a:t>
            </a:r>
            <a:r>
              <a:rPr lang="ru-RU" sz="2900" b="1" dirty="0" smtClean="0">
                <a:effectLst/>
              </a:rPr>
              <a:t>но-шпа</a:t>
            </a:r>
            <a:r>
              <a:rPr lang="ru-RU" sz="2900" dirty="0" smtClean="0">
                <a:effectLst/>
              </a:rPr>
              <a:t> 2% - 2 мл или </a:t>
            </a:r>
            <a:r>
              <a:rPr lang="ru-RU" sz="2900" b="1" dirty="0" smtClean="0">
                <a:effectLst/>
              </a:rPr>
              <a:t>папаверин</a:t>
            </a:r>
            <a:r>
              <a:rPr lang="ru-RU" sz="2900" dirty="0" smtClean="0">
                <a:effectLst/>
              </a:rPr>
              <a:t> 2% - 1-2 мл в</a:t>
            </a:r>
            <a:r>
              <a:rPr lang="en-US" sz="2900" dirty="0" smtClean="0">
                <a:effectLst/>
              </a:rPr>
              <a:t>/</a:t>
            </a:r>
            <a:r>
              <a:rPr lang="ru-RU" sz="2900" dirty="0" smtClean="0">
                <a:effectLst/>
              </a:rPr>
              <a:t>в;</a:t>
            </a:r>
          </a:p>
          <a:p>
            <a:r>
              <a:rPr lang="ru-RU" sz="2900" b="1" dirty="0" smtClean="0">
                <a:effectLst/>
              </a:rPr>
              <a:t>Гепарин</a:t>
            </a:r>
            <a:r>
              <a:rPr lang="ru-RU" sz="2900" dirty="0" smtClean="0">
                <a:effectLst/>
              </a:rPr>
              <a:t> 5000 ЕД в</a:t>
            </a:r>
            <a:r>
              <a:rPr lang="en-US" sz="2900" dirty="0" smtClean="0">
                <a:effectLst/>
              </a:rPr>
              <a:t>/</a:t>
            </a:r>
            <a:r>
              <a:rPr lang="ru-RU" sz="2900" dirty="0" smtClean="0">
                <a:effectLst/>
              </a:rPr>
              <a:t>в;</a:t>
            </a:r>
          </a:p>
          <a:p>
            <a:r>
              <a:rPr lang="ru-RU" sz="2900" dirty="0" smtClean="0">
                <a:effectLst/>
              </a:rPr>
              <a:t>Транспортировка на носилках в стационар.</a:t>
            </a:r>
          </a:p>
          <a:p>
            <a:pPr marL="0" indent="0" algn="ctr">
              <a:buNone/>
            </a:pPr>
            <a:r>
              <a:rPr lang="ru-RU" sz="2900" b="1" dirty="0" smtClean="0">
                <a:solidFill>
                  <a:srgbClr val="FF0000"/>
                </a:solidFill>
                <a:effectLst/>
              </a:rPr>
              <a:t>Растирание и иммобилизация конечности не допустимы!</a:t>
            </a:r>
            <a:endParaRPr lang="ru-RU" sz="2900" b="1" dirty="0">
              <a:solidFill>
                <a:srgbClr val="FF0000"/>
              </a:solidFill>
              <a:effectLst/>
            </a:endParaRPr>
          </a:p>
        </p:txBody>
      </p:sp>
    </p:spTree>
    <p:extLst>
      <p:ext uri="{BB962C8B-B14F-4D97-AF65-F5344CB8AC3E}">
        <p14:creationId xmlns:p14="http://schemas.microsoft.com/office/powerpoint/2010/main" xmlns="" val="1573777526"/>
      </p:ext>
    </p:extLst>
  </p:cSld>
  <p:clrMapOvr>
    <a:masterClrMapping/>
  </p:clrMapOvr>
  <p:transition spd="med">
    <p:fad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Острый тромбоз глубоких вен нижних конечностей и таза.</a:t>
            </a:r>
            <a:endParaRPr lang="ru-RU" dirty="0"/>
          </a:p>
        </p:txBody>
      </p:sp>
      <p:sp>
        <p:nvSpPr>
          <p:cNvPr id="3" name="Объект 2"/>
          <p:cNvSpPr>
            <a:spLocks noGrp="1"/>
          </p:cNvSpPr>
          <p:nvPr>
            <p:ph idx="1"/>
          </p:nvPr>
        </p:nvSpPr>
        <p:spPr/>
        <p:txBody>
          <a:bodyPr/>
          <a:lstStyle/>
          <a:p>
            <a:pPr marL="0" indent="0">
              <a:buNone/>
            </a:pPr>
            <a:r>
              <a:rPr lang="ru-RU" sz="2800" b="1" dirty="0" smtClean="0">
                <a:effectLst/>
              </a:rPr>
              <a:t>- </a:t>
            </a:r>
            <a:r>
              <a:rPr lang="ru-RU" sz="2800" dirty="0" smtClean="0">
                <a:effectLst/>
              </a:rPr>
              <a:t>заболевание, характеризующееся формированием тромботических масс в просветах вен.</a:t>
            </a:r>
          </a:p>
          <a:p>
            <a:pPr marL="0" indent="0">
              <a:buNone/>
            </a:pPr>
            <a:endParaRPr lang="ru-RU" sz="2800" dirty="0" smtClean="0">
              <a:effectLst/>
            </a:endParaRPr>
          </a:p>
          <a:p>
            <a:pPr marL="0" indent="0">
              <a:buNone/>
            </a:pPr>
            <a:r>
              <a:rPr lang="ru-RU" sz="2800" b="1" dirty="0" smtClean="0">
                <a:effectLst/>
              </a:rPr>
              <a:t>Тромбофлебит </a:t>
            </a:r>
            <a:r>
              <a:rPr lang="ru-RU" sz="2800" dirty="0" smtClean="0">
                <a:effectLst/>
              </a:rPr>
              <a:t>– локализация тромботического процесса в подкожных венах.</a:t>
            </a:r>
          </a:p>
          <a:p>
            <a:pPr marL="0" indent="0">
              <a:buNone/>
            </a:pPr>
            <a:endParaRPr lang="ru-RU" sz="2800" b="1" dirty="0">
              <a:effectLst/>
            </a:endParaRPr>
          </a:p>
          <a:p>
            <a:pPr marL="0" indent="0">
              <a:buNone/>
            </a:pPr>
            <a:r>
              <a:rPr lang="ru-RU" sz="2800" b="1" dirty="0" smtClean="0">
                <a:effectLst/>
              </a:rPr>
              <a:t>Тромбоз или </a:t>
            </a:r>
            <a:r>
              <a:rPr lang="ru-RU" sz="2800" b="1" dirty="0" err="1" smtClean="0">
                <a:effectLst/>
              </a:rPr>
              <a:t>флеботромбоз</a:t>
            </a:r>
            <a:r>
              <a:rPr lang="ru-RU" sz="2800" b="1" dirty="0" smtClean="0">
                <a:effectLst/>
              </a:rPr>
              <a:t> </a:t>
            </a:r>
            <a:r>
              <a:rPr lang="ru-RU" sz="2800" dirty="0" smtClean="0">
                <a:effectLst/>
              </a:rPr>
              <a:t>– поражение глубоких вен.</a:t>
            </a:r>
            <a:endParaRPr lang="ru-RU" sz="2800" b="1" dirty="0">
              <a:effectLst/>
            </a:endParaRPr>
          </a:p>
        </p:txBody>
      </p:sp>
    </p:spTree>
    <p:extLst>
      <p:ext uri="{BB962C8B-B14F-4D97-AF65-F5344CB8AC3E}">
        <p14:creationId xmlns:p14="http://schemas.microsoft.com/office/powerpoint/2010/main" xmlns="" val="4140760173"/>
      </p:ext>
    </p:extLst>
  </p:cSld>
  <p:clrMapOvr>
    <a:masterClrMapping/>
  </p:clrMapOvr>
  <p:transition spd="med">
    <p:fad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152128"/>
          </a:xfrm>
        </p:spPr>
        <p:txBody>
          <a:bodyPr/>
          <a:lstStyle/>
          <a:p>
            <a:r>
              <a:rPr lang="ru-RU" dirty="0"/>
              <a:t>Острый тромбоз глубоких вен нижних конечностей и таза.</a:t>
            </a:r>
          </a:p>
        </p:txBody>
      </p:sp>
      <p:sp>
        <p:nvSpPr>
          <p:cNvPr id="3" name="Объект 2"/>
          <p:cNvSpPr>
            <a:spLocks noGrp="1"/>
          </p:cNvSpPr>
          <p:nvPr>
            <p:ph idx="1"/>
          </p:nvPr>
        </p:nvSpPr>
        <p:spPr>
          <a:xfrm>
            <a:off x="0" y="1340768"/>
            <a:ext cx="9144000" cy="5400600"/>
          </a:xfrm>
        </p:spPr>
        <p:txBody>
          <a:bodyPr/>
          <a:lstStyle/>
          <a:p>
            <a:pPr marL="0" indent="0" algn="ctr">
              <a:buNone/>
            </a:pPr>
            <a:r>
              <a:rPr lang="ru-RU" sz="2400" b="1" dirty="0" smtClean="0">
                <a:effectLst/>
              </a:rPr>
              <a:t>Факторы риска:</a:t>
            </a:r>
          </a:p>
          <a:p>
            <a:r>
              <a:rPr lang="ru-RU" sz="2400" dirty="0" smtClean="0">
                <a:effectLst/>
              </a:rPr>
              <a:t>Операция и травма;</a:t>
            </a:r>
          </a:p>
          <a:p>
            <a:r>
              <a:rPr lang="ru-RU" sz="2400" dirty="0" smtClean="0">
                <a:effectLst/>
              </a:rPr>
              <a:t>Онкологическое заболевание;</a:t>
            </a:r>
          </a:p>
          <a:p>
            <a:r>
              <a:rPr lang="ru-RU" sz="2400" dirty="0" smtClean="0">
                <a:effectLst/>
              </a:rPr>
              <a:t>Беременность и роды;</a:t>
            </a:r>
          </a:p>
          <a:p>
            <a:r>
              <a:rPr lang="ru-RU" sz="2400" dirty="0" smtClean="0">
                <a:effectLst/>
              </a:rPr>
              <a:t>Длительная иммобилизация;</a:t>
            </a:r>
          </a:p>
          <a:p>
            <a:r>
              <a:rPr lang="ru-RU" sz="2400" dirty="0" smtClean="0">
                <a:effectLst/>
              </a:rPr>
              <a:t>Приём эстрогенов;</a:t>
            </a:r>
          </a:p>
          <a:p>
            <a:r>
              <a:rPr lang="ru-RU" sz="2400" dirty="0" smtClean="0">
                <a:effectLst/>
              </a:rPr>
              <a:t>Врождённые и приобретённые </a:t>
            </a:r>
            <a:r>
              <a:rPr lang="ru-RU" sz="2400" dirty="0" err="1" smtClean="0">
                <a:effectLst/>
              </a:rPr>
              <a:t>тромбофилии</a:t>
            </a:r>
            <a:r>
              <a:rPr lang="ru-RU" sz="2400" dirty="0" smtClean="0">
                <a:effectLst/>
              </a:rPr>
              <a:t>;</a:t>
            </a:r>
          </a:p>
          <a:p>
            <a:r>
              <a:rPr lang="ru-RU" sz="2400" dirty="0" smtClean="0">
                <a:effectLst/>
              </a:rPr>
              <a:t>Хроническая венозная недостаточность;</a:t>
            </a:r>
          </a:p>
          <a:p>
            <a:r>
              <a:rPr lang="ru-RU" sz="2400" dirty="0" smtClean="0">
                <a:effectLst/>
              </a:rPr>
              <a:t>Сердечная недостаточность в стадии декомпенсации;</a:t>
            </a:r>
          </a:p>
          <a:p>
            <a:r>
              <a:rPr lang="ru-RU" sz="2400" dirty="0" smtClean="0">
                <a:effectLst/>
              </a:rPr>
              <a:t>Парезы и параличи;</a:t>
            </a:r>
          </a:p>
          <a:p>
            <a:r>
              <a:rPr lang="ru-RU" sz="2400" dirty="0" smtClean="0">
                <a:effectLst/>
              </a:rPr>
              <a:t>Возраст старше 45 лет;</a:t>
            </a:r>
          </a:p>
          <a:p>
            <a:r>
              <a:rPr lang="ru-RU" sz="2400" dirty="0" smtClean="0">
                <a:effectLst/>
              </a:rPr>
              <a:t>Преждевременное прекращение курса непрямых антикоагулянтов.</a:t>
            </a:r>
            <a:endParaRPr lang="ru-RU" sz="2400" dirty="0">
              <a:effectLst/>
            </a:endParaRPr>
          </a:p>
        </p:txBody>
      </p:sp>
    </p:spTree>
    <p:extLst>
      <p:ext uri="{BB962C8B-B14F-4D97-AF65-F5344CB8AC3E}">
        <p14:creationId xmlns:p14="http://schemas.microsoft.com/office/powerpoint/2010/main" xmlns="" val="667494270"/>
      </p:ext>
    </p:extLst>
  </p:cSld>
  <p:clrMapOvr>
    <a:masterClrMapping/>
  </p:clrMapOvr>
  <p:transition spd="med">
    <p:fad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Острый тромбоз глубоких вен нижних конечностей и таза.</a:t>
            </a:r>
          </a:p>
        </p:txBody>
      </p:sp>
      <p:sp>
        <p:nvSpPr>
          <p:cNvPr id="3" name="Объект 2"/>
          <p:cNvSpPr>
            <a:spLocks noGrp="1"/>
          </p:cNvSpPr>
          <p:nvPr>
            <p:ph idx="1"/>
          </p:nvPr>
        </p:nvSpPr>
        <p:spPr>
          <a:xfrm>
            <a:off x="107504" y="1600200"/>
            <a:ext cx="9036496" cy="5141168"/>
          </a:xfrm>
        </p:spPr>
        <p:txBody>
          <a:bodyPr/>
          <a:lstStyle/>
          <a:p>
            <a:pPr marL="0" indent="0" algn="ctr">
              <a:buNone/>
            </a:pPr>
            <a:r>
              <a:rPr lang="ru-RU" b="1" dirty="0" smtClean="0">
                <a:effectLst/>
              </a:rPr>
              <a:t>Классификация.</a:t>
            </a:r>
          </a:p>
          <a:p>
            <a:pPr marL="0" indent="0" algn="ctr">
              <a:buNone/>
            </a:pPr>
            <a:r>
              <a:rPr lang="ru-RU" dirty="0" smtClean="0">
                <a:effectLst/>
              </a:rPr>
              <a:t>По степени фиксации проксимальной части тромба к венозной стенке выделяют следующие формы:</a:t>
            </a:r>
          </a:p>
          <a:p>
            <a:r>
              <a:rPr lang="ru-RU" dirty="0" err="1" smtClean="0">
                <a:effectLst/>
              </a:rPr>
              <a:t>Эмболоопасная</a:t>
            </a:r>
            <a:r>
              <a:rPr lang="ru-RU" dirty="0" smtClean="0">
                <a:effectLst/>
              </a:rPr>
              <a:t> (</a:t>
            </a:r>
            <a:r>
              <a:rPr lang="ru-RU" dirty="0" err="1" smtClean="0">
                <a:effectLst/>
              </a:rPr>
              <a:t>флотирующий</a:t>
            </a:r>
            <a:r>
              <a:rPr lang="ru-RU" dirty="0" smtClean="0">
                <a:effectLst/>
              </a:rPr>
              <a:t> тромб);</a:t>
            </a:r>
          </a:p>
          <a:p>
            <a:r>
              <a:rPr lang="ru-RU" dirty="0" err="1" smtClean="0">
                <a:effectLst/>
              </a:rPr>
              <a:t>Неэмболоопасная</a:t>
            </a:r>
            <a:r>
              <a:rPr lang="ru-RU" dirty="0" smtClean="0">
                <a:effectLst/>
              </a:rPr>
              <a:t> (</a:t>
            </a:r>
            <a:r>
              <a:rPr lang="ru-RU" dirty="0" err="1" smtClean="0">
                <a:effectLst/>
              </a:rPr>
              <a:t>окклюзивный</a:t>
            </a:r>
            <a:r>
              <a:rPr lang="ru-RU" dirty="0" smtClean="0">
                <a:effectLst/>
              </a:rPr>
              <a:t> и пристеночный тромбы).</a:t>
            </a:r>
            <a:endParaRPr lang="ru-RU" dirty="0">
              <a:effectLst/>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339752" y="4437112"/>
            <a:ext cx="5715000" cy="23762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00490122"/>
      </p:ext>
    </p:extLst>
  </p:cSld>
  <p:clrMapOvr>
    <a:masterClrMapping/>
  </p:clrMapOvr>
  <p:transition spd="med">
    <p:fad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Острый тромбоз глубоких вен нижних конечностей и таза.</a:t>
            </a:r>
          </a:p>
        </p:txBody>
      </p:sp>
      <p:sp>
        <p:nvSpPr>
          <p:cNvPr id="3" name="Объект 2"/>
          <p:cNvSpPr>
            <a:spLocks noGrp="1"/>
          </p:cNvSpPr>
          <p:nvPr>
            <p:ph idx="1"/>
          </p:nvPr>
        </p:nvSpPr>
        <p:spPr>
          <a:xfrm>
            <a:off x="0" y="1600200"/>
            <a:ext cx="9144000" cy="5141168"/>
          </a:xfrm>
        </p:spPr>
        <p:txBody>
          <a:bodyPr/>
          <a:lstStyle/>
          <a:p>
            <a:pPr marL="0" indent="0" algn="ctr">
              <a:buNone/>
            </a:pPr>
            <a:r>
              <a:rPr lang="ru-RU" sz="2800" b="1" dirty="0" smtClean="0">
                <a:effectLst/>
              </a:rPr>
              <a:t>Клиническая картина тромбоза глубоких вен голени.</a:t>
            </a:r>
          </a:p>
          <a:p>
            <a:r>
              <a:rPr lang="ru-RU" sz="2800" dirty="0" smtClean="0">
                <a:effectLst/>
              </a:rPr>
              <a:t>Быстро усиливающаяся боль в икроножных мышцах;</a:t>
            </a:r>
          </a:p>
          <a:p>
            <a:r>
              <a:rPr lang="ru-RU" sz="2800" dirty="0" smtClean="0">
                <a:effectLst/>
              </a:rPr>
              <a:t>Отёк, локализующийся в области лодыжек;</a:t>
            </a:r>
          </a:p>
          <a:p>
            <a:r>
              <a:rPr lang="ru-RU" sz="2800" dirty="0" smtClean="0">
                <a:effectLst/>
              </a:rPr>
              <a:t>Выраженный цианоз кожи и расширение поверхностной венозной сети;</a:t>
            </a:r>
          </a:p>
          <a:p>
            <a:r>
              <a:rPr lang="ru-RU" sz="2800" dirty="0" smtClean="0">
                <a:effectLst/>
              </a:rPr>
              <a:t>Повышение местной кожной температуры;</a:t>
            </a:r>
          </a:p>
          <a:p>
            <a:r>
              <a:rPr lang="ru-RU" sz="2800" b="1" dirty="0" smtClean="0">
                <a:effectLst/>
              </a:rPr>
              <a:t>Симптом </a:t>
            </a:r>
            <a:r>
              <a:rPr lang="ru-RU" sz="2800" b="1" dirty="0" err="1" smtClean="0">
                <a:effectLst/>
              </a:rPr>
              <a:t>Хоманса</a:t>
            </a:r>
            <a:r>
              <a:rPr lang="ru-RU" sz="2800" b="1" dirty="0" smtClean="0">
                <a:effectLst/>
              </a:rPr>
              <a:t> </a:t>
            </a:r>
            <a:r>
              <a:rPr lang="ru-RU" sz="2800" dirty="0" smtClean="0">
                <a:effectLst/>
              </a:rPr>
              <a:t>– боль в икроножных</a:t>
            </a:r>
          </a:p>
          <a:p>
            <a:pPr marL="0" indent="0">
              <a:buNone/>
            </a:pPr>
            <a:r>
              <a:rPr lang="ru-RU" sz="2800" dirty="0" smtClean="0">
                <a:effectLst/>
              </a:rPr>
              <a:t>мышцах при тыльном сгибании стопы.</a:t>
            </a:r>
            <a:endParaRPr lang="ru-RU" sz="2800" dirty="0">
              <a:effectLst/>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948264" y="3645024"/>
            <a:ext cx="1981597" cy="305270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71754285"/>
      </p:ext>
    </p:extLst>
  </p:cSld>
  <p:clrMapOvr>
    <a:masterClrMapping/>
  </p:clrMapOvr>
  <p:transition spd="med">
    <p:fad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Острый тромбоз глубоких вен нижних конечностей и таза.</a:t>
            </a:r>
          </a:p>
        </p:txBody>
      </p:sp>
      <p:sp>
        <p:nvSpPr>
          <p:cNvPr id="3" name="Объект 2"/>
          <p:cNvSpPr>
            <a:spLocks noGrp="1"/>
          </p:cNvSpPr>
          <p:nvPr>
            <p:ph idx="1"/>
          </p:nvPr>
        </p:nvSpPr>
        <p:spPr>
          <a:xfrm>
            <a:off x="107504" y="1600200"/>
            <a:ext cx="8928992" cy="5141168"/>
          </a:xfrm>
        </p:spPr>
        <p:txBody>
          <a:bodyPr/>
          <a:lstStyle/>
          <a:p>
            <a:pPr marL="0" indent="0" algn="ctr">
              <a:buNone/>
            </a:pPr>
            <a:r>
              <a:rPr lang="ru-RU" sz="2800" b="1" dirty="0">
                <a:effectLst/>
              </a:rPr>
              <a:t>Клиническая картина </a:t>
            </a:r>
            <a:r>
              <a:rPr lang="ru-RU" sz="2800" b="1" dirty="0" smtClean="0">
                <a:effectLst/>
              </a:rPr>
              <a:t>подвздошно-бедренного тромбоза.</a:t>
            </a:r>
          </a:p>
          <a:p>
            <a:r>
              <a:rPr lang="ru-RU" sz="2800" dirty="0" smtClean="0">
                <a:effectLst/>
              </a:rPr>
              <a:t>Внезапное «необъяснимое» повышение температуры (местной и общей);</a:t>
            </a:r>
          </a:p>
          <a:p>
            <a:r>
              <a:rPr lang="ru-RU" sz="2800" dirty="0" smtClean="0">
                <a:effectLst/>
              </a:rPr>
              <a:t>Боли в конечности, пояснично-крестцовой и пахово-подвздошной области;</a:t>
            </a:r>
          </a:p>
          <a:p>
            <a:r>
              <a:rPr lang="ru-RU" sz="2800" dirty="0" smtClean="0">
                <a:effectLst/>
              </a:rPr>
              <a:t>Отёк конечности;</a:t>
            </a:r>
          </a:p>
          <a:p>
            <a:r>
              <a:rPr lang="ru-RU" sz="2800" dirty="0" smtClean="0">
                <a:effectLst/>
              </a:rPr>
              <a:t>Багрово-синюшный цвет</a:t>
            </a:r>
          </a:p>
          <a:p>
            <a:pPr marL="0" indent="0">
              <a:buNone/>
            </a:pPr>
            <a:r>
              <a:rPr lang="ru-RU" sz="2800" dirty="0" smtClean="0">
                <a:effectLst/>
              </a:rPr>
              <a:t>конечности;</a:t>
            </a:r>
          </a:p>
          <a:p>
            <a:r>
              <a:rPr lang="ru-RU" sz="2800" dirty="0" smtClean="0">
                <a:effectLst/>
              </a:rPr>
              <a:t>Крайне тяжёлая форма – «голубая гангрена».</a:t>
            </a:r>
            <a:endParaRPr lang="ru-RU" sz="2800" dirty="0">
              <a:effectLst/>
            </a:endParaRPr>
          </a:p>
          <a:p>
            <a:pPr marL="0" indent="0" algn="ctr">
              <a:buNone/>
            </a:pPr>
            <a:endParaRPr lang="ru-RU" sz="2800" b="1" dirty="0">
              <a:effectLst/>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52120" y="3933057"/>
            <a:ext cx="3312368" cy="217591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03045077"/>
      </p:ext>
    </p:extLst>
  </p:cSld>
  <p:clrMapOvr>
    <a:masterClrMapping/>
  </p:clrMapOvr>
  <p:transition spd="med">
    <p:fade/>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Острый тромбоз глубоких вен нижних конечностей и таза.</a:t>
            </a:r>
          </a:p>
        </p:txBody>
      </p:sp>
      <p:sp>
        <p:nvSpPr>
          <p:cNvPr id="3" name="Объект 2"/>
          <p:cNvSpPr>
            <a:spLocks noGrp="1"/>
          </p:cNvSpPr>
          <p:nvPr>
            <p:ph idx="1"/>
          </p:nvPr>
        </p:nvSpPr>
        <p:spPr>
          <a:xfrm>
            <a:off x="457200" y="1556792"/>
            <a:ext cx="8229600" cy="4536504"/>
          </a:xfrm>
        </p:spPr>
        <p:txBody>
          <a:bodyPr anchor="ctr"/>
          <a:lstStyle/>
          <a:p>
            <a:pPr marL="0" indent="0" algn="ctr">
              <a:buNone/>
            </a:pPr>
            <a:r>
              <a:rPr lang="ru-RU" sz="2800" b="1" dirty="0" smtClean="0">
                <a:effectLst/>
              </a:rPr>
              <a:t>Неотложная помощь.</a:t>
            </a:r>
          </a:p>
          <a:p>
            <a:pPr marL="0" indent="0" algn="ctr">
              <a:buNone/>
            </a:pPr>
            <a:endParaRPr lang="ru-RU" sz="2800" b="1" dirty="0" smtClean="0">
              <a:effectLst/>
            </a:endParaRPr>
          </a:p>
          <a:p>
            <a:r>
              <a:rPr lang="ru-RU" sz="2800" dirty="0" smtClean="0">
                <a:effectLst/>
              </a:rPr>
              <a:t> Обезболивание (НПВС);</a:t>
            </a:r>
          </a:p>
          <a:p>
            <a:r>
              <a:rPr lang="ru-RU" sz="2800" dirty="0" smtClean="0">
                <a:effectLst/>
              </a:rPr>
              <a:t>Эластичный бинт на нижние конечности;</a:t>
            </a:r>
          </a:p>
          <a:p>
            <a:r>
              <a:rPr lang="ru-RU" sz="2800" dirty="0" smtClean="0">
                <a:effectLst/>
              </a:rPr>
              <a:t>Гепарин 5000 ЕД в</a:t>
            </a:r>
            <a:r>
              <a:rPr lang="en-US" sz="2800" dirty="0" smtClean="0">
                <a:effectLst/>
              </a:rPr>
              <a:t>/</a:t>
            </a:r>
            <a:r>
              <a:rPr lang="ru-RU" sz="2800" dirty="0" smtClean="0">
                <a:effectLst/>
              </a:rPr>
              <a:t>в;</a:t>
            </a:r>
          </a:p>
          <a:p>
            <a:r>
              <a:rPr lang="ru-RU" sz="2800" dirty="0" smtClean="0">
                <a:effectLst/>
              </a:rPr>
              <a:t>Транспортировка в стационар с возвышенным положением нижних конечностей.</a:t>
            </a:r>
            <a:endParaRPr lang="ru-RU" sz="2800" dirty="0">
              <a:effectLst/>
            </a:endParaRPr>
          </a:p>
        </p:txBody>
      </p:sp>
    </p:spTree>
    <p:extLst>
      <p:ext uri="{BB962C8B-B14F-4D97-AF65-F5344CB8AC3E}">
        <p14:creationId xmlns:p14="http://schemas.microsoft.com/office/powerpoint/2010/main" xmlns="" val="777462403"/>
      </p:ext>
    </p:extLst>
  </p:cSld>
  <p:clrMapOvr>
    <a:masterClrMapping/>
  </p:clrMapOvr>
  <p:transition spd="med">
    <p:fade/>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ctrTitle"/>
          </p:nvPr>
        </p:nvSpPr>
        <p:spPr>
          <a:xfrm>
            <a:off x="251520" y="1844824"/>
            <a:ext cx="8606759" cy="2808312"/>
          </a:xfrm>
        </p:spPr>
        <p:txBody>
          <a:bodyPr anchor="t"/>
          <a:lstStyle/>
          <a:p>
            <a:pPr eaLnBrk="1" hangingPunct="1"/>
            <a:r>
              <a:rPr lang="ru-RU" i="1" dirty="0" smtClean="0">
                <a:effectLst/>
              </a:rPr>
              <a:t>Спасибо за внимание!</a:t>
            </a:r>
          </a:p>
        </p:txBody>
      </p:sp>
      <p:sp>
        <p:nvSpPr>
          <p:cNvPr id="261124" name="Rectangle 4"/>
          <p:cNvSpPr>
            <a:spLocks noChangeArrowheads="1"/>
          </p:cNvSpPr>
          <p:nvPr/>
        </p:nvSpPr>
        <p:spPr bwMode="auto">
          <a:xfrm>
            <a:off x="971550" y="620713"/>
            <a:ext cx="7537450" cy="1152525"/>
          </a:xfrm>
          <a:prstGeom prst="rect">
            <a:avLst/>
          </a:prstGeom>
          <a:noFill/>
          <a:ln w="9525">
            <a:noFill/>
            <a:miter lim="800000"/>
            <a:headEnd/>
            <a:tailEnd/>
          </a:ln>
          <a:effectLst/>
        </p:spPr>
        <p:txBody>
          <a:bodyPr anchor="b"/>
          <a:lstStyle/>
          <a:p>
            <a:pPr algn="ctr">
              <a:defRPr/>
            </a:pPr>
            <a:endParaRPr lang="ru-RU" sz="4800" b="1">
              <a:solidFill>
                <a:schemeClr val="tx2"/>
              </a:solidFill>
              <a:effectLst>
                <a:outerShdw blurRad="38100" dist="38100" dir="2700000" algn="tl">
                  <a:srgbClr val="C0C0C0"/>
                </a:outerShdw>
              </a:effectLst>
            </a:endParaRPr>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Течение">
  <a:themeElements>
    <a:clrScheme name="Течение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fontScheme name="Течение">
      <a:majorFont>
        <a:latin typeface="Garamond"/>
        <a:ea typeface=""/>
        <a:cs typeface=""/>
      </a:majorFont>
      <a:minorFont>
        <a:latin typeface="Garamond"/>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чение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Течение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Течение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Течение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Течение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Течение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Течение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Течение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Течение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5107816</TotalTime>
  <Words>7240</Words>
  <Application>Microsoft Office PowerPoint</Application>
  <PresentationFormat>Экран (4:3)</PresentationFormat>
  <Paragraphs>1342</Paragraphs>
  <Slides>139</Slides>
  <Notes>139</Notes>
  <HiddenSlides>0</HiddenSlides>
  <MMClips>0</MMClips>
  <ScaleCrop>false</ScaleCrop>
  <HeadingPairs>
    <vt:vector size="4" baseType="variant">
      <vt:variant>
        <vt:lpstr>Тема</vt:lpstr>
      </vt:variant>
      <vt:variant>
        <vt:i4>1</vt:i4>
      </vt:variant>
      <vt:variant>
        <vt:lpstr>Заголовки слайдов</vt:lpstr>
      </vt:variant>
      <vt:variant>
        <vt:i4>139</vt:i4>
      </vt:variant>
    </vt:vector>
  </HeadingPairs>
  <TitlesOfParts>
    <vt:vector size="140" baseType="lpstr">
      <vt:lpstr>Течение</vt:lpstr>
      <vt:lpstr>Неотложные состояния в хирургии.</vt:lpstr>
      <vt:lpstr>Неотложные состояния при заболеваниях органов брюшной полости.</vt:lpstr>
      <vt:lpstr>Острая абдоминальная боль.</vt:lpstr>
      <vt:lpstr>Острая абдоминальная боль</vt:lpstr>
      <vt:lpstr>Псевдоабдоминальный синдром</vt:lpstr>
      <vt:lpstr>«Острый живот»  (или абдоминальный синдром)</vt:lpstr>
      <vt:lpstr>Критерии оценки боли:</vt:lpstr>
      <vt:lpstr>Области живота </vt:lpstr>
      <vt:lpstr>Хирургические заболевания, входящие в понятие «острого живота»:</vt:lpstr>
      <vt:lpstr>«Острый живот»</vt:lpstr>
      <vt:lpstr>«Острый живот»</vt:lpstr>
      <vt:lpstr>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Острый аппендицит</vt:lpstr>
      <vt:lpstr>Холецистит</vt:lpstr>
      <vt:lpstr>Острый холецистит</vt:lpstr>
      <vt:lpstr>Острый холецистит</vt:lpstr>
      <vt:lpstr>Острый холецистит</vt:lpstr>
      <vt:lpstr>Острый холецистит</vt:lpstr>
      <vt:lpstr>Острый холецистит</vt:lpstr>
      <vt:lpstr>Острый холецистит</vt:lpstr>
      <vt:lpstr>Острый холецистит</vt:lpstr>
      <vt:lpstr>Острый холецистит</vt:lpstr>
      <vt:lpstr>Острый холецистит</vt:lpstr>
      <vt:lpstr>Острый панкреатит</vt:lpstr>
      <vt:lpstr>Острый панкреатит</vt:lpstr>
      <vt:lpstr>Панкреатит</vt:lpstr>
      <vt:lpstr>Острый панкреатит</vt:lpstr>
      <vt:lpstr>Острый панкреатит</vt:lpstr>
      <vt:lpstr>Острый панкреатит</vt:lpstr>
      <vt:lpstr>Острый панкреатит</vt:lpstr>
      <vt:lpstr>Прободная язва желудка, 12п.к.</vt:lpstr>
      <vt:lpstr>Прободная язва желудка, 12п.к.</vt:lpstr>
      <vt:lpstr>Прободная язва желудка, 12п.к.</vt:lpstr>
      <vt:lpstr>Прободная язва желудка, 12п.к.</vt:lpstr>
      <vt:lpstr>Прободная язва желудка, 12п.к.</vt:lpstr>
      <vt:lpstr>Прободная язва желудка, 12п.к.</vt:lpstr>
      <vt:lpstr>Кишечная непроходимость</vt:lpstr>
      <vt:lpstr>Кишечная непроходимость</vt:lpstr>
      <vt:lpstr>Кишечная непроходимость</vt:lpstr>
      <vt:lpstr>Кишечная непроходимость</vt:lpstr>
      <vt:lpstr>Кишечная непроходимость</vt:lpstr>
      <vt:lpstr>Кишечная непроходимость</vt:lpstr>
      <vt:lpstr>Ущемленная грыжа</vt:lpstr>
      <vt:lpstr>Ущемленная грыжа</vt:lpstr>
      <vt:lpstr>Ущемленная грыжа</vt:lpstr>
      <vt:lpstr>Ущемленная грыжа</vt:lpstr>
      <vt:lpstr>Перитонит</vt:lpstr>
      <vt:lpstr>Перитонит</vt:lpstr>
      <vt:lpstr>Перитонит</vt:lpstr>
      <vt:lpstr>Перитонит</vt:lpstr>
      <vt:lpstr>Перитонит</vt:lpstr>
      <vt:lpstr>Перитонит</vt:lpstr>
      <vt:lpstr>Желудочно-кишечное кровотечение</vt:lpstr>
      <vt:lpstr>Желудочно-кишечное кровотечение</vt:lpstr>
      <vt:lpstr>Желудочно-кишечное кровотечение</vt:lpstr>
      <vt:lpstr>Желудочно-кишечное кровотечение</vt:lpstr>
      <vt:lpstr>Желудочно-кишечное кровотечение</vt:lpstr>
      <vt:lpstr>Геморрагический шок</vt:lpstr>
      <vt:lpstr>Определение величины кровопотери</vt:lpstr>
      <vt:lpstr>Устранение дефицита ОЦК </vt:lpstr>
      <vt:lpstr>Описание обследования  per rectum в карте вызова.</vt:lpstr>
      <vt:lpstr>Неотложные состояния при заболеваниях мочевыделительной системы.</vt:lpstr>
      <vt:lpstr>Острый пиелонефрит.</vt:lpstr>
      <vt:lpstr>Острый пиелонефрит.</vt:lpstr>
      <vt:lpstr>Острый пиелонефрит.</vt:lpstr>
      <vt:lpstr>Острый пиелонефрит.</vt:lpstr>
      <vt:lpstr>Острый пиелонефрит.</vt:lpstr>
      <vt:lpstr>Острая задержка мочи.</vt:lpstr>
      <vt:lpstr>Острая задержка мочи.</vt:lpstr>
      <vt:lpstr>Острая задержка мочи.</vt:lpstr>
      <vt:lpstr>Острая задержка мочи.</vt:lpstr>
      <vt:lpstr>Почечная колика.</vt:lpstr>
      <vt:lpstr>Почечная колика.</vt:lpstr>
      <vt:lpstr>Почечная колика.</vt:lpstr>
      <vt:lpstr>Острый живот в гинекологии.</vt:lpstr>
      <vt:lpstr>Острый живот в гинекологии.</vt:lpstr>
      <vt:lpstr>Внематочная (эктопическая) беременность.</vt:lpstr>
      <vt:lpstr>Внематочная (эктопическая) беременность.</vt:lpstr>
      <vt:lpstr>Внематочная (эктопическая) беременность.</vt:lpstr>
      <vt:lpstr>Внематочная (эктопическая) беременность.</vt:lpstr>
      <vt:lpstr>Апоплексия яичника.</vt:lpstr>
      <vt:lpstr>Апоплексия яичника.</vt:lpstr>
      <vt:lpstr>Апоплексия яичника.</vt:lpstr>
      <vt:lpstr>Апоплексия яичника.</vt:lpstr>
      <vt:lpstr>Перекрут ножки кистомы яичника.</vt:lpstr>
      <vt:lpstr>Перекрут ножки кистомы яичника.</vt:lpstr>
      <vt:lpstr>Перекрут ножки кистомы яичника.</vt:lpstr>
      <vt:lpstr>Перекрут ножки кистомы яичника.</vt:lpstr>
      <vt:lpstr>Перфорация гнойных образований придатков.</vt:lpstr>
      <vt:lpstr>Перфорация гнойных образований придатков.</vt:lpstr>
      <vt:lpstr>Перфорация гнойных образований придатков.</vt:lpstr>
      <vt:lpstr>Тазовый перитонит (пельвиоперитонит).</vt:lpstr>
      <vt:lpstr>Тазовый перитонит (пельвиоперитонит).</vt:lpstr>
      <vt:lpstr>Тазовый перитонит (пельвиоперитонит).</vt:lpstr>
      <vt:lpstr>Тазовый перитонит (пельвиоперитонит).</vt:lpstr>
      <vt:lpstr>Неотложные состояния в офтальмологии.</vt:lpstr>
      <vt:lpstr>Острый приступ глаукомы.</vt:lpstr>
      <vt:lpstr>Острый приступ глаукомы.</vt:lpstr>
      <vt:lpstr>Острый приступ глаукомы.</vt:lpstr>
      <vt:lpstr>Острый приступ глаукомы.</vt:lpstr>
      <vt:lpstr>Острый приступ глаукомы.</vt:lpstr>
      <vt:lpstr>Острый приступ глаукомы.</vt:lpstr>
      <vt:lpstr>Острый приступ глаукомы.</vt:lpstr>
      <vt:lpstr>Неотложные состояния при ЛОР патологии.</vt:lpstr>
      <vt:lpstr>Острый паратонзиллит.</vt:lpstr>
      <vt:lpstr>Острый паратонзиллит.</vt:lpstr>
      <vt:lpstr>Острый паратонзиллит.</vt:lpstr>
      <vt:lpstr>Острый паратонзиллит.</vt:lpstr>
      <vt:lpstr>Заглоточный абсцесс.</vt:lpstr>
      <vt:lpstr>Заглоточный абсцесс.</vt:lpstr>
      <vt:lpstr>Заглоточный абсцесс.</vt:lpstr>
      <vt:lpstr>Заглоточный абсцесс.</vt:lpstr>
      <vt:lpstr>Фарингоскопия.</vt:lpstr>
      <vt:lpstr>Неотложные состояния при сосудистой патологии.</vt:lpstr>
      <vt:lpstr>Острая артериальная непроходимость (ОАН) магистральных сосудов конечностей.</vt:lpstr>
      <vt:lpstr>ОАН</vt:lpstr>
      <vt:lpstr>ОАН</vt:lpstr>
      <vt:lpstr>Острый тромбоз глубоких вен нижних конечностей и таза.</vt:lpstr>
      <vt:lpstr>Острый тромбоз глубоких вен нижних конечностей и таза.</vt:lpstr>
      <vt:lpstr>Острый тромбоз глубоких вен нижних конечностей и таза.</vt:lpstr>
      <vt:lpstr>Острый тромбоз глубоких вен нижних конечностей и таза.</vt:lpstr>
      <vt:lpstr>Острый тромбоз глубоких вен нижних конечностей и таза.</vt:lpstr>
      <vt:lpstr>Острый тромбоз глубоких вен нижних конечностей и таза.</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dc:title>
  <dc:subject>Острые заболевания органов брюшной полости</dc:subject>
  <dc:creator>Гребенников В.А.</dc:creator>
  <cp:lastModifiedBy>Юрий</cp:lastModifiedBy>
  <cp:revision>212</cp:revision>
  <dcterms:created xsi:type="dcterms:W3CDTF">2010-11-23T19:38:26Z</dcterms:created>
  <dcterms:modified xsi:type="dcterms:W3CDTF">2020-03-31T11:28:15Z</dcterms:modified>
</cp:coreProperties>
</file>